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1"/>
  </p:notesMasterIdLst>
  <p:sldIdLst>
    <p:sldId id="256" r:id="rId2"/>
    <p:sldId id="257" r:id="rId3"/>
    <p:sldId id="267" r:id="rId4"/>
    <p:sldId id="268" r:id="rId5"/>
    <p:sldId id="269" r:id="rId6"/>
    <p:sldId id="270" r:id="rId7"/>
    <p:sldId id="721" r:id="rId8"/>
    <p:sldId id="722" r:id="rId9"/>
    <p:sldId id="258" r:id="rId10"/>
    <p:sldId id="259" r:id="rId11"/>
    <p:sldId id="723" r:id="rId12"/>
    <p:sldId id="260" r:id="rId13"/>
    <p:sldId id="724" r:id="rId14"/>
    <p:sldId id="261" r:id="rId15"/>
    <p:sldId id="262" r:id="rId16"/>
    <p:sldId id="263" r:id="rId17"/>
    <p:sldId id="264" r:id="rId18"/>
    <p:sldId id="265" r:id="rId19"/>
    <p:sldId id="266" r:id="rId20"/>
    <p:sldId id="725" r:id="rId21"/>
    <p:sldId id="726" r:id="rId22"/>
    <p:sldId id="727" r:id="rId23"/>
    <p:sldId id="728" r:id="rId24"/>
    <p:sldId id="729" r:id="rId25"/>
    <p:sldId id="730" r:id="rId26"/>
    <p:sldId id="731" r:id="rId27"/>
    <p:sldId id="732" r:id="rId28"/>
    <p:sldId id="733" r:id="rId29"/>
    <p:sldId id="734" r:id="rId30"/>
    <p:sldId id="735" r:id="rId31"/>
    <p:sldId id="736" r:id="rId32"/>
    <p:sldId id="737" r:id="rId33"/>
    <p:sldId id="738" r:id="rId34"/>
    <p:sldId id="749" r:id="rId35"/>
    <p:sldId id="750" r:id="rId36"/>
    <p:sldId id="751" r:id="rId37"/>
    <p:sldId id="752" r:id="rId38"/>
    <p:sldId id="753" r:id="rId39"/>
    <p:sldId id="754" r:id="rId40"/>
    <p:sldId id="755" r:id="rId41"/>
    <p:sldId id="756" r:id="rId42"/>
    <p:sldId id="757" r:id="rId43"/>
    <p:sldId id="758" r:id="rId44"/>
    <p:sldId id="759" r:id="rId45"/>
    <p:sldId id="760" r:id="rId46"/>
    <p:sldId id="761" r:id="rId47"/>
    <p:sldId id="762" r:id="rId48"/>
    <p:sldId id="763" r:id="rId49"/>
    <p:sldId id="764" r:id="rId50"/>
    <p:sldId id="765" r:id="rId51"/>
    <p:sldId id="766" r:id="rId52"/>
    <p:sldId id="767" r:id="rId53"/>
    <p:sldId id="768" r:id="rId54"/>
    <p:sldId id="769" r:id="rId55"/>
    <p:sldId id="770" r:id="rId56"/>
    <p:sldId id="771" r:id="rId57"/>
    <p:sldId id="271" r:id="rId58"/>
    <p:sldId id="272" r:id="rId59"/>
    <p:sldId id="273" r:id="rId60"/>
    <p:sldId id="274" r:id="rId61"/>
    <p:sldId id="275" r:id="rId62"/>
    <p:sldId id="276" r:id="rId63"/>
    <p:sldId id="277" r:id="rId64"/>
    <p:sldId id="278" r:id="rId65"/>
    <p:sldId id="279" r:id="rId66"/>
    <p:sldId id="280" r:id="rId67"/>
    <p:sldId id="281" r:id="rId68"/>
    <p:sldId id="282" r:id="rId69"/>
    <p:sldId id="283" r:id="rId70"/>
    <p:sldId id="284" r:id="rId71"/>
    <p:sldId id="285" r:id="rId72"/>
    <p:sldId id="286" r:id="rId73"/>
    <p:sldId id="773" r:id="rId74"/>
    <p:sldId id="772" r:id="rId75"/>
    <p:sldId id="774" r:id="rId76"/>
    <p:sldId id="287" r:id="rId77"/>
    <p:sldId id="288" r:id="rId78"/>
    <p:sldId id="289" r:id="rId79"/>
    <p:sldId id="290" r:id="rId80"/>
    <p:sldId id="291" r:id="rId81"/>
    <p:sldId id="292" r:id="rId82"/>
    <p:sldId id="293" r:id="rId83"/>
    <p:sldId id="294" r:id="rId84"/>
    <p:sldId id="295" r:id="rId85"/>
    <p:sldId id="296" r:id="rId86"/>
    <p:sldId id="297" r:id="rId87"/>
    <p:sldId id="298" r:id="rId88"/>
    <p:sldId id="299" r:id="rId89"/>
    <p:sldId id="300" r:id="rId90"/>
    <p:sldId id="301" r:id="rId91"/>
    <p:sldId id="302" r:id="rId92"/>
    <p:sldId id="303" r:id="rId93"/>
    <p:sldId id="304" r:id="rId94"/>
    <p:sldId id="305" r:id="rId95"/>
    <p:sldId id="306" r:id="rId96"/>
    <p:sldId id="307" r:id="rId97"/>
    <p:sldId id="308" r:id="rId98"/>
    <p:sldId id="309" r:id="rId99"/>
    <p:sldId id="310" r:id="rId100"/>
    <p:sldId id="311" r:id="rId101"/>
    <p:sldId id="312" r:id="rId102"/>
    <p:sldId id="313" r:id="rId103"/>
    <p:sldId id="314" r:id="rId104"/>
    <p:sldId id="315" r:id="rId105"/>
    <p:sldId id="316" r:id="rId106"/>
    <p:sldId id="317" r:id="rId107"/>
    <p:sldId id="318" r:id="rId108"/>
    <p:sldId id="319" r:id="rId109"/>
    <p:sldId id="320" r:id="rId110"/>
    <p:sldId id="321" r:id="rId111"/>
    <p:sldId id="322" r:id="rId112"/>
    <p:sldId id="323" r:id="rId113"/>
    <p:sldId id="324" r:id="rId114"/>
    <p:sldId id="325" r:id="rId115"/>
    <p:sldId id="326" r:id="rId116"/>
    <p:sldId id="327" r:id="rId117"/>
    <p:sldId id="328" r:id="rId118"/>
    <p:sldId id="329" r:id="rId119"/>
    <p:sldId id="330" r:id="rId120"/>
    <p:sldId id="331" r:id="rId121"/>
    <p:sldId id="332" r:id="rId122"/>
    <p:sldId id="333" r:id="rId123"/>
    <p:sldId id="334" r:id="rId124"/>
    <p:sldId id="335" r:id="rId125"/>
    <p:sldId id="336" r:id="rId126"/>
    <p:sldId id="337" r:id="rId127"/>
    <p:sldId id="338" r:id="rId128"/>
    <p:sldId id="339" r:id="rId129"/>
    <p:sldId id="340" r:id="rId130"/>
    <p:sldId id="341" r:id="rId131"/>
    <p:sldId id="342" r:id="rId132"/>
    <p:sldId id="343" r:id="rId133"/>
    <p:sldId id="344" r:id="rId134"/>
    <p:sldId id="345" r:id="rId135"/>
    <p:sldId id="346" r:id="rId136"/>
    <p:sldId id="347" r:id="rId137"/>
    <p:sldId id="348" r:id="rId138"/>
    <p:sldId id="349" r:id="rId139"/>
    <p:sldId id="350" r:id="rId140"/>
    <p:sldId id="351" r:id="rId141"/>
    <p:sldId id="352" r:id="rId142"/>
    <p:sldId id="353" r:id="rId143"/>
    <p:sldId id="354" r:id="rId144"/>
    <p:sldId id="355" r:id="rId145"/>
    <p:sldId id="356" r:id="rId146"/>
    <p:sldId id="357" r:id="rId147"/>
    <p:sldId id="358" r:id="rId148"/>
    <p:sldId id="359" r:id="rId149"/>
    <p:sldId id="360" r:id="rId150"/>
    <p:sldId id="361" r:id="rId151"/>
    <p:sldId id="362" r:id="rId152"/>
    <p:sldId id="363" r:id="rId153"/>
    <p:sldId id="364" r:id="rId154"/>
    <p:sldId id="365" r:id="rId155"/>
    <p:sldId id="366" r:id="rId156"/>
    <p:sldId id="367" r:id="rId157"/>
    <p:sldId id="368" r:id="rId158"/>
    <p:sldId id="369" r:id="rId159"/>
    <p:sldId id="370" r:id="rId160"/>
    <p:sldId id="371" r:id="rId161"/>
    <p:sldId id="372" r:id="rId162"/>
    <p:sldId id="373" r:id="rId163"/>
    <p:sldId id="374" r:id="rId164"/>
    <p:sldId id="375" r:id="rId165"/>
    <p:sldId id="376" r:id="rId166"/>
    <p:sldId id="377" r:id="rId167"/>
    <p:sldId id="378" r:id="rId168"/>
    <p:sldId id="379" r:id="rId169"/>
    <p:sldId id="380" r:id="rId170"/>
    <p:sldId id="381" r:id="rId171"/>
    <p:sldId id="382" r:id="rId172"/>
    <p:sldId id="383" r:id="rId173"/>
    <p:sldId id="384" r:id="rId174"/>
    <p:sldId id="385" r:id="rId175"/>
    <p:sldId id="386" r:id="rId176"/>
    <p:sldId id="387" r:id="rId177"/>
    <p:sldId id="388" r:id="rId178"/>
    <p:sldId id="389" r:id="rId179"/>
    <p:sldId id="390" r:id="rId180"/>
    <p:sldId id="391" r:id="rId181"/>
    <p:sldId id="392" r:id="rId182"/>
    <p:sldId id="393" r:id="rId183"/>
    <p:sldId id="394" r:id="rId184"/>
    <p:sldId id="395" r:id="rId185"/>
    <p:sldId id="396" r:id="rId186"/>
    <p:sldId id="397" r:id="rId187"/>
    <p:sldId id="398" r:id="rId188"/>
    <p:sldId id="399" r:id="rId189"/>
    <p:sldId id="400" r:id="rId190"/>
    <p:sldId id="401" r:id="rId191"/>
    <p:sldId id="402" r:id="rId192"/>
    <p:sldId id="403" r:id="rId193"/>
    <p:sldId id="404" r:id="rId194"/>
    <p:sldId id="405" r:id="rId195"/>
    <p:sldId id="406" r:id="rId196"/>
    <p:sldId id="407" r:id="rId197"/>
    <p:sldId id="408" r:id="rId198"/>
    <p:sldId id="409" r:id="rId199"/>
    <p:sldId id="410" r:id="rId200"/>
    <p:sldId id="411" r:id="rId201"/>
    <p:sldId id="412" r:id="rId202"/>
    <p:sldId id="413" r:id="rId203"/>
    <p:sldId id="414" r:id="rId204"/>
    <p:sldId id="415" r:id="rId205"/>
    <p:sldId id="416" r:id="rId206"/>
    <p:sldId id="417" r:id="rId207"/>
    <p:sldId id="418" r:id="rId208"/>
    <p:sldId id="419" r:id="rId209"/>
    <p:sldId id="420" r:id="rId210"/>
    <p:sldId id="421" r:id="rId211"/>
    <p:sldId id="422" r:id="rId212"/>
    <p:sldId id="423" r:id="rId213"/>
    <p:sldId id="424" r:id="rId214"/>
    <p:sldId id="425" r:id="rId215"/>
    <p:sldId id="426" r:id="rId216"/>
    <p:sldId id="427" r:id="rId217"/>
    <p:sldId id="428" r:id="rId218"/>
    <p:sldId id="429" r:id="rId219"/>
    <p:sldId id="430" r:id="rId220"/>
    <p:sldId id="431" r:id="rId221"/>
    <p:sldId id="432" r:id="rId222"/>
    <p:sldId id="433" r:id="rId223"/>
    <p:sldId id="434" r:id="rId224"/>
    <p:sldId id="435" r:id="rId225"/>
    <p:sldId id="436" r:id="rId226"/>
    <p:sldId id="437" r:id="rId227"/>
    <p:sldId id="438" r:id="rId228"/>
    <p:sldId id="439" r:id="rId229"/>
    <p:sldId id="440" r:id="rId230"/>
    <p:sldId id="441" r:id="rId231"/>
    <p:sldId id="442" r:id="rId232"/>
    <p:sldId id="443" r:id="rId233"/>
    <p:sldId id="444" r:id="rId234"/>
    <p:sldId id="445" r:id="rId235"/>
    <p:sldId id="446" r:id="rId236"/>
    <p:sldId id="447" r:id="rId237"/>
    <p:sldId id="448" r:id="rId238"/>
    <p:sldId id="449" r:id="rId239"/>
    <p:sldId id="450" r:id="rId240"/>
    <p:sldId id="451" r:id="rId241"/>
    <p:sldId id="452" r:id="rId242"/>
    <p:sldId id="453" r:id="rId243"/>
    <p:sldId id="454" r:id="rId244"/>
    <p:sldId id="455" r:id="rId245"/>
    <p:sldId id="456" r:id="rId246"/>
    <p:sldId id="457" r:id="rId247"/>
    <p:sldId id="458" r:id="rId248"/>
    <p:sldId id="459" r:id="rId249"/>
    <p:sldId id="460" r:id="rId250"/>
    <p:sldId id="461" r:id="rId251"/>
    <p:sldId id="462" r:id="rId252"/>
    <p:sldId id="463" r:id="rId253"/>
    <p:sldId id="464" r:id="rId254"/>
    <p:sldId id="465" r:id="rId255"/>
    <p:sldId id="466" r:id="rId256"/>
    <p:sldId id="467" r:id="rId257"/>
    <p:sldId id="468" r:id="rId258"/>
    <p:sldId id="469" r:id="rId259"/>
    <p:sldId id="470" r:id="rId260"/>
    <p:sldId id="471" r:id="rId261"/>
    <p:sldId id="472" r:id="rId262"/>
    <p:sldId id="473" r:id="rId263"/>
    <p:sldId id="474" r:id="rId264"/>
    <p:sldId id="475" r:id="rId265"/>
    <p:sldId id="476" r:id="rId266"/>
    <p:sldId id="477" r:id="rId267"/>
    <p:sldId id="478" r:id="rId268"/>
    <p:sldId id="479" r:id="rId269"/>
    <p:sldId id="480" r:id="rId270"/>
    <p:sldId id="481" r:id="rId271"/>
    <p:sldId id="482" r:id="rId272"/>
    <p:sldId id="483" r:id="rId273"/>
    <p:sldId id="484" r:id="rId274"/>
    <p:sldId id="485" r:id="rId275"/>
    <p:sldId id="486" r:id="rId276"/>
    <p:sldId id="487" r:id="rId277"/>
    <p:sldId id="488" r:id="rId278"/>
    <p:sldId id="489" r:id="rId279"/>
    <p:sldId id="490" r:id="rId280"/>
    <p:sldId id="491" r:id="rId281"/>
    <p:sldId id="492" r:id="rId282"/>
    <p:sldId id="493" r:id="rId283"/>
    <p:sldId id="494" r:id="rId284"/>
    <p:sldId id="495" r:id="rId285"/>
    <p:sldId id="496" r:id="rId286"/>
    <p:sldId id="497" r:id="rId287"/>
    <p:sldId id="498" r:id="rId288"/>
    <p:sldId id="499" r:id="rId289"/>
    <p:sldId id="500" r:id="rId290"/>
    <p:sldId id="501" r:id="rId291"/>
    <p:sldId id="502" r:id="rId292"/>
    <p:sldId id="503" r:id="rId293"/>
    <p:sldId id="504" r:id="rId294"/>
    <p:sldId id="505" r:id="rId295"/>
    <p:sldId id="506" r:id="rId296"/>
    <p:sldId id="507" r:id="rId297"/>
    <p:sldId id="508" r:id="rId298"/>
    <p:sldId id="509" r:id="rId299"/>
    <p:sldId id="510" r:id="rId300"/>
    <p:sldId id="511" r:id="rId301"/>
    <p:sldId id="512" r:id="rId302"/>
    <p:sldId id="513" r:id="rId303"/>
    <p:sldId id="514" r:id="rId304"/>
    <p:sldId id="515" r:id="rId305"/>
    <p:sldId id="516" r:id="rId306"/>
    <p:sldId id="517" r:id="rId307"/>
    <p:sldId id="518" r:id="rId308"/>
    <p:sldId id="519" r:id="rId309"/>
    <p:sldId id="520" r:id="rId310"/>
    <p:sldId id="521" r:id="rId311"/>
    <p:sldId id="522" r:id="rId312"/>
    <p:sldId id="523" r:id="rId313"/>
    <p:sldId id="524" r:id="rId314"/>
    <p:sldId id="525" r:id="rId315"/>
    <p:sldId id="526" r:id="rId316"/>
    <p:sldId id="527" r:id="rId317"/>
    <p:sldId id="528" r:id="rId318"/>
    <p:sldId id="529" r:id="rId319"/>
    <p:sldId id="530" r:id="rId320"/>
    <p:sldId id="531" r:id="rId321"/>
    <p:sldId id="532" r:id="rId322"/>
    <p:sldId id="533" r:id="rId323"/>
    <p:sldId id="534" r:id="rId324"/>
    <p:sldId id="535" r:id="rId325"/>
    <p:sldId id="536" r:id="rId326"/>
    <p:sldId id="537" r:id="rId327"/>
    <p:sldId id="538" r:id="rId328"/>
    <p:sldId id="539" r:id="rId329"/>
    <p:sldId id="540" r:id="rId330"/>
    <p:sldId id="541" r:id="rId331"/>
    <p:sldId id="542" r:id="rId332"/>
    <p:sldId id="543" r:id="rId333"/>
    <p:sldId id="544" r:id="rId334"/>
    <p:sldId id="545" r:id="rId335"/>
    <p:sldId id="546" r:id="rId336"/>
    <p:sldId id="547" r:id="rId337"/>
    <p:sldId id="548" r:id="rId338"/>
    <p:sldId id="549" r:id="rId339"/>
    <p:sldId id="550" r:id="rId340"/>
    <p:sldId id="551" r:id="rId341"/>
    <p:sldId id="552" r:id="rId342"/>
    <p:sldId id="553" r:id="rId343"/>
    <p:sldId id="554" r:id="rId344"/>
    <p:sldId id="555" r:id="rId345"/>
    <p:sldId id="556" r:id="rId346"/>
    <p:sldId id="557" r:id="rId347"/>
    <p:sldId id="558" r:id="rId348"/>
    <p:sldId id="559" r:id="rId349"/>
    <p:sldId id="560" r:id="rId350"/>
    <p:sldId id="561" r:id="rId351"/>
    <p:sldId id="562" r:id="rId352"/>
    <p:sldId id="563" r:id="rId353"/>
    <p:sldId id="564" r:id="rId354"/>
    <p:sldId id="565" r:id="rId355"/>
    <p:sldId id="566" r:id="rId356"/>
    <p:sldId id="567" r:id="rId357"/>
    <p:sldId id="568" r:id="rId358"/>
    <p:sldId id="569" r:id="rId359"/>
    <p:sldId id="570" r:id="rId360"/>
    <p:sldId id="571" r:id="rId361"/>
    <p:sldId id="572" r:id="rId362"/>
    <p:sldId id="573" r:id="rId363"/>
    <p:sldId id="574" r:id="rId364"/>
    <p:sldId id="575" r:id="rId365"/>
    <p:sldId id="576" r:id="rId366"/>
    <p:sldId id="577" r:id="rId367"/>
    <p:sldId id="578" r:id="rId368"/>
    <p:sldId id="579" r:id="rId369"/>
    <p:sldId id="580" r:id="rId370"/>
    <p:sldId id="581" r:id="rId371"/>
    <p:sldId id="582" r:id="rId372"/>
    <p:sldId id="583" r:id="rId373"/>
    <p:sldId id="584" r:id="rId374"/>
    <p:sldId id="585" r:id="rId375"/>
    <p:sldId id="586" r:id="rId376"/>
    <p:sldId id="587" r:id="rId377"/>
    <p:sldId id="588" r:id="rId378"/>
    <p:sldId id="589" r:id="rId379"/>
    <p:sldId id="590" r:id="rId380"/>
    <p:sldId id="591" r:id="rId381"/>
    <p:sldId id="592" r:id="rId382"/>
    <p:sldId id="593" r:id="rId383"/>
    <p:sldId id="594" r:id="rId384"/>
    <p:sldId id="595" r:id="rId385"/>
    <p:sldId id="596" r:id="rId386"/>
    <p:sldId id="597" r:id="rId387"/>
    <p:sldId id="598" r:id="rId388"/>
    <p:sldId id="599" r:id="rId389"/>
    <p:sldId id="600" r:id="rId390"/>
    <p:sldId id="601" r:id="rId391"/>
    <p:sldId id="602" r:id="rId392"/>
    <p:sldId id="603" r:id="rId393"/>
    <p:sldId id="604" r:id="rId394"/>
    <p:sldId id="605" r:id="rId395"/>
    <p:sldId id="606" r:id="rId396"/>
    <p:sldId id="607" r:id="rId397"/>
    <p:sldId id="608" r:id="rId398"/>
    <p:sldId id="609" r:id="rId399"/>
    <p:sldId id="610" r:id="rId400"/>
    <p:sldId id="611" r:id="rId401"/>
    <p:sldId id="612" r:id="rId402"/>
    <p:sldId id="613" r:id="rId403"/>
    <p:sldId id="614" r:id="rId404"/>
    <p:sldId id="615" r:id="rId405"/>
    <p:sldId id="616" r:id="rId406"/>
    <p:sldId id="617" r:id="rId407"/>
    <p:sldId id="618" r:id="rId408"/>
    <p:sldId id="619" r:id="rId409"/>
    <p:sldId id="620" r:id="rId410"/>
    <p:sldId id="621" r:id="rId411"/>
    <p:sldId id="622" r:id="rId412"/>
    <p:sldId id="623" r:id="rId413"/>
    <p:sldId id="624" r:id="rId414"/>
    <p:sldId id="625" r:id="rId415"/>
    <p:sldId id="626" r:id="rId416"/>
    <p:sldId id="627" r:id="rId417"/>
    <p:sldId id="628" r:id="rId418"/>
    <p:sldId id="629" r:id="rId419"/>
    <p:sldId id="630" r:id="rId420"/>
    <p:sldId id="631" r:id="rId421"/>
    <p:sldId id="632" r:id="rId422"/>
    <p:sldId id="633" r:id="rId423"/>
    <p:sldId id="634" r:id="rId424"/>
    <p:sldId id="635" r:id="rId425"/>
    <p:sldId id="636" r:id="rId426"/>
    <p:sldId id="637" r:id="rId427"/>
    <p:sldId id="638" r:id="rId428"/>
    <p:sldId id="639" r:id="rId429"/>
    <p:sldId id="640" r:id="rId430"/>
    <p:sldId id="641" r:id="rId431"/>
    <p:sldId id="642" r:id="rId432"/>
    <p:sldId id="643" r:id="rId433"/>
    <p:sldId id="644" r:id="rId434"/>
    <p:sldId id="645" r:id="rId435"/>
    <p:sldId id="646" r:id="rId436"/>
    <p:sldId id="647" r:id="rId437"/>
    <p:sldId id="648" r:id="rId438"/>
    <p:sldId id="649" r:id="rId439"/>
    <p:sldId id="650" r:id="rId440"/>
    <p:sldId id="651" r:id="rId441"/>
    <p:sldId id="652" r:id="rId442"/>
    <p:sldId id="653" r:id="rId443"/>
    <p:sldId id="654" r:id="rId444"/>
    <p:sldId id="655" r:id="rId445"/>
    <p:sldId id="656" r:id="rId446"/>
    <p:sldId id="657" r:id="rId447"/>
    <p:sldId id="658" r:id="rId448"/>
    <p:sldId id="659" r:id="rId449"/>
    <p:sldId id="660" r:id="rId450"/>
    <p:sldId id="661" r:id="rId451"/>
    <p:sldId id="662" r:id="rId452"/>
    <p:sldId id="663" r:id="rId453"/>
    <p:sldId id="664" r:id="rId454"/>
    <p:sldId id="665" r:id="rId455"/>
    <p:sldId id="666" r:id="rId456"/>
    <p:sldId id="667" r:id="rId457"/>
    <p:sldId id="668" r:id="rId458"/>
    <p:sldId id="669" r:id="rId459"/>
    <p:sldId id="670" r:id="rId460"/>
    <p:sldId id="671" r:id="rId461"/>
    <p:sldId id="672" r:id="rId462"/>
    <p:sldId id="673" r:id="rId463"/>
    <p:sldId id="674" r:id="rId464"/>
    <p:sldId id="675" r:id="rId465"/>
    <p:sldId id="676" r:id="rId466"/>
    <p:sldId id="677" r:id="rId467"/>
    <p:sldId id="678" r:id="rId468"/>
    <p:sldId id="679" r:id="rId469"/>
    <p:sldId id="680" r:id="rId470"/>
    <p:sldId id="681" r:id="rId471"/>
    <p:sldId id="682" r:id="rId472"/>
    <p:sldId id="683" r:id="rId473"/>
    <p:sldId id="684" r:id="rId474"/>
    <p:sldId id="685" r:id="rId475"/>
    <p:sldId id="686" r:id="rId476"/>
    <p:sldId id="687" r:id="rId477"/>
    <p:sldId id="688" r:id="rId478"/>
    <p:sldId id="689" r:id="rId479"/>
    <p:sldId id="690" r:id="rId480"/>
    <p:sldId id="691" r:id="rId481"/>
    <p:sldId id="692" r:id="rId482"/>
    <p:sldId id="693" r:id="rId483"/>
    <p:sldId id="694" r:id="rId484"/>
    <p:sldId id="695" r:id="rId485"/>
    <p:sldId id="696" r:id="rId486"/>
    <p:sldId id="697" r:id="rId487"/>
    <p:sldId id="698" r:id="rId488"/>
    <p:sldId id="699" r:id="rId489"/>
    <p:sldId id="700" r:id="rId490"/>
    <p:sldId id="701" r:id="rId491"/>
    <p:sldId id="702" r:id="rId492"/>
    <p:sldId id="703" r:id="rId493"/>
    <p:sldId id="704" r:id="rId494"/>
    <p:sldId id="705" r:id="rId495"/>
    <p:sldId id="706" r:id="rId496"/>
    <p:sldId id="707" r:id="rId497"/>
    <p:sldId id="708" r:id="rId498"/>
    <p:sldId id="709" r:id="rId499"/>
    <p:sldId id="710" r:id="rId500"/>
    <p:sldId id="711" r:id="rId501"/>
    <p:sldId id="712" r:id="rId502"/>
    <p:sldId id="713" r:id="rId503"/>
    <p:sldId id="714" r:id="rId504"/>
    <p:sldId id="715" r:id="rId505"/>
    <p:sldId id="716" r:id="rId506"/>
    <p:sldId id="717" r:id="rId507"/>
    <p:sldId id="718" r:id="rId508"/>
    <p:sldId id="719" r:id="rId509"/>
    <p:sldId id="720" r:id="rId51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69" autoAdjust="0"/>
    <p:restoredTop sz="94660"/>
  </p:normalViewPr>
  <p:slideViewPr>
    <p:cSldViewPr>
      <p:cViewPr varScale="1">
        <p:scale>
          <a:sx n="78" d="100"/>
          <a:sy n="78" d="100"/>
        </p:scale>
        <p:origin x="1171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viewProps" Target="viewProp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tableStyles" Target="tableStyles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presProps" Target="presProp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D0717-FF6D-4539-8F1F-B96C56E9F76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CDD43-9EF1-4C11-8A51-13364411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7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PPP: Point to Point Protocol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CDD43-9EF1-4C11-8A51-133644116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4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12541" y="121996"/>
            <a:ext cx="3518916" cy="680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rgbClr val="FF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125" y="465200"/>
            <a:ext cx="4079748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2622" y="1359212"/>
            <a:ext cx="8318754" cy="4438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5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68.jp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jp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0.jp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7.jpg"/><Relationship Id="rId4" Type="http://schemas.openxmlformats.org/officeDocument/2006/relationships/image" Target="../media/image23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jp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7.jp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2.jpg"/><Relationship Id="rId4" Type="http://schemas.openxmlformats.org/officeDocument/2006/relationships/image" Target="../media/image261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6.jpg"/><Relationship Id="rId4" Type="http://schemas.openxmlformats.org/officeDocument/2006/relationships/image" Target="../media/image26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1.jp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3.jp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9" Type="http://schemas.openxmlformats.org/officeDocument/2006/relationships/image" Target="../media/image309.png"/><Relationship Id="rId21" Type="http://schemas.openxmlformats.org/officeDocument/2006/relationships/image" Target="../media/image291.png"/><Relationship Id="rId34" Type="http://schemas.openxmlformats.org/officeDocument/2006/relationships/image" Target="../media/image304.png"/><Relationship Id="rId42" Type="http://schemas.openxmlformats.org/officeDocument/2006/relationships/image" Target="../media/image312.png"/><Relationship Id="rId47" Type="http://schemas.openxmlformats.org/officeDocument/2006/relationships/image" Target="../media/image317.png"/><Relationship Id="rId50" Type="http://schemas.openxmlformats.org/officeDocument/2006/relationships/image" Target="../media/image320.png"/><Relationship Id="rId7" Type="http://schemas.openxmlformats.org/officeDocument/2006/relationships/image" Target="../media/image277.png"/><Relationship Id="rId2" Type="http://schemas.openxmlformats.org/officeDocument/2006/relationships/image" Target="../media/image240.jpg"/><Relationship Id="rId16" Type="http://schemas.openxmlformats.org/officeDocument/2006/relationships/image" Target="../media/image286.png"/><Relationship Id="rId29" Type="http://schemas.openxmlformats.org/officeDocument/2006/relationships/image" Target="../media/image299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37" Type="http://schemas.openxmlformats.org/officeDocument/2006/relationships/image" Target="../media/image307.png"/><Relationship Id="rId40" Type="http://schemas.openxmlformats.org/officeDocument/2006/relationships/image" Target="../media/image310.png"/><Relationship Id="rId45" Type="http://schemas.openxmlformats.org/officeDocument/2006/relationships/image" Target="../media/image315.png"/><Relationship Id="rId53" Type="http://schemas.openxmlformats.org/officeDocument/2006/relationships/image" Target="../media/image323.png"/><Relationship Id="rId5" Type="http://schemas.openxmlformats.org/officeDocument/2006/relationships/image" Target="../media/image275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4" Type="http://schemas.openxmlformats.org/officeDocument/2006/relationships/image" Target="../media/image314.png"/><Relationship Id="rId52" Type="http://schemas.openxmlformats.org/officeDocument/2006/relationships/image" Target="../media/image322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Relationship Id="rId35" Type="http://schemas.openxmlformats.org/officeDocument/2006/relationships/image" Target="../media/image305.png"/><Relationship Id="rId43" Type="http://schemas.openxmlformats.org/officeDocument/2006/relationships/image" Target="../media/image313.png"/><Relationship Id="rId48" Type="http://schemas.openxmlformats.org/officeDocument/2006/relationships/image" Target="../media/image318.png"/><Relationship Id="rId8" Type="http://schemas.openxmlformats.org/officeDocument/2006/relationships/image" Target="../media/image278.png"/><Relationship Id="rId51" Type="http://schemas.openxmlformats.org/officeDocument/2006/relationships/image" Target="../media/image321.png"/><Relationship Id="rId3" Type="http://schemas.openxmlformats.org/officeDocument/2006/relationships/image" Target="../media/image272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33" Type="http://schemas.openxmlformats.org/officeDocument/2006/relationships/image" Target="../media/image303.png"/><Relationship Id="rId38" Type="http://schemas.openxmlformats.org/officeDocument/2006/relationships/image" Target="../media/image308.png"/><Relationship Id="rId46" Type="http://schemas.openxmlformats.org/officeDocument/2006/relationships/image" Target="../media/image316.png"/><Relationship Id="rId20" Type="http://schemas.openxmlformats.org/officeDocument/2006/relationships/image" Target="../media/image290.png"/><Relationship Id="rId41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36" Type="http://schemas.openxmlformats.org/officeDocument/2006/relationships/image" Target="../media/image306.png"/><Relationship Id="rId49" Type="http://schemas.openxmlformats.org/officeDocument/2006/relationships/image" Target="../media/image319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jp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341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2.jp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jpg"/><Relationship Id="rId3" Type="http://schemas.openxmlformats.org/officeDocument/2006/relationships/image" Target="../media/image272.png"/><Relationship Id="rId7" Type="http://schemas.openxmlformats.org/officeDocument/2006/relationships/image" Target="../media/image345.jp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4.jpg"/><Relationship Id="rId5" Type="http://schemas.openxmlformats.org/officeDocument/2006/relationships/image" Target="../media/image343.png"/><Relationship Id="rId4" Type="http://schemas.openxmlformats.org/officeDocument/2006/relationships/image" Target="../media/image338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8.jp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9.jp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1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4.png"/><Relationship Id="rId4" Type="http://schemas.openxmlformats.org/officeDocument/2006/relationships/image" Target="../media/image338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272.png"/><Relationship Id="rId7" Type="http://schemas.openxmlformats.org/officeDocument/2006/relationships/image" Target="../media/image365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3.jp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7.jp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jpg"/><Relationship Id="rId4" Type="http://schemas.openxmlformats.org/officeDocument/2006/relationships/image" Target="../media/image389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2.jp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38.png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5.jpg"/><Relationship Id="rId5" Type="http://schemas.openxmlformats.org/officeDocument/2006/relationships/image" Target="../media/image272.png"/><Relationship Id="rId4" Type="http://schemas.openxmlformats.org/officeDocument/2006/relationships/image" Target="../media/image243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20.jp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9.png"/><Relationship Id="rId5" Type="http://schemas.openxmlformats.org/officeDocument/2006/relationships/image" Target="../media/image272.png"/><Relationship Id="rId4" Type="http://schemas.openxmlformats.org/officeDocument/2006/relationships/image" Target="../media/image4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241.png"/><Relationship Id="rId7" Type="http://schemas.openxmlformats.org/officeDocument/2006/relationships/image" Target="../media/image424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2.png"/><Relationship Id="rId5" Type="http://schemas.openxmlformats.org/officeDocument/2006/relationships/image" Target="../media/image423.png"/><Relationship Id="rId10" Type="http://schemas.openxmlformats.org/officeDocument/2006/relationships/image" Target="../media/image427.png"/><Relationship Id="rId4" Type="http://schemas.openxmlformats.org/officeDocument/2006/relationships/image" Target="../media/image242.png"/><Relationship Id="rId9" Type="http://schemas.openxmlformats.org/officeDocument/2006/relationships/image" Target="../media/image42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242.png"/><Relationship Id="rId7" Type="http://schemas.openxmlformats.org/officeDocument/2006/relationships/image" Target="../media/image43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1.png"/><Relationship Id="rId5" Type="http://schemas.openxmlformats.org/officeDocument/2006/relationships/image" Target="../media/image272.png"/><Relationship Id="rId4" Type="http://schemas.openxmlformats.org/officeDocument/2006/relationships/image" Target="../media/image243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3.png"/><Relationship Id="rId5" Type="http://schemas.openxmlformats.org/officeDocument/2006/relationships/image" Target="../media/image272.png"/><Relationship Id="rId4" Type="http://schemas.openxmlformats.org/officeDocument/2006/relationships/image" Target="../media/image442.png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241.png"/><Relationship Id="rId7" Type="http://schemas.openxmlformats.org/officeDocument/2006/relationships/image" Target="../media/image444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2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446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5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9.png"/><Relationship Id="rId5" Type="http://schemas.openxmlformats.org/officeDocument/2006/relationships/image" Target="../media/image272.png"/><Relationship Id="rId4" Type="http://schemas.openxmlformats.org/officeDocument/2006/relationships/image" Target="../media/image423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4.png"/><Relationship Id="rId5" Type="http://schemas.openxmlformats.org/officeDocument/2006/relationships/image" Target="../media/image272.png"/><Relationship Id="rId4" Type="http://schemas.openxmlformats.org/officeDocument/2006/relationships/image" Target="../media/image4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457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jpg"/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jpg"/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5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jp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g"/><Relationship Id="rId1" Type="http://schemas.openxmlformats.org/officeDocument/2006/relationships/slideLayout" Target="../slideLayouts/slideLayout5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4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5.png"/><Relationship Id="rId4" Type="http://schemas.openxmlformats.org/officeDocument/2006/relationships/image" Target="../media/image20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7.png"/><Relationship Id="rId4" Type="http://schemas.openxmlformats.org/officeDocument/2006/relationships/image" Target="../media/image478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jp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jp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jp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9.png"/><Relationship Id="rId4" Type="http://schemas.openxmlformats.org/officeDocument/2006/relationships/image" Target="../media/image206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206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5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4.png"/><Relationship Id="rId5" Type="http://schemas.openxmlformats.org/officeDocument/2006/relationships/image" Target="../media/image210.png"/><Relationship Id="rId4" Type="http://schemas.openxmlformats.org/officeDocument/2006/relationships/image" Target="../media/image206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506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12" Type="http://schemas.openxmlformats.org/officeDocument/2006/relationships/image" Target="../media/image505.png"/><Relationship Id="rId17" Type="http://schemas.openxmlformats.org/officeDocument/2006/relationships/image" Target="../media/image510.png"/><Relationship Id="rId2" Type="http://schemas.openxmlformats.org/officeDocument/2006/relationships/image" Target="../media/image495.png"/><Relationship Id="rId16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9.png"/><Relationship Id="rId11" Type="http://schemas.openxmlformats.org/officeDocument/2006/relationships/image" Target="../media/image504.png"/><Relationship Id="rId5" Type="http://schemas.openxmlformats.org/officeDocument/2006/relationships/image" Target="../media/image498.png"/><Relationship Id="rId15" Type="http://schemas.openxmlformats.org/officeDocument/2006/relationships/image" Target="../media/image50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Relationship Id="rId14" Type="http://schemas.openxmlformats.org/officeDocument/2006/relationships/image" Target="../media/image507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5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jpg"/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png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5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jpg"/></Relationships>
</file>

<file path=ppt/slides/_rels/slide3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13" Type="http://schemas.openxmlformats.org/officeDocument/2006/relationships/image" Target="../media/image529.png"/><Relationship Id="rId18" Type="http://schemas.openxmlformats.org/officeDocument/2006/relationships/image" Target="../media/image534.png"/><Relationship Id="rId3" Type="http://schemas.openxmlformats.org/officeDocument/2006/relationships/image" Target="../media/image519.png"/><Relationship Id="rId7" Type="http://schemas.openxmlformats.org/officeDocument/2006/relationships/image" Target="../media/image523.png"/><Relationship Id="rId12" Type="http://schemas.openxmlformats.org/officeDocument/2006/relationships/image" Target="../media/image528.png"/><Relationship Id="rId17" Type="http://schemas.openxmlformats.org/officeDocument/2006/relationships/image" Target="../media/image533.png"/><Relationship Id="rId2" Type="http://schemas.openxmlformats.org/officeDocument/2006/relationships/image" Target="../media/image518.png"/><Relationship Id="rId16" Type="http://schemas.openxmlformats.org/officeDocument/2006/relationships/image" Target="../media/image532.png"/><Relationship Id="rId20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png"/><Relationship Id="rId11" Type="http://schemas.openxmlformats.org/officeDocument/2006/relationships/image" Target="../media/image527.png"/><Relationship Id="rId5" Type="http://schemas.openxmlformats.org/officeDocument/2006/relationships/image" Target="../media/image521.png"/><Relationship Id="rId15" Type="http://schemas.openxmlformats.org/officeDocument/2006/relationships/image" Target="../media/image531.png"/><Relationship Id="rId10" Type="http://schemas.openxmlformats.org/officeDocument/2006/relationships/image" Target="../media/image526.png"/><Relationship Id="rId19" Type="http://schemas.openxmlformats.org/officeDocument/2006/relationships/image" Target="../media/image535.png"/><Relationship Id="rId4" Type="http://schemas.openxmlformats.org/officeDocument/2006/relationships/image" Target="../media/image520.png"/><Relationship Id="rId9" Type="http://schemas.openxmlformats.org/officeDocument/2006/relationships/image" Target="../media/image525.png"/><Relationship Id="rId14" Type="http://schemas.openxmlformats.org/officeDocument/2006/relationships/image" Target="../media/image530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jp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jpg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jpg"/><Relationship Id="rId1" Type="http://schemas.openxmlformats.org/officeDocument/2006/relationships/slideLayout" Target="../slideLayouts/slideLayout4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8.png"/><Relationship Id="rId4" Type="http://schemas.openxmlformats.org/officeDocument/2006/relationships/image" Target="../media/image547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4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5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5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5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ebopedia.lycos.com/" TargetMode="Externa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5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any.com/" TargetMode="External"/><Relationship Id="rId1" Type="http://schemas.openxmlformats.org/officeDocument/2006/relationships/slideLayout" Target="../slideLayouts/slideLayout5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ahoo.com/" TargetMode="Externa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jpg"/><Relationship Id="rId1" Type="http://schemas.openxmlformats.org/officeDocument/2006/relationships/slideLayout" Target="../slideLayouts/slideLayout5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5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5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0.png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jpg"/><Relationship Id="rId1" Type="http://schemas.openxmlformats.org/officeDocument/2006/relationships/slideLayout" Target="../slideLayouts/slideLayout5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jpg"/><Relationship Id="rId1" Type="http://schemas.openxmlformats.org/officeDocument/2006/relationships/slideLayout" Target="../slideLayouts/slideLayout5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5.xml"/></Relationships>
</file>

<file path=ppt/slides/_rels/slide4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image" Target="../media/image587.png"/><Relationship Id="rId3" Type="http://schemas.openxmlformats.org/officeDocument/2006/relationships/image" Target="../media/image577.png"/><Relationship Id="rId7" Type="http://schemas.openxmlformats.org/officeDocument/2006/relationships/image" Target="../media/image581.png"/><Relationship Id="rId12" Type="http://schemas.openxmlformats.org/officeDocument/2006/relationships/image" Target="../media/image586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585.png"/><Relationship Id="rId5" Type="http://schemas.openxmlformats.org/officeDocument/2006/relationships/image" Target="../media/image579.png"/><Relationship Id="rId10" Type="http://schemas.openxmlformats.org/officeDocument/2006/relationships/image" Target="../media/image584.png"/><Relationship Id="rId4" Type="http://schemas.openxmlformats.org/officeDocument/2006/relationships/image" Target="../media/image578.png"/><Relationship Id="rId9" Type="http://schemas.openxmlformats.org/officeDocument/2006/relationships/image" Target="../media/image583.png"/><Relationship Id="rId14" Type="http://schemas.openxmlformats.org/officeDocument/2006/relationships/image" Target="../media/image588.png"/></Relationships>
</file>

<file path=ppt/slides/_rels/slide4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3" Type="http://schemas.openxmlformats.org/officeDocument/2006/relationships/image" Target="../media/image590.png"/><Relationship Id="rId7" Type="http://schemas.openxmlformats.org/officeDocument/2006/relationships/image" Target="../media/image594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10" Type="http://schemas.openxmlformats.org/officeDocument/2006/relationships/image" Target="../media/image597.png"/><Relationship Id="rId4" Type="http://schemas.openxmlformats.org/officeDocument/2006/relationships/image" Target="../media/image591.png"/><Relationship Id="rId9" Type="http://schemas.openxmlformats.org/officeDocument/2006/relationships/image" Target="../media/image596.png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5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jpg"/><Relationship Id="rId1" Type="http://schemas.openxmlformats.org/officeDocument/2006/relationships/slideLayout" Target="../slideLayouts/slideLayout5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jp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jpg"/><Relationship Id="rId1" Type="http://schemas.openxmlformats.org/officeDocument/2006/relationships/slideLayout" Target="../slideLayouts/slideLayout5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5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5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5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9.pn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6.png"/><Relationship Id="rId13" Type="http://schemas.openxmlformats.org/officeDocument/2006/relationships/image" Target="../media/image621.png"/><Relationship Id="rId3" Type="http://schemas.openxmlformats.org/officeDocument/2006/relationships/image" Target="../media/image611.png"/><Relationship Id="rId7" Type="http://schemas.openxmlformats.org/officeDocument/2006/relationships/image" Target="../media/image615.png"/><Relationship Id="rId12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11" Type="http://schemas.openxmlformats.org/officeDocument/2006/relationships/image" Target="../media/image619.png"/><Relationship Id="rId5" Type="http://schemas.openxmlformats.org/officeDocument/2006/relationships/image" Target="../media/image613.png"/><Relationship Id="rId10" Type="http://schemas.openxmlformats.org/officeDocument/2006/relationships/image" Target="../media/image618.png"/><Relationship Id="rId4" Type="http://schemas.openxmlformats.org/officeDocument/2006/relationships/image" Target="../media/image612.png"/><Relationship Id="rId9" Type="http://schemas.openxmlformats.org/officeDocument/2006/relationships/image" Target="../media/image617.png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jpg"/><Relationship Id="rId1" Type="http://schemas.openxmlformats.org/officeDocument/2006/relationships/slideLayout" Target="../slideLayouts/slideLayout4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5.png"/><Relationship Id="rId9" Type="http://schemas.openxmlformats.org/officeDocument/2006/relationships/image" Target="../media/image630.png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6.png"/><Relationship Id="rId3" Type="http://schemas.openxmlformats.org/officeDocument/2006/relationships/image" Target="../media/image631.png"/><Relationship Id="rId7" Type="http://schemas.openxmlformats.org/officeDocument/2006/relationships/image" Target="../media/image635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4.png"/><Relationship Id="rId5" Type="http://schemas.openxmlformats.org/officeDocument/2006/relationships/image" Target="../media/image633.png"/><Relationship Id="rId4" Type="http://schemas.openxmlformats.org/officeDocument/2006/relationships/image" Target="../media/image632.png"/><Relationship Id="rId9" Type="http://schemas.openxmlformats.org/officeDocument/2006/relationships/image" Target="../media/image637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jpg"/><Relationship Id="rId1" Type="http://schemas.openxmlformats.org/officeDocument/2006/relationships/slideLayout" Target="../slideLayouts/slideLayout5.xml"/></Relationships>
</file>

<file path=ppt/slides/_rels/slide4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45.png"/><Relationship Id="rId7" Type="http://schemas.openxmlformats.org/officeDocument/2006/relationships/image" Target="../media/image649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8.png"/><Relationship Id="rId5" Type="http://schemas.openxmlformats.org/officeDocument/2006/relationships/image" Target="../media/image647.png"/><Relationship Id="rId10" Type="http://schemas.openxmlformats.org/officeDocument/2006/relationships/image" Target="../media/image652.png"/><Relationship Id="rId4" Type="http://schemas.openxmlformats.org/officeDocument/2006/relationships/image" Target="../media/image646.png"/><Relationship Id="rId9" Type="http://schemas.openxmlformats.org/officeDocument/2006/relationships/image" Target="../media/image651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5.jpg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5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5.xml"/></Relationships>
</file>

<file path=ppt/slides/_rels/slide4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png"/><Relationship Id="rId3" Type="http://schemas.openxmlformats.org/officeDocument/2006/relationships/image" Target="../media/image659.png"/><Relationship Id="rId7" Type="http://schemas.openxmlformats.org/officeDocument/2006/relationships/image" Target="../media/image663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2.png"/><Relationship Id="rId5" Type="http://schemas.openxmlformats.org/officeDocument/2006/relationships/image" Target="../media/image661.png"/><Relationship Id="rId10" Type="http://schemas.openxmlformats.org/officeDocument/2006/relationships/image" Target="../media/image666.png"/><Relationship Id="rId4" Type="http://schemas.openxmlformats.org/officeDocument/2006/relationships/image" Target="../media/image660.png"/><Relationship Id="rId9" Type="http://schemas.openxmlformats.org/officeDocument/2006/relationships/image" Target="../media/image665.png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5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jpg"/><Relationship Id="rId1" Type="http://schemas.openxmlformats.org/officeDocument/2006/relationships/slideLayout" Target="../slideLayouts/slideLayout5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png"/><Relationship Id="rId13" Type="http://schemas.openxmlformats.org/officeDocument/2006/relationships/image" Target="../media/image682.png"/><Relationship Id="rId18" Type="http://schemas.openxmlformats.org/officeDocument/2006/relationships/image" Target="../media/image687.png"/><Relationship Id="rId3" Type="http://schemas.openxmlformats.org/officeDocument/2006/relationships/image" Target="../media/image672.png"/><Relationship Id="rId7" Type="http://schemas.openxmlformats.org/officeDocument/2006/relationships/image" Target="../media/image676.png"/><Relationship Id="rId12" Type="http://schemas.openxmlformats.org/officeDocument/2006/relationships/image" Target="../media/image681.png"/><Relationship Id="rId17" Type="http://schemas.openxmlformats.org/officeDocument/2006/relationships/image" Target="../media/image686.png"/><Relationship Id="rId2" Type="http://schemas.openxmlformats.org/officeDocument/2006/relationships/image" Target="../media/image671.png"/><Relationship Id="rId16" Type="http://schemas.openxmlformats.org/officeDocument/2006/relationships/image" Target="../media/image6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5.png"/><Relationship Id="rId11" Type="http://schemas.openxmlformats.org/officeDocument/2006/relationships/image" Target="../media/image680.png"/><Relationship Id="rId5" Type="http://schemas.openxmlformats.org/officeDocument/2006/relationships/image" Target="../media/image674.png"/><Relationship Id="rId15" Type="http://schemas.openxmlformats.org/officeDocument/2006/relationships/image" Target="../media/image684.png"/><Relationship Id="rId10" Type="http://schemas.openxmlformats.org/officeDocument/2006/relationships/image" Target="../media/image679.png"/><Relationship Id="rId19" Type="http://schemas.openxmlformats.org/officeDocument/2006/relationships/image" Target="../media/image688.png"/><Relationship Id="rId4" Type="http://schemas.openxmlformats.org/officeDocument/2006/relationships/image" Target="../media/image673.png"/><Relationship Id="rId9" Type="http://schemas.openxmlformats.org/officeDocument/2006/relationships/image" Target="../media/image678.png"/><Relationship Id="rId14" Type="http://schemas.openxmlformats.org/officeDocument/2006/relationships/image" Target="../media/image683.png"/></Relationships>
</file>

<file path=ppt/slides/_rels/slide5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5.png"/><Relationship Id="rId13" Type="http://schemas.openxmlformats.org/officeDocument/2006/relationships/image" Target="../media/image700.png"/><Relationship Id="rId18" Type="http://schemas.openxmlformats.org/officeDocument/2006/relationships/image" Target="../media/image705.png"/><Relationship Id="rId3" Type="http://schemas.openxmlformats.org/officeDocument/2006/relationships/image" Target="../media/image690.png"/><Relationship Id="rId7" Type="http://schemas.openxmlformats.org/officeDocument/2006/relationships/image" Target="../media/image694.png"/><Relationship Id="rId12" Type="http://schemas.openxmlformats.org/officeDocument/2006/relationships/image" Target="../media/image699.png"/><Relationship Id="rId17" Type="http://schemas.openxmlformats.org/officeDocument/2006/relationships/image" Target="../media/image704.png"/><Relationship Id="rId2" Type="http://schemas.openxmlformats.org/officeDocument/2006/relationships/image" Target="../media/image689.png"/><Relationship Id="rId16" Type="http://schemas.openxmlformats.org/officeDocument/2006/relationships/image" Target="../media/image7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3.png"/><Relationship Id="rId11" Type="http://schemas.openxmlformats.org/officeDocument/2006/relationships/image" Target="../media/image698.png"/><Relationship Id="rId5" Type="http://schemas.openxmlformats.org/officeDocument/2006/relationships/image" Target="../media/image692.png"/><Relationship Id="rId15" Type="http://schemas.openxmlformats.org/officeDocument/2006/relationships/image" Target="../media/image702.png"/><Relationship Id="rId10" Type="http://schemas.openxmlformats.org/officeDocument/2006/relationships/image" Target="../media/image697.png"/><Relationship Id="rId4" Type="http://schemas.openxmlformats.org/officeDocument/2006/relationships/image" Target="../media/image691.png"/><Relationship Id="rId9" Type="http://schemas.openxmlformats.org/officeDocument/2006/relationships/image" Target="../media/image696.png"/><Relationship Id="rId14" Type="http://schemas.openxmlformats.org/officeDocument/2006/relationships/image" Target="../media/image701.png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707.png"/><Relationship Id="rId7" Type="http://schemas.openxmlformats.org/officeDocument/2006/relationships/image" Target="../media/image711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5" Type="http://schemas.openxmlformats.org/officeDocument/2006/relationships/image" Target="../media/image709.png"/><Relationship Id="rId10" Type="http://schemas.openxmlformats.org/officeDocument/2006/relationships/image" Target="../media/image714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5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jpg"/><Relationship Id="rId1" Type="http://schemas.openxmlformats.org/officeDocument/2006/relationships/slideLayout" Target="../slideLayouts/slideLayout5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5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5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5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jp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11" Type="http://schemas.openxmlformats.org/officeDocument/2006/relationships/image" Target="../media/image115.jp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828800"/>
            <a:ext cx="8255634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5830" marR="5080" indent="-2183765" algn="ctr">
              <a:spcBef>
                <a:spcPts val="95"/>
              </a:spcBef>
            </a:pPr>
            <a:r>
              <a:rPr lang="en-US" b="1" spc="-15" dirty="0">
                <a:solidFill>
                  <a:srgbClr val="00AFEF"/>
                </a:solidFill>
              </a:rPr>
              <a:t>COMPUTER </a:t>
            </a:r>
            <a:r>
              <a:rPr b="1" spc="-15" dirty="0">
                <a:solidFill>
                  <a:srgbClr val="00AFEF"/>
                </a:solidFill>
                <a:latin typeface="Calibri"/>
                <a:cs typeface="Calibri"/>
              </a:rPr>
              <a:t>NETWORK</a:t>
            </a:r>
            <a:r>
              <a:rPr lang="en-US" b="1" spc="-15" dirty="0">
                <a:solidFill>
                  <a:srgbClr val="00AFEF"/>
                </a:solidFill>
                <a:latin typeface="Calibri"/>
                <a:cs typeface="Calibri"/>
              </a:rPr>
              <a:t>ING</a:t>
            </a:r>
            <a:br>
              <a:rPr lang="en-US" b="1" spc="-15" dirty="0">
                <a:solidFill>
                  <a:srgbClr val="00AFEF"/>
                </a:solidFill>
                <a:latin typeface="Calibri"/>
                <a:cs typeface="Calibri"/>
              </a:rPr>
            </a:br>
            <a:br>
              <a:rPr lang="en-US" b="1" spc="-15" dirty="0">
                <a:solidFill>
                  <a:srgbClr val="00AFEF"/>
                </a:solidFill>
                <a:latin typeface="Calibri"/>
                <a:cs typeface="Calibri"/>
              </a:rPr>
            </a:br>
            <a:r>
              <a:rPr lang="en-US" b="1" spc="-15" dirty="0">
                <a:solidFill>
                  <a:srgbClr val="00AFEF"/>
                </a:solidFill>
                <a:latin typeface="Calibri"/>
                <a:cs typeface="Calibri"/>
              </a:rPr>
              <a:t>- </a:t>
            </a:r>
            <a:r>
              <a:rPr lang="en-US" sz="3200" b="1" spc="-10" dirty="0">
                <a:solidFill>
                  <a:srgbClr val="006FC0"/>
                </a:solidFill>
                <a:latin typeface="Calibri"/>
                <a:cs typeface="Calibri"/>
              </a:rPr>
              <a:t>NETWORK</a:t>
            </a:r>
            <a:r>
              <a:rPr lang="en-US" sz="32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200" b="1" spc="-40" dirty="0">
                <a:solidFill>
                  <a:srgbClr val="006FC0"/>
                </a:solidFill>
                <a:latin typeface="Calibri"/>
                <a:cs typeface="Calibri"/>
              </a:rPr>
              <a:t>FUNDAMENTALS</a:t>
            </a:r>
            <a:endParaRPr b="1" spc="-15" dirty="0">
              <a:solidFill>
                <a:srgbClr val="00AFE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3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352" y="670559"/>
            <a:ext cx="8766048" cy="575462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125" y="469214"/>
            <a:ext cx="8886190" cy="2237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10"/>
              </a:spcBef>
              <a:buChar char="•"/>
              <a:tabLst>
                <a:tab pos="357505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Flow Control</a:t>
            </a:r>
            <a:r>
              <a:rPr sz="2800" dirty="0">
                <a:latin typeface="Times New Roman"/>
                <a:cs typeface="Times New Roman"/>
              </a:rPr>
              <a:t>. </a:t>
            </a:r>
            <a:r>
              <a:rPr sz="2800" spc="-10" dirty="0">
                <a:latin typeface="Times New Roman"/>
                <a:cs typeface="Times New Roman"/>
              </a:rPr>
              <a:t>If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rate </a:t>
            </a:r>
            <a:r>
              <a:rPr sz="2800" spc="-10" dirty="0">
                <a:latin typeface="Times New Roman"/>
                <a:cs typeface="Times New Roman"/>
              </a:rPr>
              <a:t>at which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data </a:t>
            </a:r>
            <a:r>
              <a:rPr sz="2800" dirty="0">
                <a:latin typeface="Times New Roman"/>
                <a:cs typeface="Times New Roman"/>
              </a:rPr>
              <a:t>are </a:t>
            </a:r>
            <a:r>
              <a:rPr sz="2800" spc="-5" dirty="0">
                <a:latin typeface="Times New Roman"/>
                <a:cs typeface="Times New Roman"/>
              </a:rPr>
              <a:t>absorbed </a:t>
            </a:r>
            <a:r>
              <a:rPr sz="2800" spc="60" dirty="0">
                <a:latin typeface="Times New Roman"/>
                <a:cs typeface="Times New Roman"/>
              </a:rPr>
              <a:t>by 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receiver is </a:t>
            </a:r>
            <a:r>
              <a:rPr sz="2800" spc="-15" dirty="0">
                <a:latin typeface="Times New Roman"/>
                <a:cs typeface="Times New Roman"/>
              </a:rPr>
              <a:t>less </a:t>
            </a:r>
            <a:r>
              <a:rPr sz="2800" spc="-5" dirty="0">
                <a:latin typeface="Times New Roman"/>
                <a:cs typeface="Times New Roman"/>
              </a:rPr>
              <a:t>than the </a:t>
            </a:r>
            <a:r>
              <a:rPr sz="2800" spc="-10" dirty="0">
                <a:latin typeface="Times New Roman"/>
                <a:cs typeface="Times New Roman"/>
              </a:rPr>
              <a:t>rate produced </a:t>
            </a:r>
            <a:r>
              <a:rPr sz="2800" spc="-5" dirty="0">
                <a:latin typeface="Times New Roman"/>
                <a:cs typeface="Times New Roman"/>
              </a:rPr>
              <a:t>in the </a:t>
            </a:r>
            <a:r>
              <a:rPr sz="2800" spc="-25" dirty="0">
                <a:latin typeface="Times New Roman"/>
                <a:cs typeface="Times New Roman"/>
              </a:rPr>
              <a:t>sender,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link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layer</a:t>
            </a:r>
            <a:r>
              <a:rPr sz="2800" spc="-5" dirty="0">
                <a:latin typeface="Times New Roman"/>
                <a:cs typeface="Times New Roman"/>
              </a:rPr>
              <a:t> imposes</a:t>
            </a:r>
            <a:r>
              <a:rPr sz="2800" dirty="0">
                <a:latin typeface="Times New Roman"/>
                <a:cs typeface="Times New Roman"/>
              </a:rPr>
              <a:t> 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flow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control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mechanism</a:t>
            </a:r>
            <a:r>
              <a:rPr sz="2800" spc="68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prevent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overwhelming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receiver.</a:t>
            </a:r>
            <a:endParaRPr sz="280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357505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Error</a:t>
            </a:r>
            <a:r>
              <a:rPr sz="2800" u="heavy" spc="6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control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r>
              <a:rPr sz="2800" spc="6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6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data</a:t>
            </a:r>
            <a:r>
              <a:rPr sz="2800" spc="6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link</a:t>
            </a:r>
            <a:r>
              <a:rPr sz="2800" spc="6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layer</a:t>
            </a:r>
            <a:r>
              <a:rPr sz="2800" spc="65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adds</a:t>
            </a:r>
            <a:r>
              <a:rPr sz="2800" spc="6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reliability</a:t>
            </a:r>
            <a:r>
              <a:rPr sz="2800" spc="6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6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49" y="2679903"/>
            <a:ext cx="6732905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tabLst>
                <a:tab pos="1463675" algn="l"/>
                <a:tab pos="1722755" algn="l"/>
                <a:tab pos="2442210" algn="l"/>
                <a:tab pos="3076575" algn="l"/>
                <a:tab pos="3274695" algn="l"/>
                <a:tab pos="3848100" algn="l"/>
                <a:tab pos="4317365" algn="l"/>
                <a:tab pos="4640580" algn="l"/>
                <a:tab pos="5967095" algn="l"/>
                <a:tab pos="6339205" algn="l"/>
              </a:tabLst>
            </a:pPr>
            <a:r>
              <a:rPr sz="2800" spc="-10" dirty="0">
                <a:latin typeface="Times New Roman"/>
                <a:cs typeface="Times New Roman"/>
              </a:rPr>
              <a:t>physical	layer	</a:t>
            </a:r>
            <a:r>
              <a:rPr sz="2800" spc="20" dirty="0">
                <a:latin typeface="Times New Roman"/>
                <a:cs typeface="Times New Roman"/>
              </a:rPr>
              <a:t>by	</a:t>
            </a:r>
            <a:r>
              <a:rPr sz="2800" dirty="0">
                <a:latin typeface="Times New Roman"/>
                <a:cs typeface="Times New Roman"/>
              </a:rPr>
              <a:t>adding	</a:t>
            </a:r>
            <a:r>
              <a:rPr sz="2800" spc="-15" dirty="0">
                <a:latin typeface="Times New Roman"/>
                <a:cs typeface="Times New Roman"/>
              </a:rPr>
              <a:t>mechanisms	to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800" spc="-5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t		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0" dirty="0">
                <a:latin typeface="Times New Roman"/>
                <a:cs typeface="Times New Roman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		</a:t>
            </a:r>
            <a:r>
              <a:rPr sz="2800" spc="15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r	</a:t>
            </a:r>
            <a:r>
              <a:rPr sz="2800" spc="5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t	fra</a:t>
            </a:r>
            <a:r>
              <a:rPr sz="2800" spc="-5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.	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rr</a:t>
            </a:r>
            <a:r>
              <a:rPr sz="2800" spc="10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2228" y="2679903"/>
            <a:ext cx="1656714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10"/>
              </a:spcBef>
              <a:tabLst>
                <a:tab pos="1128395" algn="l"/>
                <a:tab pos="1402715" algn="l"/>
              </a:tabLst>
            </a:pP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ec</a:t>
            </a:r>
            <a:r>
              <a:rPr sz="2800" dirty="0">
                <a:latin typeface="Times New Roman"/>
                <a:cs typeface="Times New Roman"/>
              </a:rPr>
              <a:t>t	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d  c</a:t>
            </a:r>
            <a:r>
              <a:rPr sz="2800" spc="-10" dirty="0">
                <a:latin typeface="Times New Roman"/>
                <a:cs typeface="Times New Roman"/>
              </a:rPr>
              <a:t>on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l		</a:t>
            </a:r>
            <a:r>
              <a:rPr sz="2800" spc="10" dirty="0">
                <a:latin typeface="Times New Roman"/>
                <a:cs typeface="Times New Roman"/>
              </a:rPr>
              <a:t>is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125" y="3534283"/>
            <a:ext cx="8877935" cy="2588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latin typeface="Times New Roman"/>
                <a:cs typeface="Times New Roman"/>
              </a:rPr>
              <a:t>normally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achieved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through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trailer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end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frame.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buChar char="•"/>
              <a:tabLst>
                <a:tab pos="357505" algn="l"/>
              </a:tabLst>
            </a:pP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Access</a:t>
            </a:r>
            <a:r>
              <a:rPr sz="2800" u="heavy" spc="6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Control</a:t>
            </a:r>
            <a:r>
              <a:rPr sz="2800" spc="-5" dirty="0">
                <a:latin typeface="Times New Roman"/>
                <a:cs typeface="Times New Roman"/>
              </a:rPr>
              <a:t>. </a:t>
            </a:r>
            <a:r>
              <a:rPr sz="2800" spc="-10" dirty="0">
                <a:latin typeface="Times New Roman"/>
                <a:cs typeface="Times New Roman"/>
              </a:rPr>
              <a:t>When two </a:t>
            </a:r>
            <a:r>
              <a:rPr sz="2800" spc="5" dirty="0">
                <a:latin typeface="Times New Roman"/>
                <a:cs typeface="Times New Roman"/>
              </a:rPr>
              <a:t>or </a:t>
            </a:r>
            <a:r>
              <a:rPr sz="2800" spc="-10" dirty="0">
                <a:latin typeface="Times New Roman"/>
                <a:cs typeface="Times New Roman"/>
              </a:rPr>
              <a:t>more devices </a:t>
            </a:r>
            <a:r>
              <a:rPr sz="2800" spc="-5" dirty="0">
                <a:latin typeface="Times New Roman"/>
                <a:cs typeface="Times New Roman"/>
              </a:rPr>
              <a:t>are </a:t>
            </a:r>
            <a:r>
              <a:rPr sz="2800" spc="-10" dirty="0">
                <a:latin typeface="Times New Roman"/>
                <a:cs typeface="Times New Roman"/>
              </a:rPr>
              <a:t>connected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same </a:t>
            </a:r>
            <a:r>
              <a:rPr sz="2800" dirty="0">
                <a:latin typeface="Times New Roman"/>
                <a:cs typeface="Times New Roman"/>
              </a:rPr>
              <a:t>link, </a:t>
            </a:r>
            <a:r>
              <a:rPr sz="2800" spc="-15" dirty="0">
                <a:latin typeface="Times New Roman"/>
                <a:cs typeface="Times New Roman"/>
              </a:rPr>
              <a:t>data </a:t>
            </a:r>
            <a:r>
              <a:rPr sz="2800" spc="-10" dirty="0">
                <a:latin typeface="Times New Roman"/>
                <a:cs typeface="Times New Roman"/>
              </a:rPr>
              <a:t>link layer protocols </a:t>
            </a:r>
            <a:r>
              <a:rPr sz="2800" dirty="0">
                <a:latin typeface="Times New Roman"/>
                <a:cs typeface="Times New Roman"/>
              </a:rPr>
              <a:t>are </a:t>
            </a:r>
            <a:r>
              <a:rPr sz="2800" spc="-5" dirty="0">
                <a:latin typeface="Times New Roman"/>
                <a:cs typeface="Times New Roman"/>
              </a:rPr>
              <a:t>necessary </a:t>
            </a:r>
            <a:r>
              <a:rPr sz="2800" spc="10" dirty="0">
                <a:latin typeface="Times New Roman"/>
                <a:cs typeface="Times New Roman"/>
              </a:rPr>
              <a:t>to 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determine </a:t>
            </a:r>
            <a:r>
              <a:rPr sz="2800" spc="-10" dirty="0">
                <a:latin typeface="Times New Roman"/>
                <a:cs typeface="Times New Roman"/>
              </a:rPr>
              <a:t>which </a:t>
            </a:r>
            <a:r>
              <a:rPr sz="2800" spc="-5" dirty="0">
                <a:latin typeface="Times New Roman"/>
                <a:cs typeface="Times New Roman"/>
              </a:rPr>
              <a:t>device has </a:t>
            </a:r>
            <a:r>
              <a:rPr sz="2800" spc="-10" dirty="0">
                <a:latin typeface="Times New Roman"/>
                <a:cs typeface="Times New Roman"/>
              </a:rPr>
              <a:t>control </a:t>
            </a:r>
            <a:r>
              <a:rPr sz="2800" spc="-5" dirty="0">
                <a:latin typeface="Times New Roman"/>
                <a:cs typeface="Times New Roman"/>
              </a:rPr>
              <a:t>over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link </a:t>
            </a:r>
            <a:r>
              <a:rPr sz="2800" spc="-10" dirty="0">
                <a:latin typeface="Times New Roman"/>
                <a:cs typeface="Times New Roman"/>
              </a:rPr>
              <a:t>at </a:t>
            </a:r>
            <a:r>
              <a:rPr sz="2800" spc="5" dirty="0">
                <a:latin typeface="Times New Roman"/>
                <a:cs typeface="Times New Roman"/>
              </a:rPr>
              <a:t>any 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time.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984" y="36814"/>
            <a:ext cx="8836025" cy="624649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836545">
              <a:lnSpc>
                <a:spcPct val="100000"/>
              </a:lnSpc>
              <a:spcBef>
                <a:spcPts val="1540"/>
              </a:spcBef>
              <a:tabLst>
                <a:tab pos="3345815" algn="l"/>
              </a:tabLst>
            </a:pPr>
            <a:r>
              <a:rPr sz="3200" b="1" dirty="0">
                <a:latin typeface="Times New Roman"/>
                <a:cs typeface="Times New Roman"/>
              </a:rPr>
              <a:t>3.	Network</a:t>
            </a:r>
            <a:r>
              <a:rPr sz="3200" b="1" spc="-1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  <a:p>
            <a:pPr marL="119380" marR="11430" indent="-106680">
              <a:lnSpc>
                <a:spcPct val="100000"/>
              </a:lnSpc>
              <a:spcBef>
                <a:spcPts val="1445"/>
              </a:spcBef>
              <a:buSzPct val="92187"/>
              <a:buChar char="•"/>
              <a:tabLst>
                <a:tab pos="15049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3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Network</a:t>
            </a:r>
            <a:r>
              <a:rPr sz="3200" spc="29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layer</a:t>
            </a:r>
            <a:r>
              <a:rPr sz="3200" spc="3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spc="3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responsible</a:t>
            </a:r>
            <a:r>
              <a:rPr sz="3200" spc="3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254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31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source-to- </a:t>
            </a:r>
            <a:r>
              <a:rPr sz="3200" b="1" spc="-78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destination</a:t>
            </a:r>
            <a:endParaRPr sz="3200">
              <a:latin typeface="Times New Roman"/>
              <a:cs typeface="Times New Roman"/>
            </a:endParaRPr>
          </a:p>
          <a:p>
            <a:pPr marL="12700" marR="1428750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latin typeface="Times New Roman"/>
                <a:cs typeface="Times New Roman"/>
              </a:rPr>
              <a:t>delivery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of </a:t>
            </a:r>
            <a:r>
              <a:rPr sz="3200" b="1" spc="-5" dirty="0">
                <a:latin typeface="Times New Roman"/>
                <a:cs typeface="Times New Roman"/>
              </a:rPr>
              <a:t>a </a:t>
            </a:r>
            <a:r>
              <a:rPr sz="3200" b="1" spc="-10" dirty="0">
                <a:latin typeface="Times New Roman"/>
                <a:cs typeface="Times New Roman"/>
              </a:rPr>
              <a:t>packet</a:t>
            </a:r>
            <a:r>
              <a:rPr sz="3200" b="1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possible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across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multiple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networks.</a:t>
            </a:r>
            <a:endParaRPr sz="3200">
              <a:latin typeface="Times New Roman"/>
              <a:cs typeface="Times New Roman"/>
            </a:endParaRPr>
          </a:p>
          <a:p>
            <a:pPr marL="149860" indent="-137795">
              <a:lnSpc>
                <a:spcPct val="100000"/>
              </a:lnSpc>
              <a:buSzPct val="92187"/>
              <a:buChar char="•"/>
              <a:tabLst>
                <a:tab pos="150495" algn="l"/>
              </a:tabLst>
            </a:pPr>
            <a:r>
              <a:rPr sz="3200" spc="-20" dirty="0">
                <a:latin typeface="Times New Roman"/>
                <a:cs typeface="Times New Roman"/>
              </a:rPr>
              <a:t>It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converts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b="1" spc="-35" dirty="0">
                <a:latin typeface="Times New Roman"/>
                <a:cs typeface="Times New Roman"/>
              </a:rPr>
              <a:t>Frames</a:t>
            </a:r>
            <a:r>
              <a:rPr sz="3200" b="1" spc="8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into</a:t>
            </a:r>
            <a:r>
              <a:rPr sz="3200" b="1" spc="15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packets.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imes New Roman"/>
              <a:buChar char="•"/>
            </a:pPr>
            <a:endParaRPr sz="33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2187"/>
              <a:buChar char="•"/>
              <a:tabLst>
                <a:tab pos="150495" algn="l"/>
              </a:tabLst>
            </a:pPr>
            <a:r>
              <a:rPr sz="3200" spc="-25" dirty="0">
                <a:latin typeface="Times New Roman"/>
                <a:cs typeface="Times New Roman"/>
              </a:rPr>
              <a:t>If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two</a:t>
            </a:r>
            <a:r>
              <a:rPr sz="3200" b="1" spc="1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systems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spc="-30" dirty="0">
                <a:latin typeface="Times New Roman"/>
                <a:cs typeface="Times New Roman"/>
              </a:rPr>
              <a:t>are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connected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to</a:t>
            </a:r>
            <a:r>
              <a:rPr sz="3200" b="1" spc="-5" dirty="0">
                <a:latin typeface="Times New Roman"/>
                <a:cs typeface="Times New Roman"/>
              </a:rPr>
              <a:t> the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same</a:t>
            </a:r>
            <a:r>
              <a:rPr sz="3200" b="1" spc="7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link</a:t>
            </a:r>
            <a:r>
              <a:rPr sz="3200" dirty="0">
                <a:latin typeface="Times New Roman"/>
                <a:cs typeface="Times New Roman"/>
              </a:rPr>
              <a:t>,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there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usually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no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need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for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a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network</a:t>
            </a:r>
            <a:r>
              <a:rPr sz="3200" b="1" dirty="0">
                <a:latin typeface="Times New Roman"/>
                <a:cs typeface="Times New Roman"/>
              </a:rPr>
              <a:t> layer</a:t>
            </a:r>
            <a:r>
              <a:rPr sz="3200" dirty="0">
                <a:latin typeface="Times New Roman"/>
                <a:cs typeface="Times New Roman"/>
              </a:rPr>
              <a:t>.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Times New Roman"/>
                <a:cs typeface="Times New Roman"/>
              </a:rPr>
              <a:t>However, </a:t>
            </a:r>
            <a:r>
              <a:rPr sz="3200" spc="-5" dirty="0">
                <a:latin typeface="Times New Roman"/>
                <a:cs typeface="Times New Roman"/>
              </a:rPr>
              <a:t>if the </a:t>
            </a:r>
            <a:r>
              <a:rPr sz="3200" dirty="0">
                <a:latin typeface="Times New Roman"/>
                <a:cs typeface="Times New Roman"/>
              </a:rPr>
              <a:t>two </a:t>
            </a:r>
            <a:r>
              <a:rPr sz="3200" spc="-10" dirty="0">
                <a:latin typeface="Times New Roman"/>
                <a:cs typeface="Times New Roman"/>
              </a:rPr>
              <a:t>systems </a:t>
            </a:r>
            <a:r>
              <a:rPr sz="3200" spc="-5" dirty="0">
                <a:latin typeface="Times New Roman"/>
                <a:cs typeface="Times New Roman"/>
              </a:rPr>
              <a:t>are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attached </a:t>
            </a:r>
            <a:r>
              <a:rPr sz="3200" spc="-15" dirty="0">
                <a:latin typeface="Times New Roman"/>
                <a:cs typeface="Times New Roman"/>
              </a:rPr>
              <a:t>to </a:t>
            </a:r>
            <a:r>
              <a:rPr sz="3200" spc="-50" dirty="0">
                <a:latin typeface="Times New Roman"/>
                <a:cs typeface="Times New Roman"/>
              </a:rPr>
              <a:t>different 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networks, there is often a </a:t>
            </a:r>
            <a:r>
              <a:rPr sz="3200" spc="-10" dirty="0">
                <a:latin typeface="Times New Roman"/>
                <a:cs typeface="Times New Roman"/>
              </a:rPr>
              <a:t>need </a:t>
            </a:r>
            <a:r>
              <a:rPr sz="3200" spc="-5" dirty="0">
                <a:latin typeface="Times New Roman"/>
                <a:cs typeface="Times New Roman"/>
              </a:rPr>
              <a:t>for the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network </a:t>
            </a:r>
            <a:r>
              <a:rPr sz="3200" spc="-20" dirty="0">
                <a:latin typeface="Times New Roman"/>
                <a:cs typeface="Times New Roman"/>
              </a:rPr>
              <a:t>layer 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spc="-10" dirty="0">
                <a:latin typeface="Times New Roman"/>
                <a:cs typeface="Times New Roman"/>
              </a:rPr>
              <a:t>accomplish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source-to-destination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delivery.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9302" y="296113"/>
            <a:ext cx="26695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latin typeface="Times New Roman"/>
                <a:cs typeface="Times New Roman"/>
              </a:rPr>
              <a:t>Network</a:t>
            </a:r>
            <a:r>
              <a:rPr sz="3200" b="1" spc="-17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432" y="851407"/>
            <a:ext cx="8101965" cy="2285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Times New Roman"/>
                <a:cs typeface="Times New Roman"/>
              </a:rPr>
              <a:t>Functions:</a:t>
            </a:r>
            <a:endParaRPr sz="2800">
              <a:latin typeface="Times New Roman"/>
              <a:cs typeface="Times New Roman"/>
            </a:endParaRPr>
          </a:p>
          <a:p>
            <a:pPr marL="119380" indent="-106680">
              <a:lnSpc>
                <a:spcPct val="100000"/>
              </a:lnSpc>
              <a:spcBef>
                <a:spcPts val="20"/>
              </a:spcBef>
              <a:buSzPct val="91666"/>
              <a:buChar char="•"/>
              <a:tabLst>
                <a:tab pos="119380" algn="l"/>
              </a:tabLst>
            </a:pPr>
            <a:r>
              <a:rPr sz="2400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Logical</a:t>
            </a:r>
            <a:r>
              <a:rPr sz="2400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addressing</a:t>
            </a:r>
            <a:r>
              <a:rPr sz="2400" spc="-10" dirty="0">
                <a:latin typeface="Times New Roman"/>
                <a:cs typeface="Times New Roman"/>
              </a:rPr>
              <a:t>-Physical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addressing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(May </a:t>
            </a:r>
            <a:r>
              <a:rPr sz="2400" spc="-10" dirty="0">
                <a:latin typeface="Times New Roman"/>
                <a:cs typeface="Times New Roman"/>
              </a:rPr>
              <a:t>change)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handle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addressing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problem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locally</a:t>
            </a:r>
            <a:endParaRPr sz="2400">
              <a:latin typeface="Times New Roman"/>
              <a:cs typeface="Times New Roman"/>
            </a:endParaRPr>
          </a:p>
          <a:p>
            <a:pPr marL="119380" indent="-106680">
              <a:lnSpc>
                <a:spcPct val="100000"/>
              </a:lnSpc>
              <a:buSzPct val="91666"/>
              <a:buChar char="•"/>
              <a:tabLst>
                <a:tab pos="119380" algn="l"/>
                <a:tab pos="1344930" algn="l"/>
              </a:tabLst>
            </a:pPr>
            <a:r>
              <a:rPr sz="2400" spc="-40" dirty="0">
                <a:latin typeface="Times New Roman"/>
                <a:cs typeface="Times New Roman"/>
              </a:rPr>
              <a:t>If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packet	pass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network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boundary,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need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another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addressing</a:t>
            </a:r>
            <a:endParaRPr sz="2400">
              <a:latin typeface="Times New Roman"/>
              <a:cs typeface="Times New Roman"/>
            </a:endParaRPr>
          </a:p>
          <a:p>
            <a:pPr marL="11938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called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logical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addressing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(Never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change)</a:t>
            </a:r>
            <a:endParaRPr sz="2400">
              <a:latin typeface="Times New Roman"/>
              <a:cs typeface="Times New Roman"/>
            </a:endParaRPr>
          </a:p>
          <a:p>
            <a:pPr marL="119380" indent="-106680">
              <a:lnSpc>
                <a:spcPct val="100000"/>
              </a:lnSpc>
              <a:spcBef>
                <a:spcPts val="5"/>
              </a:spcBef>
              <a:buSzPct val="91666"/>
              <a:buChar char="•"/>
              <a:tabLst>
                <a:tab pos="11938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Routing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Route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packet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final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destination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2" y="3099816"/>
            <a:ext cx="8872728" cy="26913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7035" y="5743752"/>
            <a:ext cx="7985759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latin typeface="Times New Roman"/>
                <a:cs typeface="Times New Roman"/>
              </a:rPr>
              <a:t>The</a:t>
            </a:r>
            <a:r>
              <a:rPr sz="2000" b="1" i="1" spc="-2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network</a:t>
            </a:r>
            <a:r>
              <a:rPr sz="2000" b="1" i="1" spc="-5" dirty="0">
                <a:latin typeface="Times New Roman"/>
                <a:cs typeface="Times New Roman"/>
              </a:rPr>
              <a:t> layer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is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responsible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for </a:t>
            </a:r>
            <a:r>
              <a:rPr sz="2000" b="1" i="1" spc="-5" dirty="0">
                <a:latin typeface="Times New Roman"/>
                <a:cs typeface="Times New Roman"/>
              </a:rPr>
              <a:t>the</a:t>
            </a:r>
            <a:r>
              <a:rPr sz="2000" b="1" i="1" spc="-20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delivery</a:t>
            </a:r>
            <a:r>
              <a:rPr sz="2000" b="1" i="1" spc="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of</a:t>
            </a:r>
            <a:r>
              <a:rPr sz="2000" b="1" i="1" spc="-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packets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from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the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original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478915" algn="l"/>
              </a:tabLst>
            </a:pPr>
            <a:r>
              <a:rPr sz="2000" b="1" i="1" spc="-10" dirty="0">
                <a:latin typeface="Times New Roman"/>
                <a:cs typeface="Times New Roman"/>
              </a:rPr>
              <a:t>source</a:t>
            </a:r>
            <a:r>
              <a:rPr sz="2000" b="1" i="1" spc="1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to</a:t>
            </a:r>
            <a:r>
              <a:rPr sz="2000" b="1" i="1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the	</a:t>
            </a:r>
            <a:r>
              <a:rPr sz="2000" b="1" i="1" spc="-5" dirty="0">
                <a:latin typeface="Times New Roman"/>
                <a:cs typeface="Times New Roman"/>
              </a:rPr>
              <a:t>final</a:t>
            </a:r>
            <a:r>
              <a:rPr sz="2000" b="1" i="1" spc="-70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destination.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4514" y="939799"/>
            <a:ext cx="29883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4025" algn="l"/>
              </a:tabLst>
            </a:pPr>
            <a:r>
              <a:rPr sz="2800" b="1" spc="5" dirty="0">
                <a:latin typeface="Times New Roman"/>
                <a:cs typeface="Times New Roman"/>
              </a:rPr>
              <a:t>4</a:t>
            </a:r>
            <a:r>
              <a:rPr sz="2800" b="1" dirty="0">
                <a:latin typeface="Times New Roman"/>
                <a:cs typeface="Times New Roman"/>
              </a:rPr>
              <a:t>.	</a:t>
            </a:r>
            <a:r>
              <a:rPr sz="2800" b="1" spc="-210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r</a:t>
            </a:r>
            <a:r>
              <a:rPr sz="2800" b="1" spc="10" dirty="0">
                <a:latin typeface="Times New Roman"/>
                <a:cs typeface="Times New Roman"/>
              </a:rPr>
              <a:t>a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10" dirty="0">
                <a:latin typeface="Times New Roman"/>
                <a:cs typeface="Times New Roman"/>
              </a:rPr>
              <a:t>s</a:t>
            </a:r>
            <a:r>
              <a:rPr sz="2800" b="1" dirty="0">
                <a:latin typeface="Times New Roman"/>
                <a:cs typeface="Times New Roman"/>
              </a:rPr>
              <a:t>p</a:t>
            </a:r>
            <a:r>
              <a:rPr sz="2800" b="1" spc="10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rt</a:t>
            </a:r>
            <a:r>
              <a:rPr sz="2800" b="1" spc="-17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Lay</a:t>
            </a:r>
            <a:r>
              <a:rPr sz="2800" b="1" spc="-25" dirty="0">
                <a:latin typeface="Times New Roman"/>
                <a:cs typeface="Times New Roman"/>
              </a:rPr>
              <a:t>e</a:t>
            </a:r>
            <a:r>
              <a:rPr sz="2800" b="1" dirty="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202" y="1995677"/>
            <a:ext cx="8812530" cy="3594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12065" indent="-34480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4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transport</a:t>
            </a:r>
            <a:r>
              <a:rPr sz="2800" spc="4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layer</a:t>
            </a:r>
            <a:r>
              <a:rPr sz="2800" spc="4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spc="4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responsible</a:t>
            </a:r>
            <a:r>
              <a:rPr sz="2800" spc="44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for</a:t>
            </a:r>
            <a:r>
              <a:rPr sz="2800" spc="459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process-to-process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or</a:t>
            </a:r>
            <a:r>
              <a:rPr sz="2800" b="1" spc="-10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end-end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delivery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entire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message.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network </a:t>
            </a:r>
            <a:r>
              <a:rPr sz="2800" spc="-5" dirty="0">
                <a:latin typeface="Times New Roman"/>
                <a:cs typeface="Times New Roman"/>
              </a:rPr>
              <a:t>layer oversees </a:t>
            </a:r>
            <a:r>
              <a:rPr sz="2800" spc="-10" dirty="0">
                <a:latin typeface="Times New Roman"/>
                <a:cs typeface="Times New Roman"/>
              </a:rPr>
              <a:t>host-to-destination </a:t>
            </a:r>
            <a:r>
              <a:rPr sz="2800" spc="-5" dirty="0">
                <a:latin typeface="Times New Roman"/>
                <a:cs typeface="Times New Roman"/>
              </a:rPr>
              <a:t>delivery </a:t>
            </a:r>
            <a:r>
              <a:rPr sz="2800" spc="10" dirty="0">
                <a:latin typeface="Times New Roman"/>
                <a:cs typeface="Times New Roman"/>
              </a:rPr>
              <a:t>of 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individual </a:t>
            </a:r>
            <a:r>
              <a:rPr sz="2800" spc="-5" dirty="0">
                <a:latin typeface="Times New Roman"/>
                <a:cs typeface="Times New Roman"/>
              </a:rPr>
              <a:t>packets, </a:t>
            </a:r>
            <a:r>
              <a:rPr sz="2800" spc="-10" dirty="0">
                <a:latin typeface="Times New Roman"/>
                <a:cs typeface="Times New Roman"/>
              </a:rPr>
              <a:t>it </a:t>
            </a:r>
            <a:r>
              <a:rPr sz="2800" spc="-15" dirty="0">
                <a:latin typeface="Times New Roman"/>
                <a:cs typeface="Times New Roman"/>
              </a:rPr>
              <a:t>does </a:t>
            </a:r>
            <a:r>
              <a:rPr sz="2800" spc="-10" dirty="0">
                <a:latin typeface="Times New Roman"/>
                <a:cs typeface="Times New Roman"/>
              </a:rPr>
              <a:t>not recognize </a:t>
            </a:r>
            <a:r>
              <a:rPr sz="2800" spc="5" dirty="0">
                <a:latin typeface="Times New Roman"/>
                <a:cs typeface="Times New Roman"/>
              </a:rPr>
              <a:t>any </a:t>
            </a:r>
            <a:r>
              <a:rPr sz="2800" spc="-10" dirty="0">
                <a:latin typeface="Times New Roman"/>
                <a:cs typeface="Times New Roman"/>
              </a:rPr>
              <a:t>relationship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those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packets.</a:t>
            </a:r>
            <a:endParaRPr sz="2800">
              <a:latin typeface="Times New Roman"/>
              <a:cs typeface="Times New Roman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transport layer ensures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whole message </a:t>
            </a:r>
            <a:r>
              <a:rPr sz="2800" spc="-10" dirty="0">
                <a:latin typeface="Times New Roman"/>
                <a:cs typeface="Times New Roman"/>
              </a:rPr>
              <a:t>arrives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intact </a:t>
            </a:r>
            <a:r>
              <a:rPr sz="2800" spc="-5" dirty="0">
                <a:latin typeface="Times New Roman"/>
                <a:cs typeface="Times New Roman"/>
              </a:rPr>
              <a:t>and in </a:t>
            </a:r>
            <a:r>
              <a:rPr sz="2800" spc="-20" dirty="0">
                <a:latin typeface="Times New Roman"/>
                <a:cs typeface="Times New Roman"/>
              </a:rPr>
              <a:t>order, </a:t>
            </a:r>
            <a:r>
              <a:rPr sz="2800" spc="-10" dirty="0">
                <a:latin typeface="Times New Roman"/>
                <a:cs typeface="Times New Roman"/>
              </a:rPr>
              <a:t>overseeing </a:t>
            </a:r>
            <a:r>
              <a:rPr sz="2800" spc="-5" dirty="0">
                <a:latin typeface="Times New Roman"/>
                <a:cs typeface="Times New Roman"/>
              </a:rPr>
              <a:t>both </a:t>
            </a:r>
            <a:r>
              <a:rPr sz="2800" spc="5" dirty="0">
                <a:latin typeface="Times New Roman"/>
                <a:cs typeface="Times New Roman"/>
              </a:rPr>
              <a:t>error </a:t>
            </a:r>
            <a:r>
              <a:rPr sz="2800" spc="-10" dirty="0">
                <a:latin typeface="Times New Roman"/>
                <a:cs typeface="Times New Roman"/>
              </a:rPr>
              <a:t>control and </a:t>
            </a:r>
            <a:r>
              <a:rPr sz="2800" dirty="0">
                <a:latin typeface="Times New Roman"/>
                <a:cs typeface="Times New Roman"/>
              </a:rPr>
              <a:t>flow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control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process-to-process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level.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9670" y="228676"/>
            <a:ext cx="25888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135" dirty="0">
                <a:latin typeface="Times New Roman"/>
                <a:cs typeface="Times New Roman"/>
              </a:rPr>
              <a:t>T</a:t>
            </a:r>
            <a:r>
              <a:rPr sz="3200" b="1" i="1" spc="-5" dirty="0">
                <a:latin typeface="Times New Roman"/>
                <a:cs typeface="Times New Roman"/>
              </a:rPr>
              <a:t>r</a:t>
            </a:r>
            <a:r>
              <a:rPr sz="3200" b="1" i="1" spc="5" dirty="0">
                <a:latin typeface="Times New Roman"/>
                <a:cs typeface="Times New Roman"/>
              </a:rPr>
              <a:t>a</a:t>
            </a:r>
            <a:r>
              <a:rPr sz="3200" b="1" i="1" spc="-5" dirty="0">
                <a:latin typeface="Times New Roman"/>
                <a:cs typeface="Times New Roman"/>
              </a:rPr>
              <a:t>ns</a:t>
            </a:r>
            <a:r>
              <a:rPr sz="3200" b="1" i="1" spc="5" dirty="0">
                <a:latin typeface="Times New Roman"/>
                <a:cs typeface="Times New Roman"/>
              </a:rPr>
              <a:t>p</a:t>
            </a:r>
            <a:r>
              <a:rPr sz="3200" b="1" i="1" dirty="0">
                <a:latin typeface="Times New Roman"/>
                <a:cs typeface="Times New Roman"/>
              </a:rPr>
              <a:t>o</a:t>
            </a:r>
            <a:r>
              <a:rPr sz="3200" b="1" i="1" spc="-25" dirty="0">
                <a:latin typeface="Times New Roman"/>
                <a:cs typeface="Times New Roman"/>
              </a:rPr>
              <a:t>r</a:t>
            </a:r>
            <a:r>
              <a:rPr sz="3200" b="1" i="1" spc="-5" dirty="0">
                <a:latin typeface="Times New Roman"/>
                <a:cs typeface="Times New Roman"/>
              </a:rPr>
              <a:t>t</a:t>
            </a:r>
            <a:r>
              <a:rPr sz="3200" b="1" i="1" spc="-21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l</a:t>
            </a:r>
            <a:r>
              <a:rPr sz="3200" b="1" i="1" dirty="0">
                <a:latin typeface="Times New Roman"/>
                <a:cs typeface="Times New Roman"/>
              </a:rPr>
              <a:t>a</a:t>
            </a:r>
            <a:r>
              <a:rPr sz="3200" b="1" i="1" spc="-5" dirty="0">
                <a:latin typeface="Times New Roman"/>
                <a:cs typeface="Times New Roman"/>
              </a:rPr>
              <a:t>yer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841247"/>
            <a:ext cx="8625840" cy="4434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7035" y="5398109"/>
            <a:ext cx="80899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The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transport</a:t>
            </a:r>
            <a:r>
              <a:rPr sz="2400" b="1" i="1" spc="-5" dirty="0">
                <a:latin typeface="Times New Roman"/>
                <a:cs typeface="Times New Roman"/>
              </a:rPr>
              <a:t> layer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is</a:t>
            </a:r>
            <a:r>
              <a:rPr sz="2400" b="1" i="1" dirty="0">
                <a:latin typeface="Times New Roman"/>
                <a:cs typeface="Times New Roman"/>
              </a:rPr>
              <a:t> responsible</a:t>
            </a:r>
            <a:r>
              <a:rPr sz="2400" b="1" i="1" spc="-4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for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delivery</a:t>
            </a:r>
            <a:r>
              <a:rPr sz="2400" b="1" i="1" spc="-5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of</a:t>
            </a:r>
            <a:r>
              <a:rPr sz="2400" b="1" i="1" spc="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a message</a:t>
            </a:r>
            <a:r>
              <a:rPr sz="2400" b="1" i="1" spc="-5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from </a:t>
            </a:r>
            <a:r>
              <a:rPr sz="2400" b="1" i="1" spc="-58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one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process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to</a:t>
            </a:r>
            <a:r>
              <a:rPr sz="2400" b="1" i="1" spc="-30" dirty="0">
                <a:latin typeface="Times New Roman"/>
                <a:cs typeface="Times New Roman"/>
              </a:rPr>
              <a:t> </a:t>
            </a:r>
            <a:r>
              <a:rPr sz="2400" b="1" i="1" spc="-40" dirty="0">
                <a:latin typeface="Times New Roman"/>
                <a:cs typeface="Times New Roman"/>
              </a:rPr>
              <a:t>another.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311" y="280797"/>
            <a:ext cx="8726170" cy="5551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8555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the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Transport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b="1" dirty="0">
                <a:latin typeface="Times New Roman"/>
                <a:cs typeface="Times New Roman"/>
              </a:rPr>
              <a:t>Service</a:t>
            </a:r>
            <a:r>
              <a:rPr sz="2800" b="1" spc="-12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point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addressing:</a:t>
            </a:r>
            <a:endParaRPr sz="2800">
              <a:latin typeface="Times New Roman"/>
              <a:cs typeface="Times New Roman"/>
            </a:endParaRPr>
          </a:p>
          <a:p>
            <a:pPr marL="356870" marR="10795" indent="36195" algn="just">
              <a:lnSpc>
                <a:spcPct val="100000"/>
              </a:lnSpc>
              <a:spcBef>
                <a:spcPts val="605"/>
              </a:spcBef>
            </a:pPr>
            <a:r>
              <a:rPr sz="2800" spc="-10" dirty="0">
                <a:latin typeface="Times New Roman"/>
                <a:cs typeface="Times New Roman"/>
              </a:rPr>
              <a:t>Computer often </a:t>
            </a:r>
            <a:r>
              <a:rPr sz="2800" spc="-5" dirty="0">
                <a:latin typeface="Times New Roman"/>
                <a:cs typeface="Times New Roman"/>
              </a:rPr>
              <a:t>run </a:t>
            </a:r>
            <a:r>
              <a:rPr sz="2800" spc="-15" dirty="0">
                <a:latin typeface="Times New Roman"/>
                <a:cs typeface="Times New Roman"/>
              </a:rPr>
              <a:t>several </a:t>
            </a:r>
            <a:r>
              <a:rPr sz="2800" spc="-10" dirty="0">
                <a:latin typeface="Times New Roman"/>
                <a:cs typeface="Times New Roman"/>
              </a:rPr>
              <a:t>processes (running programs)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same</a:t>
            </a:r>
            <a:r>
              <a:rPr sz="2800" spc="-5" dirty="0">
                <a:latin typeface="Times New Roman"/>
                <a:cs typeface="Times New Roman"/>
              </a:rPr>
              <a:t> time.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Process-to-process</a:t>
            </a:r>
            <a:r>
              <a:rPr sz="2800" spc="-5" dirty="0">
                <a:latin typeface="Times New Roman"/>
                <a:cs typeface="Times New Roman"/>
              </a:rPr>
              <a:t> delivery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means </a:t>
            </a:r>
            <a:r>
              <a:rPr sz="2800" spc="-5" dirty="0">
                <a:latin typeface="Times New Roman"/>
                <a:cs typeface="Times New Roman"/>
              </a:rPr>
              <a:t> delivery </a:t>
            </a:r>
            <a:r>
              <a:rPr sz="2800" spc="5" dirty="0">
                <a:latin typeface="Times New Roman"/>
                <a:cs typeface="Times New Roman"/>
              </a:rPr>
              <a:t>from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10" dirty="0">
                <a:latin typeface="Times New Roman"/>
                <a:cs typeface="Times New Roman"/>
              </a:rPr>
              <a:t>specific process</a:t>
            </a:r>
            <a:r>
              <a:rPr sz="2800" spc="-5" dirty="0">
                <a:latin typeface="Times New Roman"/>
                <a:cs typeface="Times New Roman"/>
              </a:rPr>
              <a:t> on </a:t>
            </a:r>
            <a:r>
              <a:rPr sz="2800" dirty="0">
                <a:latin typeface="Times New Roman"/>
                <a:cs typeface="Times New Roman"/>
              </a:rPr>
              <a:t>one </a:t>
            </a:r>
            <a:r>
              <a:rPr sz="2800" spc="-5" dirty="0">
                <a:latin typeface="Times New Roman"/>
                <a:cs typeface="Times New Roman"/>
              </a:rPr>
              <a:t>computer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specific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process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on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other.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transport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layer</a:t>
            </a:r>
            <a:r>
              <a:rPr sz="2800" spc="-5" dirty="0">
                <a:latin typeface="Times New Roman"/>
                <a:cs typeface="Times New Roman"/>
              </a:rPr>
              <a:t> header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include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7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type</a:t>
            </a:r>
            <a:r>
              <a:rPr sz="2800" spc="6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  </a:t>
            </a:r>
            <a:r>
              <a:rPr sz="2800" spc="-15" dirty="0">
                <a:latin typeface="Times New Roman"/>
                <a:cs typeface="Times New Roman"/>
              </a:rPr>
              <a:t>address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called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port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address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6870" marR="7620" indent="-344805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network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layer</a:t>
            </a:r>
            <a:r>
              <a:rPr sz="2800" spc="-5" dirty="0">
                <a:latin typeface="Times New Roman"/>
                <a:cs typeface="Times New Roman"/>
              </a:rPr>
              <a:t> gets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each</a:t>
            </a:r>
            <a:r>
              <a:rPr sz="2800" spc="6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packet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correct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computer;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transport layer gets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entire </a:t>
            </a:r>
            <a:r>
              <a:rPr sz="2800" spc="-15" dirty="0">
                <a:latin typeface="Times New Roman"/>
                <a:cs typeface="Times New Roman"/>
              </a:rPr>
              <a:t>message </a:t>
            </a:r>
            <a:r>
              <a:rPr sz="2800" spc="-5" dirty="0">
                <a:latin typeface="Times New Roman"/>
                <a:cs typeface="Times New Roman"/>
              </a:rPr>
              <a:t>to 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correct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process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that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computer.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923" y="66878"/>
            <a:ext cx="8669655" cy="65258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9225" algn="ctr">
              <a:lnSpc>
                <a:spcPct val="100000"/>
              </a:lnSpc>
              <a:spcBef>
                <a:spcPts val="110"/>
              </a:spcBef>
            </a:pPr>
            <a:r>
              <a:rPr sz="2800" b="1" spc="-5" dirty="0">
                <a:latin typeface="Calibri"/>
                <a:cs typeface="Calibri"/>
              </a:rPr>
              <a:t>Cont..</a:t>
            </a:r>
            <a:endParaRPr sz="2800">
              <a:latin typeface="Calibri"/>
              <a:cs typeface="Calibri"/>
            </a:endParaRPr>
          </a:p>
          <a:p>
            <a:pPr marL="149225" algn="ctr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90000"/>
              </a:lnSpc>
              <a:spcBef>
                <a:spcPts val="1255"/>
              </a:spcBef>
              <a:buFont typeface="Times New Roman"/>
              <a:buChar char="•"/>
              <a:tabLst>
                <a:tab pos="35750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Segmentation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and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reassembly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message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69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divided </a:t>
            </a:r>
            <a:r>
              <a:rPr sz="2800" b="1" dirty="0">
                <a:latin typeface="Times New Roman"/>
                <a:cs typeface="Times New Roman"/>
              </a:rPr>
              <a:t> into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transmittable segments</a:t>
            </a:r>
            <a:r>
              <a:rPr sz="2800" spc="-5" dirty="0">
                <a:latin typeface="Times New Roman"/>
                <a:cs typeface="Times New Roman"/>
              </a:rPr>
              <a:t>, </a:t>
            </a:r>
            <a:r>
              <a:rPr sz="2800" spc="-20" dirty="0">
                <a:latin typeface="Times New Roman"/>
                <a:cs typeface="Times New Roman"/>
              </a:rPr>
              <a:t>each </a:t>
            </a:r>
            <a:r>
              <a:rPr sz="2800" spc="-5" dirty="0">
                <a:latin typeface="Times New Roman"/>
                <a:cs typeface="Times New Roman"/>
              </a:rPr>
              <a:t>having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b="1" spc="-10" dirty="0">
                <a:latin typeface="Times New Roman"/>
                <a:cs typeface="Times New Roman"/>
              </a:rPr>
              <a:t>sequence </a:t>
            </a:r>
            <a:r>
              <a:rPr sz="2800" b="1" spc="-5" dirty="0">
                <a:latin typeface="Times New Roman"/>
                <a:cs typeface="Times New Roman"/>
              </a:rPr>
              <a:t> number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These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numbers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enable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transport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layer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 reassemble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message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correctly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upon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arrival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destination.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77900"/>
              </a:lnSpc>
              <a:spcBef>
                <a:spcPts val="575"/>
              </a:spcBef>
              <a:buFont typeface="Times New Roman"/>
              <a:buChar char="•"/>
              <a:tabLst>
                <a:tab pos="35750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Connection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control</a:t>
            </a:r>
            <a:r>
              <a:rPr sz="2800" spc="-15" dirty="0">
                <a:latin typeface="Times New Roman"/>
                <a:cs typeface="Times New Roman"/>
              </a:rPr>
              <a:t>: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transport</a:t>
            </a:r>
            <a:r>
              <a:rPr sz="2800" spc="-5" dirty="0">
                <a:latin typeface="Times New Roman"/>
                <a:cs typeface="Times New Roman"/>
              </a:rPr>
              <a:t> layer</a:t>
            </a:r>
            <a:r>
              <a:rPr sz="2800" dirty="0">
                <a:latin typeface="Times New Roman"/>
                <a:cs typeface="Times New Roman"/>
              </a:rPr>
              <a:t> can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either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connectionless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connection-oriented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6870" marR="8255" indent="-344805" algn="just">
              <a:lnSpc>
                <a:spcPts val="3030"/>
              </a:lnSpc>
              <a:spcBef>
                <a:spcPts val="525"/>
              </a:spcBef>
              <a:buChar char="•"/>
              <a:tabLst>
                <a:tab pos="357505" algn="l"/>
              </a:tabLst>
            </a:pPr>
            <a:r>
              <a:rPr sz="2800" spc="5" dirty="0">
                <a:latin typeface="Times New Roman"/>
                <a:cs typeface="Times New Roman"/>
              </a:rPr>
              <a:t>A </a:t>
            </a:r>
            <a:r>
              <a:rPr sz="2800" spc="-10" dirty="0">
                <a:latin typeface="Times New Roman"/>
                <a:cs typeface="Times New Roman"/>
              </a:rPr>
              <a:t>connectionless transport layer treats </a:t>
            </a:r>
            <a:r>
              <a:rPr sz="2800" spc="-15" dirty="0">
                <a:latin typeface="Times New Roman"/>
                <a:cs typeface="Times New Roman"/>
              </a:rPr>
              <a:t>each segment </a:t>
            </a:r>
            <a:r>
              <a:rPr sz="2800" spc="-10" dirty="0">
                <a:latin typeface="Times New Roman"/>
                <a:cs typeface="Times New Roman"/>
              </a:rPr>
              <a:t>as </a:t>
            </a:r>
            <a:r>
              <a:rPr sz="2800" spc="-25" dirty="0">
                <a:latin typeface="Times New Roman"/>
                <a:cs typeface="Times New Roman"/>
              </a:rPr>
              <a:t>an 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independent packet and delivers it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transport </a:t>
            </a:r>
            <a:r>
              <a:rPr sz="2800" spc="-15" dirty="0">
                <a:latin typeface="Times New Roman"/>
                <a:cs typeface="Times New Roman"/>
              </a:rPr>
              <a:t>layer </a:t>
            </a:r>
            <a:r>
              <a:rPr sz="2800" spc="-45" dirty="0">
                <a:latin typeface="Times New Roman"/>
                <a:cs typeface="Times New Roman"/>
              </a:rPr>
              <a:t>at 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destination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machine.</a:t>
            </a:r>
            <a:endParaRPr sz="2800">
              <a:latin typeface="Times New Roman"/>
              <a:cs typeface="Times New Roman"/>
            </a:endParaRPr>
          </a:p>
          <a:p>
            <a:pPr marL="356870" marR="9525" indent="-344805" algn="just">
              <a:lnSpc>
                <a:spcPct val="90100"/>
              </a:lnSpc>
              <a:spcBef>
                <a:spcPts val="540"/>
              </a:spcBef>
              <a:buChar char="•"/>
              <a:tabLst>
                <a:tab pos="357505" algn="l"/>
              </a:tabLst>
            </a:pPr>
            <a:r>
              <a:rPr sz="2800" spc="5" dirty="0">
                <a:latin typeface="Times New Roman"/>
                <a:cs typeface="Times New Roman"/>
              </a:rPr>
              <a:t>A </a:t>
            </a:r>
            <a:r>
              <a:rPr sz="2800" spc="-10" dirty="0">
                <a:latin typeface="Times New Roman"/>
                <a:cs typeface="Times New Roman"/>
              </a:rPr>
              <a:t>connection-oriented transport layer </a:t>
            </a:r>
            <a:r>
              <a:rPr sz="2800" spc="-15" dirty="0">
                <a:latin typeface="Times New Roman"/>
                <a:cs typeface="Times New Roman"/>
              </a:rPr>
              <a:t>makes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connection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with the transport </a:t>
            </a:r>
            <a:r>
              <a:rPr sz="2800" spc="-15" dirty="0">
                <a:latin typeface="Times New Roman"/>
                <a:cs typeface="Times New Roman"/>
              </a:rPr>
              <a:t>layer </a:t>
            </a:r>
            <a:r>
              <a:rPr sz="2800" spc="-10" dirty="0">
                <a:latin typeface="Times New Roman"/>
                <a:cs typeface="Times New Roman"/>
              </a:rPr>
              <a:t>at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destination machine </a:t>
            </a:r>
            <a:r>
              <a:rPr sz="2800" spc="-10" dirty="0">
                <a:latin typeface="Times New Roman"/>
                <a:cs typeface="Times New Roman"/>
              </a:rPr>
              <a:t>first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before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delivering</a:t>
            </a:r>
            <a:r>
              <a:rPr sz="2800" dirty="0">
                <a:latin typeface="Times New Roman"/>
                <a:cs typeface="Times New Roman"/>
              </a:rPr>
              <a:t> 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packets.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After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all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are 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transferred,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connection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terminated.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36169" y="14869"/>
            <a:ext cx="8869045" cy="675894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734820" algn="just">
              <a:lnSpc>
                <a:spcPct val="100000"/>
              </a:lnSpc>
              <a:spcBef>
                <a:spcPts val="795"/>
              </a:spcBef>
            </a:pPr>
            <a:r>
              <a:rPr sz="2800" b="1" dirty="0">
                <a:latin typeface="Times New Roman"/>
                <a:cs typeface="Times New Roman"/>
              </a:rPr>
              <a:t>Functions</a:t>
            </a:r>
            <a:r>
              <a:rPr sz="2800" b="1" spc="-9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of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the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transport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layer</a:t>
            </a:r>
            <a:endParaRPr sz="2800">
              <a:latin typeface="Times New Roman"/>
              <a:cs typeface="Times New Roman"/>
            </a:endParaRPr>
          </a:p>
          <a:p>
            <a:pPr marL="356870" marR="10795" indent="-344805" algn="just">
              <a:lnSpc>
                <a:spcPct val="100000"/>
              </a:lnSpc>
              <a:spcBef>
                <a:spcPts val="695"/>
              </a:spcBef>
              <a:buFont typeface="Times New Roman"/>
              <a:buChar char="•"/>
              <a:tabLst>
                <a:tab pos="35750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Flow </a:t>
            </a:r>
            <a:r>
              <a:rPr sz="2800" b="1" spc="-15" dirty="0">
                <a:latin typeface="Times New Roman"/>
                <a:cs typeface="Times New Roman"/>
              </a:rPr>
              <a:t>control</a:t>
            </a:r>
            <a:r>
              <a:rPr sz="2800" spc="-15" dirty="0">
                <a:latin typeface="Times New Roman"/>
                <a:cs typeface="Times New Roman"/>
              </a:rPr>
              <a:t>: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transport layer performs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5" dirty="0">
                <a:latin typeface="Times New Roman"/>
                <a:cs typeface="Times New Roman"/>
              </a:rPr>
              <a:t>flow </a:t>
            </a:r>
            <a:r>
              <a:rPr sz="2800" spc="-10" dirty="0">
                <a:latin typeface="Times New Roman"/>
                <a:cs typeface="Times New Roman"/>
              </a:rPr>
              <a:t>control </a:t>
            </a:r>
            <a:r>
              <a:rPr sz="2800" spc="-5" dirty="0">
                <a:latin typeface="Times New Roman"/>
                <a:cs typeface="Times New Roman"/>
              </a:rPr>
              <a:t> end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end.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data</a:t>
            </a:r>
            <a:r>
              <a:rPr sz="2800" spc="-5" dirty="0">
                <a:latin typeface="Times New Roman"/>
                <a:cs typeface="Times New Roman"/>
              </a:rPr>
              <a:t> link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layer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performs</a:t>
            </a:r>
            <a:r>
              <a:rPr sz="2800" spc="6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flow</a:t>
            </a:r>
            <a:r>
              <a:rPr sz="2800" spc="7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control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across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single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link.</a:t>
            </a:r>
            <a:endParaRPr sz="2800">
              <a:latin typeface="Times New Roman"/>
              <a:cs typeface="Times New Roman"/>
            </a:endParaRPr>
          </a:p>
          <a:p>
            <a:pPr marL="356870" marR="9525" indent="-344805" algn="just">
              <a:lnSpc>
                <a:spcPct val="100000"/>
              </a:lnSpc>
              <a:spcBef>
                <a:spcPts val="605"/>
              </a:spcBef>
              <a:buFont typeface="Times New Roman"/>
              <a:buChar char="•"/>
              <a:tabLst>
                <a:tab pos="357505" algn="l"/>
              </a:tabLst>
            </a:pPr>
            <a:r>
              <a:rPr sz="2800" b="1" spc="-20" dirty="0">
                <a:latin typeface="Times New Roman"/>
                <a:cs typeface="Times New Roman"/>
              </a:rPr>
              <a:t>Error </a:t>
            </a:r>
            <a:r>
              <a:rPr sz="2800" b="1" spc="-15" dirty="0">
                <a:latin typeface="Times New Roman"/>
                <a:cs typeface="Times New Roman"/>
              </a:rPr>
              <a:t>control</a:t>
            </a:r>
            <a:r>
              <a:rPr sz="2800" spc="-15" dirty="0">
                <a:latin typeface="Times New Roman"/>
                <a:cs typeface="Times New Roman"/>
              </a:rPr>
              <a:t>: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transport </a:t>
            </a:r>
            <a:r>
              <a:rPr sz="2800" spc="-10" dirty="0">
                <a:latin typeface="Times New Roman"/>
                <a:cs typeface="Times New Roman"/>
              </a:rPr>
              <a:t>layer performs </a:t>
            </a:r>
            <a:r>
              <a:rPr sz="2800" spc="5" dirty="0">
                <a:latin typeface="Times New Roman"/>
                <a:cs typeface="Times New Roman"/>
              </a:rPr>
              <a:t>error </a:t>
            </a:r>
            <a:r>
              <a:rPr sz="2800" spc="-10" dirty="0">
                <a:latin typeface="Times New Roman"/>
                <a:cs typeface="Times New Roman"/>
              </a:rPr>
              <a:t>control </a:t>
            </a:r>
            <a:r>
              <a:rPr sz="2800" spc="-5" dirty="0">
                <a:latin typeface="Times New Roman"/>
                <a:cs typeface="Times New Roman"/>
              </a:rPr>
              <a:t> end to end.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data </a:t>
            </a:r>
            <a:r>
              <a:rPr sz="2800" dirty="0">
                <a:latin typeface="Times New Roman"/>
                <a:cs typeface="Times New Roman"/>
              </a:rPr>
              <a:t>link </a:t>
            </a:r>
            <a:r>
              <a:rPr sz="2800" spc="-10" dirty="0">
                <a:latin typeface="Times New Roman"/>
                <a:cs typeface="Times New Roman"/>
              </a:rPr>
              <a:t>layer performs control across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single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link.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05"/>
              </a:spcBef>
              <a:buFont typeface="Times New Roman"/>
              <a:buChar char="•"/>
              <a:tabLst>
                <a:tab pos="357505" algn="l"/>
              </a:tabLst>
            </a:pPr>
            <a:r>
              <a:rPr sz="2800" b="1" dirty="0">
                <a:latin typeface="Times New Roman"/>
                <a:cs typeface="Times New Roman"/>
              </a:rPr>
              <a:t>Congestion</a:t>
            </a:r>
            <a:r>
              <a:rPr sz="2800" b="1" spc="295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control</a:t>
            </a:r>
            <a:r>
              <a:rPr sz="2800" b="1" spc="30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concerns</a:t>
            </a:r>
            <a:r>
              <a:rPr sz="2800" spc="3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controlling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traffic</a:t>
            </a:r>
            <a:r>
              <a:rPr sz="2800" spc="3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entry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into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telecommunication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networks</a:t>
            </a:r>
            <a:r>
              <a:rPr sz="2800" spc="-5" dirty="0">
                <a:latin typeface="Times New Roman"/>
                <a:cs typeface="Times New Roman"/>
              </a:rPr>
              <a:t> so </a:t>
            </a:r>
            <a:r>
              <a:rPr sz="2800" spc="-10" dirty="0">
                <a:latin typeface="Times New Roman"/>
                <a:cs typeface="Times New Roman"/>
              </a:rPr>
              <a:t>as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avoid </a:t>
            </a:r>
            <a:r>
              <a:rPr sz="2800" spc="-15" dirty="0">
                <a:latin typeface="Times New Roman"/>
                <a:cs typeface="Times New Roman"/>
              </a:rPr>
              <a:t>congestive </a:t>
            </a:r>
            <a:r>
              <a:rPr sz="2800" spc="-10" dirty="0">
                <a:latin typeface="Times New Roman"/>
                <a:cs typeface="Times New Roman"/>
              </a:rPr>
              <a:t> collapse </a:t>
            </a:r>
            <a:r>
              <a:rPr sz="2800" spc="5" dirty="0">
                <a:latin typeface="Times New Roman"/>
                <a:cs typeface="Times New Roman"/>
              </a:rPr>
              <a:t>by </a:t>
            </a:r>
            <a:r>
              <a:rPr sz="2800" spc="-5" dirty="0">
                <a:latin typeface="Times New Roman"/>
                <a:cs typeface="Times New Roman"/>
              </a:rPr>
              <a:t>attempting to </a:t>
            </a:r>
            <a:r>
              <a:rPr sz="2800" spc="-10" dirty="0">
                <a:latin typeface="Times New Roman"/>
                <a:cs typeface="Times New Roman"/>
              </a:rPr>
              <a:t>avoid oversubscription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any </a:t>
            </a:r>
            <a:r>
              <a:rPr sz="2800" spc="35" dirty="0">
                <a:latin typeface="Times New Roman"/>
                <a:cs typeface="Times New Roman"/>
              </a:rPr>
              <a:t>of 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processing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link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capabilities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 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7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intermediate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nodes</a:t>
            </a:r>
            <a:r>
              <a:rPr sz="2800" spc="-5" dirty="0">
                <a:latin typeface="Times New Roman"/>
                <a:cs typeface="Times New Roman"/>
              </a:rPr>
              <a:t> 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networks</a:t>
            </a:r>
            <a:r>
              <a:rPr sz="2800" spc="-5" dirty="0">
                <a:latin typeface="Times New Roman"/>
                <a:cs typeface="Times New Roman"/>
              </a:rPr>
              <a:t> 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taking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resource</a:t>
            </a:r>
            <a:r>
              <a:rPr sz="2800" spc="-5" dirty="0">
                <a:latin typeface="Times New Roman"/>
                <a:cs typeface="Times New Roman"/>
              </a:rPr>
              <a:t> reducing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steps,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such </a:t>
            </a:r>
            <a:r>
              <a:rPr sz="2800" spc="-10" dirty="0">
                <a:latin typeface="Times New Roman"/>
                <a:cs typeface="Times New Roman"/>
              </a:rPr>
              <a:t>as reducing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rate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sending packets. </a:t>
            </a:r>
            <a:r>
              <a:rPr sz="2800" spc="-25" dirty="0">
                <a:latin typeface="Times New Roman"/>
                <a:cs typeface="Times New Roman"/>
              </a:rPr>
              <a:t>It </a:t>
            </a:r>
            <a:r>
              <a:rPr sz="2800" spc="-5" dirty="0">
                <a:latin typeface="Times New Roman"/>
                <a:cs typeface="Times New Roman"/>
              </a:rPr>
              <a:t>should </a:t>
            </a:r>
            <a:r>
              <a:rPr sz="2800" spc="-15" dirty="0">
                <a:latin typeface="Times New Roman"/>
                <a:cs typeface="Times New Roman"/>
              </a:rPr>
              <a:t>not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be </a:t>
            </a:r>
            <a:r>
              <a:rPr sz="2800" spc="-10" dirty="0">
                <a:latin typeface="Times New Roman"/>
                <a:cs typeface="Times New Roman"/>
              </a:rPr>
              <a:t>confused </a:t>
            </a:r>
            <a:r>
              <a:rPr sz="2800" spc="-5" dirty="0">
                <a:latin typeface="Times New Roman"/>
                <a:cs typeface="Times New Roman"/>
              </a:rPr>
              <a:t>with flow </a:t>
            </a:r>
            <a:r>
              <a:rPr sz="2800" dirty="0">
                <a:latin typeface="Times New Roman"/>
                <a:cs typeface="Times New Roman"/>
              </a:rPr>
              <a:t>control, </a:t>
            </a:r>
            <a:r>
              <a:rPr sz="2800" spc="-10" dirty="0">
                <a:latin typeface="Times New Roman"/>
                <a:cs typeface="Times New Roman"/>
              </a:rPr>
              <a:t>which prevents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sender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from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overwhelming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receiver.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4132" y="149809"/>
            <a:ext cx="35344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latin typeface="Times New Roman"/>
                <a:cs typeface="Times New Roman"/>
              </a:rPr>
              <a:t>5.</a:t>
            </a:r>
            <a:r>
              <a:rPr sz="4000" b="1" spc="-50" dirty="0">
                <a:latin typeface="Times New Roman"/>
                <a:cs typeface="Times New Roman"/>
              </a:rPr>
              <a:t> </a:t>
            </a:r>
            <a:r>
              <a:rPr sz="4000" b="1" dirty="0">
                <a:latin typeface="Times New Roman"/>
                <a:cs typeface="Times New Roman"/>
              </a:rPr>
              <a:t>Session</a:t>
            </a:r>
            <a:r>
              <a:rPr sz="4000" b="1" spc="-130" dirty="0">
                <a:latin typeface="Times New Roman"/>
                <a:cs typeface="Times New Roman"/>
              </a:rPr>
              <a:t> </a:t>
            </a:r>
            <a:r>
              <a:rPr sz="4000" b="1" spc="5" dirty="0">
                <a:latin typeface="Times New Roman"/>
                <a:cs typeface="Times New Roman"/>
              </a:rPr>
              <a:t>Layer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001090"/>
            <a:ext cx="7427595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session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layer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responsible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for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dialog</a:t>
            </a:r>
            <a:r>
              <a:rPr sz="2800" spc="-33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control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and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synchronization.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52" y="1828800"/>
            <a:ext cx="8534400" cy="4852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EBE3D-D5CC-4FCD-A397-93C9AA55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" y="0"/>
            <a:ext cx="9159045" cy="684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505A4-0064-4D41-A991-FD9E39E79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97" y="341"/>
            <a:ext cx="1609961" cy="150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40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2414" y="470738"/>
            <a:ext cx="60845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latin typeface="Calibri"/>
                <a:cs typeface="Calibri"/>
              </a:rPr>
              <a:t>Functions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of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Session</a:t>
            </a:r>
            <a:r>
              <a:rPr b="1" spc="-50" dirty="0">
                <a:latin typeface="Calibri"/>
                <a:cs typeface="Calibri"/>
              </a:rPr>
              <a:t> </a:t>
            </a:r>
            <a:r>
              <a:rPr b="1" spc="-35" dirty="0">
                <a:latin typeface="Calibri"/>
                <a:cs typeface="Calibri"/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908" y="1987753"/>
            <a:ext cx="8164195" cy="482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862965" indent="-34480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82270" algn="l"/>
                <a:tab pos="382905" algn="l"/>
                <a:tab pos="2257425" algn="l"/>
              </a:tabLst>
            </a:pPr>
            <a:r>
              <a:rPr sz="3600" b="1" dirty="0">
                <a:latin typeface="Times New Roman"/>
                <a:cs typeface="Times New Roman"/>
              </a:rPr>
              <a:t>Decision	</a:t>
            </a:r>
            <a:r>
              <a:rPr sz="3600" b="1" spc="-10" dirty="0">
                <a:latin typeface="Times New Roman"/>
                <a:cs typeface="Times New Roman"/>
              </a:rPr>
              <a:t>Control</a:t>
            </a:r>
            <a:r>
              <a:rPr sz="3600" spc="-10" dirty="0">
                <a:latin typeface="Times New Roman"/>
                <a:cs typeface="Times New Roman"/>
              </a:rPr>
              <a:t>:-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Half</a:t>
            </a:r>
            <a:r>
              <a:rPr sz="3600" spc="-5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duplex,</a:t>
            </a:r>
            <a:r>
              <a:rPr sz="3600" spc="-4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Full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Duplex</a:t>
            </a:r>
            <a:endParaRPr sz="3600">
              <a:latin typeface="Times New Roman"/>
              <a:cs typeface="Times New Roman"/>
            </a:endParaRPr>
          </a:p>
          <a:p>
            <a:pPr marL="382270" marR="247650" indent="-344805">
              <a:lnSpc>
                <a:spcPct val="100000"/>
              </a:lnSpc>
              <a:spcBef>
                <a:spcPts val="795"/>
              </a:spcBef>
              <a:buFont typeface="Times New Roman"/>
              <a:buChar char="•"/>
              <a:tabLst>
                <a:tab pos="382270" algn="l"/>
                <a:tab pos="382905" algn="l"/>
              </a:tabLst>
            </a:pPr>
            <a:r>
              <a:rPr sz="3600" b="1" spc="-10" dirty="0">
                <a:latin typeface="Times New Roman"/>
                <a:cs typeface="Times New Roman"/>
              </a:rPr>
              <a:t>Synchronization</a:t>
            </a:r>
            <a:r>
              <a:rPr sz="3600" spc="-10" dirty="0">
                <a:latin typeface="Times New Roman"/>
                <a:cs typeface="Times New Roman"/>
              </a:rPr>
              <a:t>:</a:t>
            </a:r>
            <a:r>
              <a:rPr sz="3600" spc="-24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Adding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checkpoints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to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stream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data.</a:t>
            </a:r>
            <a:endParaRPr sz="3600">
              <a:latin typeface="Times New Roman"/>
              <a:cs typeface="Times New Roman"/>
            </a:endParaRPr>
          </a:p>
          <a:p>
            <a:pPr marL="382270" indent="-344805">
              <a:lnSpc>
                <a:spcPct val="100000"/>
              </a:lnSpc>
              <a:spcBef>
                <a:spcPts val="825"/>
              </a:spcBef>
              <a:buChar char="•"/>
              <a:tabLst>
                <a:tab pos="382270" algn="l"/>
                <a:tab pos="382905" algn="l"/>
              </a:tabLst>
            </a:pPr>
            <a:r>
              <a:rPr sz="3600" dirty="0">
                <a:latin typeface="Times New Roman"/>
                <a:cs typeface="Times New Roman"/>
              </a:rPr>
              <a:t>Ex: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spc="5" dirty="0">
                <a:latin typeface="Times New Roman"/>
                <a:cs typeface="Times New Roman"/>
              </a:rPr>
              <a:t>System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sending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2000</a:t>
            </a:r>
            <a:r>
              <a:rPr sz="3600" spc="-3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pages.</a:t>
            </a:r>
            <a:endParaRPr sz="3600">
              <a:latin typeface="Times New Roman"/>
              <a:cs typeface="Times New Roman"/>
            </a:endParaRPr>
          </a:p>
          <a:p>
            <a:pPr marL="3822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82270" algn="l"/>
                <a:tab pos="382905" algn="l"/>
              </a:tabLst>
            </a:pPr>
            <a:r>
              <a:rPr sz="3600" dirty="0">
                <a:latin typeface="Times New Roman"/>
                <a:cs typeface="Times New Roman"/>
              </a:rPr>
              <a:t>Add</a:t>
            </a:r>
            <a:r>
              <a:rPr sz="3600" spc="-3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check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point after</a:t>
            </a:r>
            <a:r>
              <a:rPr sz="3600" spc="-5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each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100</a:t>
            </a:r>
            <a:r>
              <a:rPr sz="3600" baseline="20833" dirty="0">
                <a:latin typeface="Times New Roman"/>
                <a:cs typeface="Times New Roman"/>
              </a:rPr>
              <a:t>th</a:t>
            </a:r>
            <a:r>
              <a:rPr sz="3600" spc="419" baseline="20833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page.</a:t>
            </a:r>
            <a:endParaRPr sz="3600">
              <a:latin typeface="Times New Roman"/>
              <a:cs typeface="Times New Roman"/>
            </a:endParaRPr>
          </a:p>
          <a:p>
            <a:pPr marL="382270" marR="30480" indent="-344805">
              <a:lnSpc>
                <a:spcPct val="100000"/>
              </a:lnSpc>
              <a:spcBef>
                <a:spcPts val="790"/>
              </a:spcBef>
              <a:buChar char="•"/>
              <a:tabLst>
                <a:tab pos="382270" algn="l"/>
                <a:tab pos="382905" algn="l"/>
              </a:tabLst>
            </a:pPr>
            <a:r>
              <a:rPr sz="3600" spc="-5" dirty="0">
                <a:latin typeface="Times New Roman"/>
                <a:cs typeface="Times New Roman"/>
              </a:rPr>
              <a:t>So</a:t>
            </a:r>
            <a:r>
              <a:rPr sz="3600" spc="-3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case</a:t>
            </a:r>
            <a:r>
              <a:rPr sz="3600" spc="-4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of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failure</a:t>
            </a:r>
            <a:r>
              <a:rPr sz="3600" spc="-5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no</a:t>
            </a:r>
            <a:r>
              <a:rPr sz="3600" spc="-5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need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to</a:t>
            </a:r>
            <a:r>
              <a:rPr sz="3600" spc="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sent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whole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page.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3267" y="0"/>
            <a:ext cx="46818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5" dirty="0">
                <a:latin typeface="Times New Roman"/>
                <a:cs typeface="Times New Roman"/>
              </a:rPr>
              <a:t>6.</a:t>
            </a:r>
            <a:r>
              <a:rPr sz="4000" b="1" spc="-4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Presentation</a:t>
            </a:r>
            <a:r>
              <a:rPr sz="4000" b="1" spc="-160" dirty="0">
                <a:latin typeface="Times New Roman"/>
                <a:cs typeface="Times New Roman"/>
              </a:rPr>
              <a:t> </a:t>
            </a:r>
            <a:r>
              <a:rPr sz="4000" b="1" spc="5" dirty="0">
                <a:latin typeface="Times New Roman"/>
                <a:cs typeface="Times New Roman"/>
              </a:rPr>
              <a:t>Layer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617931"/>
            <a:ext cx="7814945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  <a:tab pos="5332730" algn="l"/>
                <a:tab pos="6207760" algn="l"/>
              </a:tabLst>
            </a:pP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 co</a:t>
            </a:r>
            <a:r>
              <a:rPr sz="3200" spc="1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ce</a:t>
            </a:r>
            <a:r>
              <a:rPr sz="3200" spc="-20" dirty="0">
                <a:latin typeface="Times New Roman"/>
                <a:cs typeface="Times New Roman"/>
              </a:rPr>
              <a:t>r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ed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with t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syntax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se</a:t>
            </a:r>
            <a:r>
              <a:rPr sz="3200" spc="-6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tics  of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information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exchanged	b/w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2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devices.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" y="1615439"/>
            <a:ext cx="8647176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388" y="470738"/>
            <a:ext cx="730567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latin typeface="Calibri"/>
                <a:cs typeface="Calibri"/>
              </a:rPr>
              <a:t>Functions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of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30" dirty="0">
                <a:latin typeface="Calibri"/>
                <a:cs typeface="Calibri"/>
              </a:rPr>
              <a:t>Presentation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b="1" spc="-35" dirty="0">
                <a:latin typeface="Calibri"/>
                <a:cs typeface="Calibri"/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044" y="1578610"/>
            <a:ext cx="8238490" cy="315023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56870" marR="596265" indent="-344805">
              <a:lnSpc>
                <a:spcPts val="3820"/>
              </a:lnSpc>
              <a:spcBef>
                <a:spcPts val="235"/>
              </a:spcBef>
              <a:buFont typeface="Times New Roman"/>
              <a:buChar char="•"/>
              <a:tabLst>
                <a:tab pos="356870" algn="l"/>
                <a:tab pos="357505" algn="l"/>
                <a:tab pos="2707640" algn="l"/>
                <a:tab pos="5415280" algn="l"/>
              </a:tabLst>
            </a:pPr>
            <a:r>
              <a:rPr sz="3200" b="1" spc="-25" dirty="0">
                <a:latin typeface="Times New Roman"/>
                <a:cs typeface="Times New Roman"/>
              </a:rPr>
              <a:t>Translation:	</a:t>
            </a:r>
            <a:r>
              <a:rPr sz="3200" spc="-15" dirty="0">
                <a:latin typeface="Calibri"/>
                <a:cs typeface="Calibri"/>
              </a:rPr>
              <a:t>Interoperability	</a:t>
            </a:r>
            <a:r>
              <a:rPr sz="3200" spc="-10" dirty="0">
                <a:latin typeface="Calibri"/>
                <a:cs typeface="Calibri"/>
              </a:rPr>
              <a:t>b/w</a:t>
            </a:r>
            <a:r>
              <a:rPr sz="3200" spc="25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different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encoding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formats.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ts val="3820"/>
              </a:lnSpc>
              <a:spcBef>
                <a:spcPts val="835"/>
              </a:spcBef>
              <a:buFont typeface="Times New Roman"/>
              <a:buChar char="•"/>
              <a:tabLst>
                <a:tab pos="356870" algn="l"/>
                <a:tab pos="357505" algn="l"/>
                <a:tab pos="2683510" algn="l"/>
                <a:tab pos="4707890" algn="l"/>
                <a:tab pos="5744210" algn="l"/>
                <a:tab pos="6320790" algn="l"/>
                <a:tab pos="758634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Encr</a:t>
            </a:r>
            <a:r>
              <a:rPr sz="3200" b="1" dirty="0">
                <a:latin typeface="Times New Roman"/>
                <a:cs typeface="Times New Roman"/>
              </a:rPr>
              <a:t>y</a:t>
            </a:r>
            <a:r>
              <a:rPr sz="3200" b="1" spc="-5" dirty="0">
                <a:latin typeface="Times New Roman"/>
                <a:cs typeface="Times New Roman"/>
              </a:rPr>
              <a:t>pt</a:t>
            </a:r>
            <a:r>
              <a:rPr sz="3200" b="1" spc="-40" dirty="0">
                <a:latin typeface="Times New Roman"/>
                <a:cs typeface="Times New Roman"/>
              </a:rPr>
              <a:t>i</a:t>
            </a:r>
            <a:r>
              <a:rPr sz="3200" b="1" dirty="0">
                <a:latin typeface="Times New Roman"/>
                <a:cs typeface="Times New Roman"/>
              </a:rPr>
              <a:t>o</a:t>
            </a:r>
            <a:r>
              <a:rPr sz="3200" b="1" spc="5" dirty="0">
                <a:latin typeface="Times New Roman"/>
                <a:cs typeface="Times New Roman"/>
              </a:rPr>
              <a:t>n</a:t>
            </a:r>
            <a:r>
              <a:rPr sz="3200" b="1" spc="-5" dirty="0">
                <a:latin typeface="Times New Roman"/>
                <a:cs typeface="Times New Roman"/>
              </a:rPr>
              <a:t>: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Calibri"/>
                <a:cs typeface="Calibri"/>
              </a:rPr>
              <a:t>Co</a:t>
            </a:r>
            <a:r>
              <a:rPr sz="3200" spc="-80" dirty="0">
                <a:latin typeface="Calibri"/>
                <a:cs typeface="Calibri"/>
              </a:rPr>
              <a:t>n</a:t>
            </a:r>
            <a:r>
              <a:rPr sz="3200" spc="-35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3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cipher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6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x</a:t>
            </a:r>
            <a:r>
              <a:rPr sz="3200" spc="-5" dirty="0">
                <a:latin typeface="Calibri"/>
                <a:cs typeface="Calibri"/>
              </a:rPr>
              <a:t>t  and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vice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versa.</a:t>
            </a:r>
            <a:endParaRPr sz="3200">
              <a:latin typeface="Calibri"/>
              <a:cs typeface="Calibri"/>
            </a:endParaRPr>
          </a:p>
          <a:p>
            <a:pPr marL="356870" marR="630555" indent="-344805">
              <a:lnSpc>
                <a:spcPts val="3820"/>
              </a:lnSpc>
              <a:spcBef>
                <a:spcPts val="810"/>
              </a:spcBef>
              <a:buFont typeface="Times New Roman"/>
              <a:buChar char="•"/>
              <a:tabLst>
                <a:tab pos="356870" algn="l"/>
                <a:tab pos="357505" algn="l"/>
                <a:tab pos="2930525" algn="l"/>
                <a:tab pos="4652645" algn="l"/>
                <a:tab pos="6546215" algn="l"/>
                <a:tab pos="7290434" algn="l"/>
              </a:tabLst>
            </a:pPr>
            <a:r>
              <a:rPr sz="3200" b="1" spc="-15" dirty="0">
                <a:latin typeface="Times New Roman"/>
                <a:cs typeface="Times New Roman"/>
              </a:rPr>
              <a:t>C</a:t>
            </a:r>
            <a:r>
              <a:rPr sz="3200" b="1" spc="30" dirty="0">
                <a:latin typeface="Times New Roman"/>
                <a:cs typeface="Times New Roman"/>
              </a:rPr>
              <a:t>o</a:t>
            </a:r>
            <a:r>
              <a:rPr sz="3200" b="1" spc="-105" dirty="0">
                <a:latin typeface="Times New Roman"/>
                <a:cs typeface="Times New Roman"/>
              </a:rPr>
              <a:t>m</a:t>
            </a:r>
            <a:r>
              <a:rPr sz="3200" b="1" spc="-5" dirty="0">
                <a:latin typeface="Times New Roman"/>
                <a:cs typeface="Times New Roman"/>
              </a:rPr>
              <a:t>p</a:t>
            </a:r>
            <a:r>
              <a:rPr sz="3200" b="1" spc="-30" dirty="0">
                <a:latin typeface="Times New Roman"/>
                <a:cs typeface="Times New Roman"/>
              </a:rPr>
              <a:t>r</a:t>
            </a:r>
            <a:r>
              <a:rPr sz="3200" b="1" spc="-5" dirty="0">
                <a:latin typeface="Times New Roman"/>
                <a:cs typeface="Times New Roman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s</a:t>
            </a:r>
            <a:r>
              <a:rPr sz="3200" b="1" spc="-5" dirty="0">
                <a:latin typeface="Times New Roman"/>
                <a:cs typeface="Times New Roman"/>
              </a:rPr>
              <a:t>s</a:t>
            </a:r>
            <a:r>
              <a:rPr sz="3200" b="1" dirty="0">
                <a:latin typeface="Times New Roman"/>
                <a:cs typeface="Times New Roman"/>
              </a:rPr>
              <a:t>i</a:t>
            </a:r>
            <a:r>
              <a:rPr sz="3200" b="1" spc="5" dirty="0">
                <a:latin typeface="Times New Roman"/>
                <a:cs typeface="Times New Roman"/>
              </a:rPr>
              <a:t>o</a:t>
            </a:r>
            <a:r>
              <a:rPr sz="3200" b="1" spc="-5" dirty="0">
                <a:latin typeface="Times New Roman"/>
                <a:cs typeface="Times New Roman"/>
              </a:rPr>
              <a:t>n: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ucing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spc="2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5" dirty="0">
                <a:latin typeface="Calibri"/>
                <a:cs typeface="Calibri"/>
              </a:rPr>
              <a:t>it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in  </a:t>
            </a:r>
            <a:r>
              <a:rPr sz="3200" spc="-25" dirty="0">
                <a:latin typeface="Calibri"/>
                <a:cs typeface="Calibri"/>
              </a:rPr>
              <a:t>multimedia</a:t>
            </a:r>
            <a:r>
              <a:rPr sz="3200" spc="9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when</a:t>
            </a:r>
            <a:r>
              <a:rPr sz="3200" spc="18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transmitting.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0298" y="200913"/>
            <a:ext cx="33820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06095" algn="l"/>
              </a:tabLst>
            </a:pPr>
            <a:r>
              <a:rPr sz="3200" b="1" i="1" dirty="0">
                <a:latin typeface="Times New Roman"/>
                <a:cs typeface="Times New Roman"/>
              </a:rPr>
              <a:t>7.	</a:t>
            </a:r>
            <a:r>
              <a:rPr sz="3200" b="1" i="1" spc="-5" dirty="0">
                <a:latin typeface="Times New Roman"/>
                <a:cs typeface="Times New Roman"/>
              </a:rPr>
              <a:t>Application</a:t>
            </a:r>
            <a:r>
              <a:rPr sz="3200" b="1" i="1" spc="-16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79" y="1959864"/>
            <a:ext cx="8796528" cy="45811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7425" y="904112"/>
            <a:ext cx="8070215" cy="9912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770"/>
              </a:lnSpc>
              <a:spcBef>
                <a:spcPts val="260"/>
              </a:spcBef>
              <a:tabLst>
                <a:tab pos="153225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application</a:t>
            </a:r>
            <a:r>
              <a:rPr sz="3200" spc="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layer</a:t>
            </a:r>
            <a:r>
              <a:rPr sz="3200" spc="-5" dirty="0">
                <a:latin typeface="Times New Roman"/>
                <a:cs typeface="Times New Roman"/>
              </a:rPr>
              <a:t> is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responsible</a:t>
            </a:r>
            <a:r>
              <a:rPr sz="3200" spc="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5" dirty="0">
                <a:latin typeface="Times New Roman"/>
                <a:cs typeface="Times New Roman"/>
              </a:rPr>
              <a:t> providing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services	to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60" dirty="0">
                <a:latin typeface="Times New Roman"/>
                <a:cs typeface="Times New Roman"/>
              </a:rPr>
              <a:t>user.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4884" y="470738"/>
            <a:ext cx="69926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Calibri"/>
                <a:cs typeface="Calibri"/>
              </a:rPr>
              <a:t>Functions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of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Application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spc="-40" dirty="0">
                <a:latin typeface="Calibri"/>
                <a:cs typeface="Calibri"/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235" y="1889109"/>
            <a:ext cx="5989955" cy="179133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94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provides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user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access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spc="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network.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X.500-Directory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service.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0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X.400-Message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handling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service.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3747973"/>
            <a:ext cx="4740910" cy="158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Times New Roman"/>
              <a:buChar char="•"/>
              <a:tabLst>
                <a:tab pos="356870" algn="l"/>
                <a:tab pos="357505" algn="l"/>
                <a:tab pos="2177415" algn="l"/>
                <a:tab pos="336931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F</a:t>
            </a:r>
            <a:r>
              <a:rPr sz="3200" b="1" spc="-250" dirty="0">
                <a:latin typeface="Times New Roman"/>
                <a:cs typeface="Times New Roman"/>
              </a:rPr>
              <a:t>T</a:t>
            </a:r>
            <a:r>
              <a:rPr sz="3200" b="1" spc="-5" dirty="0">
                <a:latin typeface="Times New Roman"/>
                <a:cs typeface="Times New Roman"/>
              </a:rPr>
              <a:t>AM</a:t>
            </a:r>
            <a:r>
              <a:rPr sz="3200" spc="-5" dirty="0">
                <a:latin typeface="Times New Roman"/>
                <a:cs typeface="Times New Roman"/>
              </a:rPr>
              <a:t>-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Times New Roman"/>
                <a:cs typeface="Times New Roman"/>
              </a:rPr>
              <a:t>Fil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35" dirty="0">
                <a:latin typeface="Times New Roman"/>
                <a:cs typeface="Times New Roman"/>
              </a:rPr>
              <a:t>T</a:t>
            </a:r>
            <a:r>
              <a:rPr sz="3200" spc="-4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10" dirty="0">
                <a:latin typeface="Times New Roman"/>
                <a:cs typeface="Times New Roman"/>
              </a:rPr>
              <a:t>f</a:t>
            </a:r>
            <a:r>
              <a:rPr sz="3200" spc="-5" dirty="0">
                <a:latin typeface="Times New Roman"/>
                <a:cs typeface="Times New Roman"/>
              </a:rPr>
              <a:t>er  </a:t>
            </a:r>
            <a:r>
              <a:rPr sz="3200" spc="-25" dirty="0">
                <a:latin typeface="Times New Roman"/>
                <a:cs typeface="Times New Roman"/>
              </a:rPr>
              <a:t>management.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Network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Virtual</a:t>
            </a:r>
            <a:r>
              <a:rPr sz="3200" spc="-55" dirty="0">
                <a:latin typeface="Times New Roman"/>
                <a:cs typeface="Times New Roman"/>
              </a:rPr>
              <a:t> Terminal.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6503" y="3747973"/>
            <a:ext cx="23260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25930" algn="l"/>
              </a:tabLst>
            </a:pPr>
            <a:r>
              <a:rPr sz="3200" spc="-10" dirty="0">
                <a:latin typeface="Times New Roman"/>
                <a:cs typeface="Times New Roman"/>
              </a:rPr>
              <a:t>Ac</a:t>
            </a:r>
            <a:r>
              <a:rPr sz="3200" spc="-5" dirty="0">
                <a:latin typeface="Times New Roman"/>
                <a:cs typeface="Times New Roman"/>
              </a:rPr>
              <a:t>cess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d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7248" y="995299"/>
            <a:ext cx="1791080" cy="3862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6759" y="1003808"/>
            <a:ext cx="1988185" cy="3769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8825" y="1987753"/>
            <a:ext cx="8281034" cy="352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47625" indent="-344805" algn="just">
              <a:lnSpc>
                <a:spcPct val="100000"/>
              </a:lnSpc>
              <a:spcBef>
                <a:spcPts val="100"/>
              </a:spcBef>
              <a:buSzPct val="50000"/>
              <a:buFont typeface="Times New Roman"/>
              <a:buChar char="•"/>
              <a:tabLst>
                <a:tab pos="457834" algn="l"/>
              </a:tabLst>
            </a:pPr>
            <a:r>
              <a:rPr dirty="0"/>
              <a:t>	</a:t>
            </a:r>
            <a:r>
              <a:rPr sz="3600" spc="-20" dirty="0">
                <a:latin typeface="Times New Roman"/>
                <a:cs typeface="Times New Roman"/>
              </a:rPr>
              <a:t>Transmission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Control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Protocol</a:t>
            </a:r>
            <a:r>
              <a:rPr sz="3600" dirty="0">
                <a:latin typeface="Times New Roman"/>
                <a:cs typeface="Times New Roman"/>
              </a:rPr>
              <a:t> /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Internetworking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Protocol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is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used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the 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internet </a:t>
            </a:r>
            <a:r>
              <a:rPr sz="3600" dirty="0">
                <a:latin typeface="Times New Roman"/>
                <a:cs typeface="Times New Roman"/>
              </a:rPr>
              <a:t>and is </a:t>
            </a:r>
            <a:r>
              <a:rPr sz="3600" spc="-5" dirty="0">
                <a:latin typeface="Times New Roman"/>
                <a:cs typeface="Times New Roman"/>
              </a:rPr>
              <a:t>developed </a:t>
            </a:r>
            <a:r>
              <a:rPr sz="3600" b="1" spc="-10" dirty="0">
                <a:latin typeface="Times New Roman"/>
                <a:cs typeface="Times New Roman"/>
              </a:rPr>
              <a:t>prior </a:t>
            </a:r>
            <a:r>
              <a:rPr sz="3600" b="1" spc="-15" dirty="0">
                <a:latin typeface="Times New Roman"/>
                <a:cs typeface="Times New Roman"/>
              </a:rPr>
              <a:t>to the </a:t>
            </a:r>
            <a:r>
              <a:rPr sz="3600" b="1" spc="-5" dirty="0">
                <a:latin typeface="Times New Roman"/>
                <a:cs typeface="Times New Roman"/>
              </a:rPr>
              <a:t>OSI </a:t>
            </a:r>
            <a:r>
              <a:rPr sz="3600" b="1" spc="-885" dirty="0">
                <a:latin typeface="Times New Roman"/>
                <a:cs typeface="Times New Roman"/>
              </a:rPr>
              <a:t> </a:t>
            </a:r>
            <a:r>
              <a:rPr sz="3600" spc="-25" dirty="0">
                <a:latin typeface="Times New Roman"/>
                <a:cs typeface="Times New Roman"/>
              </a:rPr>
              <a:t>model.</a:t>
            </a:r>
            <a:endParaRPr sz="360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800"/>
              </a:spcBef>
              <a:buChar char="•"/>
              <a:tabLst>
                <a:tab pos="357505" algn="l"/>
              </a:tabLst>
            </a:pPr>
            <a:r>
              <a:rPr sz="3600" dirty="0">
                <a:latin typeface="Times New Roman"/>
                <a:cs typeface="Times New Roman"/>
              </a:rPr>
              <a:t>It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would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not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20" dirty="0">
                <a:latin typeface="Times New Roman"/>
                <a:cs typeface="Times New Roman"/>
              </a:rPr>
              <a:t>match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exactly</a:t>
            </a:r>
            <a:r>
              <a:rPr sz="3600" spc="-6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with</a:t>
            </a:r>
            <a:r>
              <a:rPr sz="3600" spc="-3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OSI</a:t>
            </a:r>
            <a:r>
              <a:rPr sz="3600" spc="125" dirty="0">
                <a:latin typeface="Times New Roman"/>
                <a:cs typeface="Times New Roman"/>
              </a:rPr>
              <a:t> </a:t>
            </a:r>
            <a:r>
              <a:rPr sz="3600" spc="-25" dirty="0">
                <a:latin typeface="Times New Roman"/>
                <a:cs typeface="Times New Roman"/>
              </a:rPr>
              <a:t>model</a:t>
            </a:r>
            <a:endParaRPr sz="360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819"/>
              </a:spcBef>
              <a:buChar char="•"/>
              <a:tabLst>
                <a:tab pos="357505" algn="l"/>
              </a:tabLst>
            </a:pPr>
            <a:r>
              <a:rPr sz="3600" dirty="0">
                <a:latin typeface="Times New Roman"/>
                <a:cs typeface="Times New Roman"/>
              </a:rPr>
              <a:t>It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is</a:t>
            </a:r>
            <a:r>
              <a:rPr sz="3600" spc="-5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divided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into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layers.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1304" y="154381"/>
            <a:ext cx="39382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Times New Roman"/>
                <a:cs typeface="Times New Roman"/>
              </a:rPr>
              <a:t>TCP/IP</a:t>
            </a:r>
            <a:r>
              <a:rPr b="1" spc="-26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p</a:t>
            </a:r>
            <a:r>
              <a:rPr b="1" spc="-80" dirty="0">
                <a:latin typeface="Times New Roman"/>
                <a:cs typeface="Times New Roman"/>
              </a:rPr>
              <a:t>r</a:t>
            </a:r>
            <a:r>
              <a:rPr b="1" spc="-5" dirty="0">
                <a:latin typeface="Times New Roman"/>
                <a:cs typeface="Times New Roman"/>
              </a:rPr>
              <a:t>ot</a:t>
            </a:r>
            <a:r>
              <a:rPr b="1" spc="10" dirty="0">
                <a:latin typeface="Times New Roman"/>
                <a:cs typeface="Times New Roman"/>
              </a:rPr>
              <a:t>o</a:t>
            </a:r>
            <a:r>
              <a:rPr b="1" spc="-5" dirty="0">
                <a:latin typeface="Times New Roman"/>
                <a:cs typeface="Times New Roman"/>
              </a:rPr>
              <a:t>col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" y="807718"/>
            <a:ext cx="8854440" cy="59283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835" y="843483"/>
            <a:ext cx="827976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  <a:tab pos="1043305" algn="l"/>
              </a:tabLst>
            </a:pPr>
            <a:r>
              <a:rPr sz="3600" dirty="0">
                <a:latin typeface="Times New Roman"/>
                <a:cs typeface="Times New Roman"/>
              </a:rPr>
              <a:t>It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contains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relatively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independent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protocols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that can </a:t>
            </a:r>
            <a:r>
              <a:rPr sz="3600" spc="-20" dirty="0">
                <a:latin typeface="Times New Roman"/>
                <a:cs typeface="Times New Roman"/>
              </a:rPr>
              <a:t>mixed </a:t>
            </a:r>
            <a:r>
              <a:rPr sz="3600" dirty="0">
                <a:latin typeface="Times New Roman"/>
                <a:cs typeface="Times New Roman"/>
              </a:rPr>
              <a:t>and </a:t>
            </a:r>
            <a:r>
              <a:rPr sz="3600" spc="-20" dirty="0">
                <a:latin typeface="Times New Roman"/>
                <a:cs typeface="Times New Roman"/>
              </a:rPr>
              <a:t>matched </a:t>
            </a:r>
            <a:r>
              <a:rPr sz="3600" dirty="0">
                <a:latin typeface="Times New Roman"/>
                <a:cs typeface="Times New Roman"/>
              </a:rPr>
              <a:t>with depend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on	needs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of the</a:t>
            </a:r>
            <a:r>
              <a:rPr sz="3600" spc="-50" dirty="0">
                <a:latin typeface="Times New Roman"/>
                <a:cs typeface="Times New Roman"/>
              </a:rPr>
              <a:t> </a:t>
            </a:r>
            <a:r>
              <a:rPr sz="3600" spc="-20" dirty="0">
                <a:latin typeface="Times New Roman"/>
                <a:cs typeface="Times New Roman"/>
              </a:rPr>
              <a:t>system.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5195" y="681101"/>
            <a:ext cx="863600" cy="355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7880" y="655955"/>
            <a:ext cx="2080538" cy="4785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1503375"/>
            <a:ext cx="8315959" cy="408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  <a:tab pos="1085850" algn="l"/>
                <a:tab pos="2900045" algn="l"/>
                <a:tab pos="3978910" algn="l"/>
                <a:tab pos="5906135" algn="l"/>
                <a:tab pos="7037705" algn="l"/>
              </a:tabLst>
            </a:pPr>
            <a:r>
              <a:rPr sz="3600" dirty="0">
                <a:latin typeface="Calibri"/>
                <a:cs typeface="Calibri"/>
              </a:rPr>
              <a:t>It	</a:t>
            </a:r>
            <a:r>
              <a:rPr sz="3600" spc="-20" dirty="0">
                <a:latin typeface="Calibri"/>
                <a:cs typeface="Calibri"/>
              </a:rPr>
              <a:t>de</a:t>
            </a:r>
            <a:r>
              <a:rPr sz="3600" spc="-5" dirty="0">
                <a:latin typeface="Calibri"/>
                <a:cs typeface="Calibri"/>
              </a:rPr>
              <a:t>fin</a:t>
            </a:r>
            <a:r>
              <a:rPr sz="3600" spc="-25" dirty="0">
                <a:latin typeface="Calibri"/>
                <a:cs typeface="Calibri"/>
              </a:rPr>
              <a:t>e</a:t>
            </a:r>
            <a:r>
              <a:rPr sz="3600" dirty="0">
                <a:latin typeface="Calibri"/>
                <a:cs typeface="Calibri"/>
              </a:rPr>
              <a:t>s	t</a:t>
            </a:r>
            <a:r>
              <a:rPr sz="3600" spc="-30" dirty="0">
                <a:latin typeface="Calibri"/>
                <a:cs typeface="Calibri"/>
              </a:rPr>
              <a:t>h</a:t>
            </a:r>
            <a:r>
              <a:rPr sz="3600" dirty="0">
                <a:latin typeface="Calibri"/>
                <a:cs typeface="Calibri"/>
              </a:rPr>
              <a:t>e	</a:t>
            </a:r>
            <a:r>
              <a:rPr sz="3600" spc="-15" dirty="0">
                <a:latin typeface="Calibri"/>
                <a:cs typeface="Calibri"/>
              </a:rPr>
              <a:t>P</a:t>
            </a:r>
            <a:r>
              <a:rPr sz="3600" spc="-70" dirty="0">
                <a:latin typeface="Calibri"/>
                <a:cs typeface="Calibri"/>
              </a:rPr>
              <a:t>h</a:t>
            </a:r>
            <a:r>
              <a:rPr sz="3600" spc="-25" dirty="0">
                <a:latin typeface="Calibri"/>
                <a:cs typeface="Calibri"/>
              </a:rPr>
              <a:t>y</a:t>
            </a:r>
            <a:r>
              <a:rPr sz="3600" spc="-5" dirty="0">
                <a:latin typeface="Calibri"/>
                <a:cs typeface="Calibri"/>
              </a:rPr>
              <a:t>si</a:t>
            </a:r>
            <a:r>
              <a:rPr sz="3600" spc="-40" dirty="0">
                <a:latin typeface="Calibri"/>
                <a:cs typeface="Calibri"/>
              </a:rPr>
              <a:t>c</a:t>
            </a:r>
            <a:r>
              <a:rPr sz="3600" dirty="0">
                <a:latin typeface="Calibri"/>
                <a:cs typeface="Calibri"/>
              </a:rPr>
              <a:t>al	</a:t>
            </a:r>
            <a:r>
              <a:rPr sz="3600" spc="-15" dirty="0">
                <a:latin typeface="Calibri"/>
                <a:cs typeface="Calibri"/>
              </a:rPr>
              <a:t>(</a:t>
            </a:r>
            <a:r>
              <a:rPr sz="3600" spc="-30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r)	</a:t>
            </a:r>
            <a:r>
              <a:rPr sz="3600" spc="-5" dirty="0">
                <a:latin typeface="Calibri"/>
                <a:cs typeface="Calibri"/>
              </a:rPr>
              <a:t>Logi</a:t>
            </a:r>
            <a:r>
              <a:rPr sz="3600" spc="-45" dirty="0">
                <a:latin typeface="Calibri"/>
                <a:cs typeface="Calibri"/>
              </a:rPr>
              <a:t>c</a:t>
            </a:r>
            <a:r>
              <a:rPr sz="3600" dirty="0">
                <a:latin typeface="Calibri"/>
                <a:cs typeface="Calibri"/>
              </a:rPr>
              <a:t>al  </a:t>
            </a:r>
            <a:r>
              <a:rPr sz="3600" spc="-10" dirty="0">
                <a:latin typeface="Calibri"/>
                <a:cs typeface="Calibri"/>
              </a:rPr>
              <a:t>arrangement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of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Links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in</a:t>
            </a:r>
            <a:r>
              <a:rPr sz="3600" dirty="0">
                <a:latin typeface="Calibri"/>
                <a:cs typeface="Calibri"/>
              </a:rPr>
              <a:t> a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Network.</a:t>
            </a:r>
            <a:endParaRPr sz="36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spc="-45" dirty="0">
                <a:latin typeface="Calibri"/>
                <a:cs typeface="Calibri"/>
              </a:rPr>
              <a:t>Topology</a:t>
            </a:r>
            <a:r>
              <a:rPr sz="3600" spc="15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refers</a:t>
            </a:r>
            <a:r>
              <a:rPr sz="3600" spc="13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to</a:t>
            </a:r>
            <a:r>
              <a:rPr sz="3600" spc="1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12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layout</a:t>
            </a:r>
            <a:r>
              <a:rPr sz="3600" spc="1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12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connected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devices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network.</a:t>
            </a:r>
            <a:endParaRPr sz="3600">
              <a:latin typeface="Calibri"/>
              <a:cs typeface="Calibri"/>
            </a:endParaRPr>
          </a:p>
          <a:p>
            <a:pPr marL="356870" marR="20955" indent="-34480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7505" algn="l"/>
                <a:tab pos="6329680" algn="l"/>
              </a:tabLst>
            </a:pPr>
            <a:r>
              <a:rPr sz="3600" spc="-5" dirty="0">
                <a:latin typeface="Calibri"/>
                <a:cs typeface="Calibri"/>
              </a:rPr>
              <a:t>Th</a:t>
            </a:r>
            <a:r>
              <a:rPr sz="3600" dirty="0">
                <a:latin typeface="Calibri"/>
                <a:cs typeface="Calibri"/>
              </a:rPr>
              <a:t>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315" dirty="0">
                <a:latin typeface="Calibri"/>
                <a:cs typeface="Calibri"/>
              </a:rPr>
              <a:t>T</a:t>
            </a:r>
            <a:r>
              <a:rPr sz="3600" spc="-5" dirty="0">
                <a:latin typeface="Calibri"/>
                <a:cs typeface="Calibri"/>
              </a:rPr>
              <a:t>opolog</a:t>
            </a:r>
            <a:r>
              <a:rPr sz="3600" dirty="0">
                <a:latin typeface="Calibri"/>
                <a:cs typeface="Calibri"/>
              </a:rPr>
              <a:t>y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f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N</a:t>
            </a:r>
            <a:r>
              <a:rPr sz="3600" spc="-15" dirty="0">
                <a:latin typeface="Calibri"/>
                <a:cs typeface="Calibri"/>
              </a:rPr>
              <a:t>e</a:t>
            </a:r>
            <a:r>
              <a:rPr sz="3600" dirty="0">
                <a:latin typeface="Calibri"/>
                <a:cs typeface="Calibri"/>
              </a:rPr>
              <a:t>t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spc="-5" dirty="0">
                <a:latin typeface="Calibri"/>
                <a:cs typeface="Calibri"/>
              </a:rPr>
              <a:t>or</a:t>
            </a:r>
            <a:r>
              <a:rPr sz="3600" dirty="0">
                <a:latin typeface="Calibri"/>
                <a:cs typeface="Calibri"/>
              </a:rPr>
              <a:t>k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	</a:t>
            </a:r>
            <a:r>
              <a:rPr sz="3600" dirty="0">
                <a:solidFill>
                  <a:srgbClr val="00AFEF"/>
                </a:solidFill>
                <a:latin typeface="Calibri"/>
                <a:cs typeface="Calibri"/>
              </a:rPr>
              <a:t>G</a:t>
            </a:r>
            <a:r>
              <a:rPr sz="3600" spc="10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spc="-5" dirty="0">
                <a:solidFill>
                  <a:srgbClr val="00AFEF"/>
                </a:solidFill>
                <a:latin typeface="Calibri"/>
                <a:cs typeface="Calibri"/>
              </a:rPr>
              <a:t>om</a:t>
            </a:r>
            <a:r>
              <a:rPr sz="3600" spc="-20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3600" spc="-15" dirty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3600" spc="-10" dirty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3600" dirty="0">
                <a:solidFill>
                  <a:srgbClr val="00AFEF"/>
                </a:solidFill>
                <a:latin typeface="Calibri"/>
                <a:cs typeface="Calibri"/>
              </a:rPr>
              <a:t>c  </a:t>
            </a:r>
            <a:r>
              <a:rPr sz="3600" spc="-20" dirty="0">
                <a:solidFill>
                  <a:srgbClr val="00AFEF"/>
                </a:solidFill>
                <a:latin typeface="Calibri"/>
                <a:cs typeface="Calibri"/>
              </a:rPr>
              <a:t>Representation </a:t>
            </a:r>
            <a:r>
              <a:rPr sz="3600" spc="-5" dirty="0">
                <a:latin typeface="Calibri"/>
                <a:cs typeface="Calibri"/>
              </a:rPr>
              <a:t>of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10" dirty="0">
                <a:latin typeface="Calibri"/>
                <a:cs typeface="Calibri"/>
              </a:rPr>
              <a:t>relationship 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all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Communication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links.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5135" y="465200"/>
            <a:ext cx="417385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35" dirty="0">
                <a:solidFill>
                  <a:srgbClr val="FF0000"/>
                </a:solidFill>
                <a:latin typeface="Calibri"/>
                <a:cs typeface="Calibri"/>
              </a:rPr>
              <a:t>Types</a:t>
            </a:r>
            <a:r>
              <a:rPr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60" dirty="0">
                <a:solidFill>
                  <a:srgbClr val="FF0000"/>
                </a:solidFill>
                <a:latin typeface="Calibri"/>
                <a:cs typeface="Calibri"/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975" y="2095994"/>
            <a:ext cx="3277870" cy="3538854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875"/>
              </a:spcBef>
              <a:buFont typeface="Calibri"/>
              <a:buAutoNum type="romanLcParenR"/>
              <a:tabLst>
                <a:tab pos="323850" algn="l"/>
              </a:tabLst>
            </a:pPr>
            <a:r>
              <a:rPr sz="3200" b="1" spc="-10" dirty="0">
                <a:latin typeface="Calibri"/>
                <a:cs typeface="Calibri"/>
              </a:rPr>
              <a:t>Mesh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  <a:p>
            <a:pPr marL="431800" indent="-419734">
              <a:lnSpc>
                <a:spcPct val="100000"/>
              </a:lnSpc>
              <a:spcBef>
                <a:spcPts val="770"/>
              </a:spcBef>
              <a:buAutoNum type="romanLcParenR"/>
              <a:tabLst>
                <a:tab pos="432434" algn="l"/>
              </a:tabLst>
            </a:pPr>
            <a:r>
              <a:rPr sz="3200" b="1" spc="-10" dirty="0">
                <a:latin typeface="Calibri"/>
                <a:cs typeface="Calibri"/>
              </a:rPr>
              <a:t>Star</a:t>
            </a:r>
            <a:r>
              <a:rPr sz="3200" b="1" spc="-40" dirty="0">
                <a:latin typeface="Calibri"/>
                <a:cs typeface="Calibri"/>
              </a:rPr>
              <a:t> Topology</a:t>
            </a:r>
            <a:endParaRPr sz="3200">
              <a:latin typeface="Calibri"/>
              <a:cs typeface="Calibri"/>
            </a:endParaRPr>
          </a:p>
          <a:p>
            <a:pPr marL="530860" indent="-518795">
              <a:lnSpc>
                <a:spcPct val="100000"/>
              </a:lnSpc>
              <a:spcBef>
                <a:spcPts val="770"/>
              </a:spcBef>
              <a:buAutoNum type="romanLcParenR"/>
              <a:tabLst>
                <a:tab pos="531495" algn="l"/>
              </a:tabLst>
            </a:pPr>
            <a:r>
              <a:rPr sz="3200" b="1" spc="-65" dirty="0">
                <a:latin typeface="Calibri"/>
                <a:cs typeface="Calibri"/>
              </a:rPr>
              <a:t>Tree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  <a:p>
            <a:pPr marL="524510" indent="-512445">
              <a:lnSpc>
                <a:spcPct val="100000"/>
              </a:lnSpc>
              <a:spcBef>
                <a:spcPts val="770"/>
              </a:spcBef>
              <a:buAutoNum type="romanLcParenR"/>
              <a:tabLst>
                <a:tab pos="525145" algn="l"/>
              </a:tabLst>
            </a:pPr>
            <a:r>
              <a:rPr sz="3200" b="1" spc="-5" dirty="0">
                <a:latin typeface="Calibri"/>
                <a:cs typeface="Calibri"/>
              </a:rPr>
              <a:t>Bus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45" dirty="0"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  <a:p>
            <a:pPr marL="514984" indent="-502920">
              <a:lnSpc>
                <a:spcPct val="100000"/>
              </a:lnSpc>
              <a:spcBef>
                <a:spcPts val="765"/>
              </a:spcBef>
              <a:buAutoNum type="romanLcParenR"/>
              <a:tabLst>
                <a:tab pos="514984" algn="l"/>
                <a:tab pos="515620" algn="l"/>
              </a:tabLst>
            </a:pPr>
            <a:r>
              <a:rPr sz="3200" b="1" spc="-5" dirty="0">
                <a:latin typeface="Calibri"/>
                <a:cs typeface="Calibri"/>
              </a:rPr>
              <a:t>Ring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  <a:p>
            <a:pPr marL="523240" indent="-511175">
              <a:lnSpc>
                <a:spcPct val="100000"/>
              </a:lnSpc>
              <a:spcBef>
                <a:spcPts val="770"/>
              </a:spcBef>
              <a:buAutoNum type="romanLcParenR"/>
              <a:tabLst>
                <a:tab pos="523875" algn="l"/>
              </a:tabLst>
            </a:pPr>
            <a:r>
              <a:rPr sz="3200" b="1" spc="-10" dirty="0">
                <a:latin typeface="Calibri"/>
                <a:cs typeface="Calibri"/>
              </a:rPr>
              <a:t>Hybrid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Types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35" dirty="0"/>
              <a:t> </a:t>
            </a:r>
            <a:r>
              <a:rPr spc="-55" dirty="0"/>
              <a:t>Topology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407" y="1592833"/>
            <a:ext cx="40373" cy="2637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748" y="1574546"/>
            <a:ext cx="72212" cy="349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024" y="1579752"/>
            <a:ext cx="856729" cy="2795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8880" y="1579752"/>
            <a:ext cx="1511681" cy="3479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6244" y="2169617"/>
            <a:ext cx="8073390" cy="4662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8255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  <a:tab pos="4634865" algn="l"/>
              </a:tabLst>
            </a:pPr>
            <a:r>
              <a:rPr sz="3200" spc="-15" dirty="0">
                <a:latin typeface="Calibri"/>
                <a:cs typeface="Calibri"/>
              </a:rPr>
              <a:t>Here</a:t>
            </a:r>
            <a:r>
              <a:rPr sz="3200" spc="2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every</a:t>
            </a:r>
            <a:r>
              <a:rPr sz="3200" spc="2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device</a:t>
            </a:r>
            <a:r>
              <a:rPr sz="3200" spc="2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has</a:t>
            </a:r>
            <a:r>
              <a:rPr sz="3200" spc="254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	</a:t>
            </a:r>
            <a:r>
              <a:rPr sz="3200" spc="-10" dirty="0">
                <a:latin typeface="Calibri"/>
                <a:cs typeface="Calibri"/>
              </a:rPr>
              <a:t>direct</a:t>
            </a:r>
            <a:r>
              <a:rPr sz="3200" spc="254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AFEF"/>
                </a:solidFill>
                <a:latin typeface="Calibri"/>
                <a:cs typeface="Calibri"/>
              </a:rPr>
              <a:t>point</a:t>
            </a:r>
            <a:r>
              <a:rPr sz="3200" spc="229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sz="3200" spc="2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AFEF"/>
                </a:solidFill>
                <a:latin typeface="Calibri"/>
                <a:cs typeface="Calibri"/>
              </a:rPr>
              <a:t>point </a:t>
            </a:r>
            <a:r>
              <a:rPr sz="3200" spc="-7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link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between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every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1925"/>
              </a:spcBef>
              <a:buChar char="•"/>
              <a:tabLst>
                <a:tab pos="356870" algn="l"/>
                <a:tab pos="357505" algn="l"/>
                <a:tab pos="820419" algn="l"/>
                <a:tab pos="1759585" algn="l"/>
                <a:tab pos="3726179" algn="l"/>
                <a:tab pos="4853940" algn="l"/>
                <a:tab pos="5665470" algn="l"/>
                <a:tab pos="6689725" algn="l"/>
              </a:tabLst>
            </a:pPr>
            <a:r>
              <a:rPr sz="3200" spc="-5" dirty="0">
                <a:latin typeface="Calibri"/>
                <a:cs typeface="Calibri"/>
              </a:rPr>
              <a:t>A	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ly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nnect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ha</a:t>
            </a:r>
            <a:r>
              <a:rPr sz="3200" spc="15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n(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spc="2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spc="10" dirty="0">
                <a:solidFill>
                  <a:srgbClr val="FF0000"/>
                </a:solidFill>
                <a:latin typeface="Calibri"/>
                <a:cs typeface="Calibri"/>
              </a:rPr>
              <a:t>)/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2  </a:t>
            </a:r>
            <a:r>
              <a:rPr sz="3200" spc="-10" dirty="0">
                <a:latin typeface="Calibri"/>
                <a:cs typeface="Calibri"/>
              </a:rPr>
              <a:t>physical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channels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link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devices</a:t>
            </a:r>
            <a:r>
              <a:rPr sz="3200" spc="-10" dirty="0">
                <a:solidFill>
                  <a:srgbClr val="7D7D7D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325"/>
              </a:spcBef>
              <a:tabLst>
                <a:tab pos="1360170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if	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n=5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(Number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Nodes)</a:t>
            </a:r>
            <a:endParaRPr sz="2800">
              <a:latin typeface="Calibri"/>
              <a:cs typeface="Calibri"/>
            </a:endParaRPr>
          </a:p>
          <a:p>
            <a:pPr marL="741045">
              <a:lnSpc>
                <a:spcPct val="100000"/>
              </a:lnSpc>
              <a:spcBef>
                <a:spcPts val="1775"/>
              </a:spcBef>
            </a:pP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5(5-1)/2</a:t>
            </a:r>
            <a:r>
              <a:rPr sz="2800" spc="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00AFEF"/>
                </a:solidFill>
                <a:latin typeface="Calibri"/>
                <a:cs typeface="Calibri"/>
              </a:rPr>
              <a:t>=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 10</a:t>
            </a:r>
            <a:r>
              <a:rPr sz="28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(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 Communication</a:t>
            </a:r>
            <a:r>
              <a:rPr sz="28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Links)</a:t>
            </a:r>
            <a:endParaRPr sz="2800">
              <a:latin typeface="Calibri"/>
              <a:cs typeface="Calibri"/>
            </a:endParaRPr>
          </a:p>
          <a:p>
            <a:pPr marL="356870" marR="5715" indent="-344805">
              <a:lnSpc>
                <a:spcPct val="100000"/>
              </a:lnSpc>
              <a:spcBef>
                <a:spcPts val="1685"/>
              </a:spcBef>
              <a:buClr>
                <a:srgbClr val="00AFEF"/>
              </a:buClr>
              <a:buFont typeface="Calibri"/>
              <a:buChar char="•"/>
              <a:tabLst>
                <a:tab pos="680085" algn="l"/>
                <a:tab pos="680720" algn="l"/>
                <a:tab pos="1320165" algn="l"/>
                <a:tab pos="2704465" algn="l"/>
                <a:tab pos="3637915" algn="l"/>
                <a:tab pos="5662295" algn="l"/>
                <a:tab pos="6473190" algn="l"/>
                <a:tab pos="7698740" algn="l"/>
              </a:tabLst>
            </a:pPr>
            <a:r>
              <a:rPr dirty="0"/>
              <a:t>	</a:t>
            </a:r>
            <a:r>
              <a:rPr sz="2800" spc="5" dirty="0">
                <a:solidFill>
                  <a:srgbClr val="00AFEF"/>
                </a:solidFill>
                <a:latin typeface="Calibri"/>
                <a:cs typeface="Calibri"/>
              </a:rPr>
              <a:t>5	</a:t>
            </a:r>
            <a:r>
              <a:rPr sz="2800" spc="10" dirty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od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s	are	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800" spc="10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800" spc="5" dirty="0">
                <a:solidFill>
                  <a:srgbClr val="00AFEF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b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y	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sin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g	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10  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Communication</a:t>
            </a:r>
            <a:r>
              <a:rPr sz="28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Links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8704" y="465200"/>
            <a:ext cx="34683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Mesh</a:t>
            </a:r>
            <a:r>
              <a:rPr spc="-50" dirty="0"/>
              <a:t> Topology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991" y="1207008"/>
            <a:ext cx="8488680" cy="5388864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8704" y="465200"/>
            <a:ext cx="34683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Mesh</a:t>
            </a:r>
            <a:r>
              <a:rPr spc="-50" dirty="0"/>
              <a:t> 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10650"/>
            <a:ext cx="5546090" cy="295338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b="1" spc="-20" dirty="0">
                <a:latin typeface="Calibri"/>
                <a:cs typeface="Calibri"/>
              </a:rPr>
              <a:t>Advantages: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-5" dirty="0">
                <a:latin typeface="Calibri"/>
                <a:cs typeface="Calibri"/>
              </a:rPr>
              <a:t> eliminate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traffic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problem.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robustness.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has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privacy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security.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25" dirty="0">
                <a:latin typeface="Calibri"/>
                <a:cs typeface="Calibri"/>
              </a:rPr>
              <a:t>Fault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easily </a:t>
            </a:r>
            <a:r>
              <a:rPr sz="3200" spc="-20" dirty="0">
                <a:latin typeface="Calibri"/>
                <a:cs typeface="Calibri"/>
              </a:rPr>
              <a:t>found.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8704" y="465200"/>
            <a:ext cx="34683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Mesh</a:t>
            </a:r>
            <a:r>
              <a:rPr spc="-50" dirty="0"/>
              <a:t> 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10650"/>
            <a:ext cx="8074659" cy="275780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b="1" spc="-15" dirty="0">
                <a:latin typeface="Calibri"/>
                <a:cs typeface="Calibri"/>
              </a:rPr>
              <a:t>Disadvantages:</a:t>
            </a:r>
            <a:endParaRPr sz="32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20" dirty="0">
                <a:latin typeface="Calibri"/>
                <a:cs typeface="Calibri"/>
              </a:rPr>
              <a:t>More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number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cables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spc="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25" dirty="0">
                <a:latin typeface="Calibri"/>
                <a:cs typeface="Calibri"/>
              </a:rPr>
              <a:t>Every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devices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connected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some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other devices. </a:t>
            </a:r>
            <a:r>
              <a:rPr sz="3200" spc="-10" dirty="0">
                <a:latin typeface="Calibri"/>
                <a:cs typeface="Calibri"/>
              </a:rPr>
              <a:t>So </a:t>
            </a:r>
            <a:r>
              <a:rPr sz="3200" spc="-15" dirty="0">
                <a:latin typeface="Calibri"/>
                <a:cs typeface="Calibri"/>
              </a:rPr>
              <a:t>installation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process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very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difficult.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Types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35" dirty="0"/>
              <a:t> </a:t>
            </a:r>
            <a:r>
              <a:rPr spc="-55" dirty="0"/>
              <a:t>Topology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" y="1430782"/>
            <a:ext cx="973582" cy="3516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45411" y="1437005"/>
            <a:ext cx="1609090" cy="347980"/>
            <a:chOff x="1645411" y="1437005"/>
            <a:chExt cx="1609090" cy="3479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411" y="1437005"/>
              <a:ext cx="1517031" cy="3478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8494" y="1525905"/>
              <a:ext cx="55880" cy="1892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6244" y="1880438"/>
            <a:ext cx="8244205" cy="3635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715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20" dirty="0">
                <a:latin typeface="Calibri"/>
                <a:cs typeface="Calibri"/>
              </a:rPr>
              <a:t>Each </a:t>
            </a:r>
            <a:r>
              <a:rPr sz="3200" spc="-5" dirty="0">
                <a:latin typeface="Calibri"/>
                <a:cs typeface="Calibri"/>
              </a:rPr>
              <a:t>device has a </a:t>
            </a:r>
            <a:r>
              <a:rPr sz="3200" spc="-15" dirty="0">
                <a:latin typeface="Calibri"/>
                <a:cs typeface="Calibri"/>
              </a:rPr>
              <a:t>dedicated </a:t>
            </a:r>
            <a:r>
              <a:rPr sz="3200" spc="-10" dirty="0">
                <a:latin typeface="Calibri"/>
                <a:cs typeface="Calibri"/>
              </a:rPr>
              <a:t>point-to-point </a:t>
            </a:r>
            <a:r>
              <a:rPr sz="3200" spc="-5" dirty="0">
                <a:latin typeface="Calibri"/>
                <a:cs typeface="Calibri"/>
              </a:rPr>
              <a:t>link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between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only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central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controller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“HUB”.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not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directly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linked</a:t>
            </a:r>
            <a:r>
              <a:rPr sz="3200" spc="-15" dirty="0">
                <a:latin typeface="Calibri"/>
                <a:cs typeface="Calibri"/>
              </a:rPr>
              <a:t> to</a:t>
            </a:r>
            <a:r>
              <a:rPr sz="3200" spc="-10" dirty="0">
                <a:latin typeface="Calibri"/>
                <a:cs typeface="Calibri"/>
              </a:rPr>
              <a:t> some </a:t>
            </a:r>
            <a:r>
              <a:rPr sz="3200" spc="-5" dirty="0">
                <a:latin typeface="Calibri"/>
                <a:cs typeface="Calibri"/>
              </a:rPr>
              <a:t> other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devices.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one </a:t>
            </a:r>
            <a:r>
              <a:rPr sz="3200" spc="-5" dirty="0">
                <a:latin typeface="Calibri"/>
                <a:cs typeface="Calibri"/>
              </a:rPr>
              <a:t>device </a:t>
            </a:r>
            <a:r>
              <a:rPr sz="3200" spc="-15" dirty="0">
                <a:latin typeface="Calibri"/>
                <a:cs typeface="Calibri"/>
              </a:rPr>
              <a:t>wants </a:t>
            </a:r>
            <a:r>
              <a:rPr sz="3200" spc="-10" dirty="0">
                <a:latin typeface="Calibri"/>
                <a:cs typeface="Calibri"/>
              </a:rPr>
              <a:t>to send </a:t>
            </a:r>
            <a:r>
              <a:rPr sz="3200" spc="-20" dirty="0">
                <a:latin typeface="Calibri"/>
                <a:cs typeface="Calibri"/>
              </a:rPr>
              <a:t>data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another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sends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central</a:t>
            </a:r>
            <a:r>
              <a:rPr sz="3200" spc="68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controller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20" dirty="0">
                <a:latin typeface="Calibri"/>
                <a:cs typeface="Calibri"/>
              </a:rPr>
              <a:t>Central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controller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send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other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4885" y="465200"/>
            <a:ext cx="30949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Star</a:t>
            </a:r>
            <a:r>
              <a:rPr spc="-50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85620"/>
            <a:ext cx="39363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Calibri"/>
                <a:cs typeface="Calibri"/>
              </a:rPr>
              <a:t>Star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Topology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Diagram: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267" y="4265676"/>
            <a:ext cx="2359660" cy="92964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R="372110" algn="ctr">
              <a:lnSpc>
                <a:spcPct val="100000"/>
              </a:lnSpc>
              <a:spcBef>
                <a:spcPts val="295"/>
              </a:spcBef>
            </a:pPr>
            <a:r>
              <a:rPr sz="2000" spc="-10" dirty="0">
                <a:latin typeface="Times New Roman"/>
                <a:cs typeface="Times New Roman"/>
              </a:rPr>
              <a:t>Central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controller</a:t>
            </a:r>
            <a:endParaRPr sz="2000">
              <a:latin typeface="Times New Roman"/>
              <a:cs typeface="Times New Roman"/>
            </a:endParaRPr>
          </a:p>
          <a:p>
            <a:pPr marR="261620"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(or)</a:t>
            </a:r>
            <a:endParaRPr sz="2000">
              <a:latin typeface="Times New Roman"/>
              <a:cs typeface="Times New Roman"/>
            </a:endParaRPr>
          </a:p>
          <a:p>
            <a:pPr marR="236854" algn="ctr">
              <a:lnSpc>
                <a:spcPts val="2220"/>
              </a:lnSpc>
            </a:pPr>
            <a:r>
              <a:rPr sz="2000" spc="-10" dirty="0">
                <a:latin typeface="Times New Roman"/>
                <a:cs typeface="Times New Roman"/>
              </a:rPr>
              <a:t>HUB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0467" y="5859779"/>
            <a:ext cx="573405" cy="50038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4035" y="3061716"/>
            <a:ext cx="570230" cy="50038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0883" y="5859779"/>
            <a:ext cx="573405" cy="50038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2555" y="3073907"/>
            <a:ext cx="570230" cy="50038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44011" y="3287267"/>
            <a:ext cx="1214755" cy="977900"/>
          </a:xfrm>
          <a:custGeom>
            <a:avLst/>
            <a:gdLst/>
            <a:ahLst/>
            <a:cxnLst/>
            <a:rect l="l" t="t" r="r" b="b"/>
            <a:pathLst>
              <a:path w="1214754" h="977900">
                <a:moveTo>
                  <a:pt x="0" y="0"/>
                </a:moveTo>
                <a:lnTo>
                  <a:pt x="1214501" y="9779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3907" y="5210555"/>
            <a:ext cx="1214755" cy="894080"/>
          </a:xfrm>
          <a:custGeom>
            <a:avLst/>
            <a:gdLst/>
            <a:ahLst/>
            <a:cxnLst/>
            <a:rect l="l" t="t" r="r" b="b"/>
            <a:pathLst>
              <a:path w="1214754" h="894079">
                <a:moveTo>
                  <a:pt x="0" y="893762"/>
                </a:moveTo>
                <a:lnTo>
                  <a:pt x="121437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6884" y="3287267"/>
            <a:ext cx="1184275" cy="1000125"/>
          </a:xfrm>
          <a:custGeom>
            <a:avLst/>
            <a:gdLst/>
            <a:ahLst/>
            <a:cxnLst/>
            <a:rect l="l" t="t" r="r" b="b"/>
            <a:pathLst>
              <a:path w="1184275" h="1000125">
                <a:moveTo>
                  <a:pt x="1184275" y="0"/>
                </a:moveTo>
                <a:lnTo>
                  <a:pt x="0" y="10001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9076" y="5210555"/>
            <a:ext cx="1243330" cy="929005"/>
          </a:xfrm>
          <a:custGeom>
            <a:avLst/>
            <a:gdLst/>
            <a:ahLst/>
            <a:cxnLst/>
            <a:rect l="l" t="t" r="r" b="b"/>
            <a:pathLst>
              <a:path w="1243329" h="929004">
                <a:moveTo>
                  <a:pt x="1242949" y="92868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4885" y="465200"/>
            <a:ext cx="30949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Star</a:t>
            </a:r>
            <a:r>
              <a:rPr spc="-50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10650"/>
            <a:ext cx="6226175" cy="236791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b="1" spc="-20" dirty="0">
                <a:latin typeface="Calibri"/>
                <a:cs typeface="Calibri"/>
              </a:rPr>
              <a:t>Advantages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Less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expensive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than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Mess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topology.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Less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number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cables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be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robustness.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4885" y="465200"/>
            <a:ext cx="30949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Star</a:t>
            </a:r>
            <a:r>
              <a:rPr spc="-50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09420"/>
            <a:ext cx="25673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5" dirty="0">
                <a:latin typeface="Calibri"/>
                <a:cs typeface="Calibri"/>
              </a:rPr>
              <a:t>Disadvantages: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2195017"/>
            <a:ext cx="6592570" cy="2659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29845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  <a:tab pos="1490980" algn="l"/>
                <a:tab pos="2921000" algn="l"/>
                <a:tab pos="4112895" algn="l"/>
                <a:tab pos="6207760" algn="l"/>
              </a:tabLst>
            </a:pPr>
            <a:r>
              <a:rPr sz="3200" spc="-5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ach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devic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spc="10" dirty="0">
                <a:latin typeface="Calibri"/>
                <a:cs typeface="Calibri"/>
              </a:rPr>
              <a:t>u</a:t>
            </a:r>
            <a:r>
              <a:rPr sz="3200" spc="-55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4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on</a:t>
            </a:r>
            <a:r>
              <a:rPr sz="3200" spc="2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ct</a:t>
            </a:r>
            <a:r>
              <a:rPr sz="3200" spc="-5" dirty="0">
                <a:latin typeface="Calibri"/>
                <a:cs typeface="Calibri"/>
              </a:rPr>
              <a:t>ed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to  </a:t>
            </a:r>
            <a:r>
              <a:rPr sz="3200" spc="-45" dirty="0">
                <a:latin typeface="Calibri"/>
                <a:cs typeface="Calibri"/>
              </a:rPr>
              <a:t>controller.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2070100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require	</a:t>
            </a:r>
            <a:r>
              <a:rPr sz="3200" spc="-25" dirty="0">
                <a:latin typeface="Calibri"/>
                <a:cs typeface="Calibri"/>
              </a:rPr>
              <a:t>more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installation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process.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859790" algn="l"/>
                <a:tab pos="2274570" algn="l"/>
                <a:tab pos="4158615" algn="l"/>
                <a:tab pos="5482590" algn="l"/>
              </a:tabLst>
            </a:pP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9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al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4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15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ler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ea</a:t>
            </a:r>
            <a:r>
              <a:rPr sz="3200" spc="1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s  </a:t>
            </a:r>
            <a:r>
              <a:rPr sz="3200" spc="-10" dirty="0">
                <a:latin typeface="Calibri"/>
                <a:cs typeface="Calibri"/>
              </a:rPr>
              <a:t>devices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should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failed.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42072" y="2195017"/>
            <a:ext cx="11645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alibri"/>
                <a:cs typeface="Calibri"/>
              </a:rPr>
              <a:t>ce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al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8065" y="3853637"/>
            <a:ext cx="12357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71195" algn="l"/>
              </a:tabLst>
            </a:pP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10" dirty="0">
                <a:latin typeface="Calibri"/>
                <a:cs typeface="Calibri"/>
              </a:rPr>
              <a:t>he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Types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35" dirty="0"/>
              <a:t> </a:t>
            </a:r>
            <a:r>
              <a:rPr spc="-55" dirty="0"/>
              <a:t>Topology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498" y="1430782"/>
            <a:ext cx="1114831" cy="3516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86535" y="1437005"/>
            <a:ext cx="1609090" cy="347980"/>
            <a:chOff x="1486535" y="1437005"/>
            <a:chExt cx="1609090" cy="3479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535" y="1437005"/>
              <a:ext cx="1517031" cy="3478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9618" y="1525905"/>
              <a:ext cx="55880" cy="1892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21691" y="1880438"/>
            <a:ext cx="8700770" cy="4220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  <a:tab pos="1369060" algn="l"/>
                <a:tab pos="3131820" algn="l"/>
                <a:tab pos="4003675" algn="l"/>
                <a:tab pos="5205095" algn="l"/>
                <a:tab pos="6967220" algn="l"/>
                <a:tab pos="8067675" algn="l"/>
              </a:tabLst>
            </a:pPr>
            <a:r>
              <a:rPr sz="3200" spc="-195" dirty="0">
                <a:latin typeface="Calibri"/>
                <a:cs typeface="Calibri"/>
              </a:rPr>
              <a:t>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opolo</a:t>
            </a:r>
            <a:r>
              <a:rPr sz="3200" spc="2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15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as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so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5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ari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2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f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5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ar  </a:t>
            </a:r>
            <a:r>
              <a:rPr sz="3200" spc="-35" dirty="0">
                <a:latin typeface="Calibri"/>
                <a:cs typeface="Calibri"/>
              </a:rPr>
              <a:t>topology.</a:t>
            </a:r>
            <a:endParaRPr sz="3200">
              <a:latin typeface="Calibri"/>
              <a:cs typeface="Calibri"/>
            </a:endParaRPr>
          </a:p>
          <a:p>
            <a:pPr marL="356870" marR="5715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1149350" algn="l"/>
                <a:tab pos="2332990" algn="l"/>
                <a:tab pos="2820670" algn="l"/>
                <a:tab pos="3555365" algn="l"/>
                <a:tab pos="4408805" algn="l"/>
                <a:tab pos="5119370" algn="l"/>
                <a:tab pos="6287135" algn="l"/>
                <a:tab pos="6817995" algn="l"/>
                <a:tab pos="7549515" algn="l"/>
              </a:tabLst>
            </a:pP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no</a:t>
            </a:r>
            <a:r>
              <a:rPr sz="3200" spc="2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es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14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ed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9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al  </a:t>
            </a:r>
            <a:r>
              <a:rPr sz="3200" spc="-45" dirty="0">
                <a:latin typeface="Calibri"/>
                <a:cs typeface="Calibri"/>
              </a:rPr>
              <a:t>controller.</a:t>
            </a:r>
            <a:endParaRPr sz="3200">
              <a:latin typeface="Calibri"/>
              <a:cs typeface="Calibri"/>
            </a:endParaRPr>
          </a:p>
          <a:p>
            <a:pPr marL="356870" marR="6985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1155700" algn="l"/>
                <a:tab pos="2640330" algn="l"/>
                <a:tab pos="3564254" algn="l"/>
                <a:tab pos="4058285" algn="l"/>
                <a:tab pos="4796155" algn="l"/>
                <a:tab pos="5659120" algn="l"/>
                <a:tab pos="6097905" algn="l"/>
                <a:tab pos="8293100" algn="l"/>
              </a:tabLst>
            </a:pP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pr</a:t>
            </a:r>
            <a:r>
              <a:rPr sz="3200" spc="1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ma</a:t>
            </a:r>
            <a:r>
              <a:rPr sz="3200" spc="1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ed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by  </a:t>
            </a:r>
            <a:r>
              <a:rPr sz="3200" spc="-45" dirty="0">
                <a:latin typeface="Calibri"/>
                <a:cs typeface="Calibri"/>
              </a:rPr>
              <a:t>“Active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Hub”.</a:t>
            </a:r>
            <a:endParaRPr sz="3200">
              <a:latin typeface="Calibri"/>
              <a:cs typeface="Calibri"/>
            </a:endParaRPr>
          </a:p>
          <a:p>
            <a:pPr marL="356870" marR="6985" indent="-34480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6870" algn="l"/>
                <a:tab pos="357505" algn="l"/>
                <a:tab pos="8293100" algn="l"/>
              </a:tabLst>
            </a:pP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3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15" dirty="0">
                <a:latin typeface="Calibri"/>
                <a:cs typeface="Calibri"/>
              </a:rPr>
              <a:t>n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y</a:t>
            </a:r>
            <a:r>
              <a:rPr sz="3200" spc="355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34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spc="3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3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ee</a:t>
            </a:r>
            <a:r>
              <a:rPr sz="3200" spc="34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355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ed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by  </a:t>
            </a:r>
            <a:r>
              <a:rPr sz="3200" spc="-15" dirty="0">
                <a:latin typeface="Calibri"/>
                <a:cs typeface="Calibri"/>
              </a:rPr>
              <a:t>“Passive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Hub”.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5470" y="128092"/>
            <a:ext cx="28924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5" dirty="0"/>
              <a:t>Tree </a:t>
            </a:r>
            <a:r>
              <a:rPr sz="4000" spc="-50" dirty="0"/>
              <a:t>Topology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344424" y="838198"/>
            <a:ext cx="8653780" cy="5910580"/>
            <a:chOff x="344424" y="838198"/>
            <a:chExt cx="8653780" cy="5910580"/>
          </a:xfrm>
        </p:grpSpPr>
        <p:sp>
          <p:nvSpPr>
            <p:cNvPr id="4" name="object 4"/>
            <p:cNvSpPr/>
            <p:nvPr/>
          </p:nvSpPr>
          <p:spPr>
            <a:xfrm>
              <a:off x="5073395" y="4360163"/>
              <a:ext cx="1905" cy="428625"/>
            </a:xfrm>
            <a:custGeom>
              <a:avLst/>
              <a:gdLst/>
              <a:ahLst/>
              <a:cxnLst/>
              <a:rect l="l" t="t" r="r" b="b"/>
              <a:pathLst>
                <a:path w="1904" h="428625">
                  <a:moveTo>
                    <a:pt x="1650" y="0"/>
                  </a:moveTo>
                  <a:lnTo>
                    <a:pt x="0" y="4286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73395" y="4786884"/>
              <a:ext cx="929005" cy="1905"/>
            </a:xfrm>
            <a:custGeom>
              <a:avLst/>
              <a:gdLst/>
              <a:ahLst/>
              <a:cxnLst/>
              <a:rect l="l" t="t" r="r" b="b"/>
              <a:pathLst>
                <a:path w="929004" h="1904">
                  <a:moveTo>
                    <a:pt x="0" y="0"/>
                  </a:moveTo>
                  <a:lnTo>
                    <a:pt x="928624" y="15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99988" y="4789931"/>
              <a:ext cx="1905" cy="571500"/>
            </a:xfrm>
            <a:custGeom>
              <a:avLst/>
              <a:gdLst/>
              <a:ahLst/>
              <a:cxnLst/>
              <a:rect l="l" t="t" r="r" b="b"/>
              <a:pathLst>
                <a:path w="1904" h="571500">
                  <a:moveTo>
                    <a:pt x="1524" y="0"/>
                  </a:moveTo>
                  <a:lnTo>
                    <a:pt x="0" y="57150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93435" y="2717291"/>
              <a:ext cx="859790" cy="827405"/>
            </a:xfrm>
            <a:custGeom>
              <a:avLst/>
              <a:gdLst/>
              <a:ahLst/>
              <a:cxnLst/>
              <a:rect l="l" t="t" r="r" b="b"/>
              <a:pathLst>
                <a:path w="859789" h="827404">
                  <a:moveTo>
                    <a:pt x="859789" y="0"/>
                  </a:moveTo>
                  <a:lnTo>
                    <a:pt x="0" y="827405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24" y="838198"/>
              <a:ext cx="8653272" cy="59100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object 509"/>
          <p:cNvSpPr txBox="1">
            <a:spLocks noGrp="1"/>
          </p:cNvSpPr>
          <p:nvPr>
            <p:ph type="title"/>
          </p:nvPr>
        </p:nvSpPr>
        <p:spPr>
          <a:xfrm>
            <a:off x="367185" y="833217"/>
            <a:ext cx="6415167" cy="44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  <a:tabLst>
                <a:tab pos="410810" algn="l"/>
              </a:tabLst>
            </a:pPr>
            <a:r>
              <a:rPr lang="en-US" sz="2822" dirty="0"/>
              <a:t>C</a:t>
            </a:r>
            <a:r>
              <a:rPr sz="2822" dirty="0"/>
              <a:t>onnect</a:t>
            </a:r>
            <a:r>
              <a:rPr sz="2822" spc="-25" dirty="0"/>
              <a:t> </a:t>
            </a:r>
            <a:r>
              <a:rPr sz="2822" dirty="0"/>
              <a:t>to</a:t>
            </a:r>
            <a:r>
              <a:rPr sz="2822" spc="-15" dirty="0"/>
              <a:t> </a:t>
            </a:r>
            <a:r>
              <a:rPr sz="2822" spc="-5" dirty="0"/>
              <a:t>Internet</a:t>
            </a:r>
          </a:p>
        </p:txBody>
      </p:sp>
      <p:grpSp>
        <p:nvGrpSpPr>
          <p:cNvPr id="510" name="object 510"/>
          <p:cNvGrpSpPr/>
          <p:nvPr/>
        </p:nvGrpSpPr>
        <p:grpSpPr>
          <a:xfrm>
            <a:off x="685945" y="685902"/>
            <a:ext cx="8457886" cy="5486197"/>
            <a:chOff x="685800" y="685800"/>
            <a:chExt cx="8458200" cy="5486400"/>
          </a:xfrm>
        </p:grpSpPr>
        <p:pic>
          <p:nvPicPr>
            <p:cNvPr id="511" name="object 5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981200"/>
              <a:ext cx="7848600" cy="4191000"/>
            </a:xfrm>
            <a:prstGeom prst="rect">
              <a:avLst/>
            </a:prstGeom>
          </p:spPr>
        </p:pic>
        <p:pic>
          <p:nvPicPr>
            <p:cNvPr id="512" name="object 5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200" y="685800"/>
              <a:ext cx="1066800" cy="9906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blinds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214" y="465200"/>
            <a:ext cx="31794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Tree</a:t>
            </a:r>
            <a:r>
              <a:rPr spc="-50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10650"/>
            <a:ext cx="8074659" cy="275780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b="1" spc="-20" dirty="0">
                <a:latin typeface="Calibri"/>
                <a:cs typeface="Calibri"/>
              </a:rPr>
              <a:t>Advantages: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798830" algn="l"/>
                <a:tab pos="2039620" algn="l"/>
                <a:tab pos="3115945" algn="l"/>
                <a:tab pos="4540250" algn="l"/>
                <a:tab pos="5088890" algn="l"/>
                <a:tab pos="5704840" algn="l"/>
                <a:tab pos="7357745" algn="l"/>
                <a:tab pos="7867015" algn="l"/>
              </a:tabLst>
            </a:pP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o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spc="-20" dirty="0">
                <a:latin typeface="Calibri"/>
                <a:cs typeface="Calibri"/>
              </a:rPr>
              <a:t>o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15" dirty="0">
                <a:latin typeface="Calibri"/>
                <a:cs typeface="Calibri"/>
              </a:rPr>
              <a:t>d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vices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tt</a:t>
            </a:r>
            <a:r>
              <a:rPr sz="3200" spc="2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ch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  </a:t>
            </a:r>
            <a:r>
              <a:rPr sz="3200" spc="-5" dirty="0">
                <a:solidFill>
                  <a:srgbClr val="00AFEF"/>
                </a:solidFill>
                <a:latin typeface="Calibri"/>
                <a:cs typeface="Calibri"/>
              </a:rPr>
              <a:t>single</a:t>
            </a:r>
            <a:r>
              <a:rPr sz="32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00AFEF"/>
                </a:solidFill>
                <a:latin typeface="Calibri"/>
                <a:cs typeface="Calibri"/>
              </a:rPr>
              <a:t>central</a:t>
            </a:r>
            <a:r>
              <a:rPr sz="3200" spc="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45" dirty="0">
                <a:solidFill>
                  <a:srgbClr val="00AFEF"/>
                </a:solidFill>
                <a:latin typeface="Calibri"/>
                <a:cs typeface="Calibri"/>
              </a:rPr>
              <a:t>controller</a:t>
            </a:r>
            <a:r>
              <a:rPr sz="3200" spc="-4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6870" algn="l"/>
                <a:tab pos="357505" algn="l"/>
                <a:tab pos="948690" algn="l"/>
                <a:tab pos="2338705" algn="l"/>
                <a:tab pos="3244215" algn="l"/>
                <a:tab pos="4972685" algn="l"/>
                <a:tab pos="5671185" algn="l"/>
                <a:tab pos="7510145" algn="l"/>
              </a:tabLst>
            </a:pP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35" dirty="0">
                <a:latin typeface="Calibri"/>
                <a:cs typeface="Calibri"/>
              </a:rPr>
              <a:t>ow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20" dirty="0">
                <a:latin typeface="Calibri"/>
                <a:cs typeface="Calibri"/>
              </a:rPr>
              <a:t>n</a:t>
            </a:r>
            <a:r>
              <a:rPr sz="3200" spc="-3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15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2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70" dirty="0">
                <a:latin typeface="Calibri"/>
                <a:cs typeface="Calibri"/>
              </a:rPr>
              <a:t>z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10" dirty="0">
                <a:latin typeface="Calibri"/>
                <a:cs typeface="Calibri"/>
              </a:rPr>
              <a:t>he  communication.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214" y="465200"/>
            <a:ext cx="31794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Tree</a:t>
            </a:r>
            <a:r>
              <a:rPr spc="-50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09420"/>
            <a:ext cx="25673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5" dirty="0">
                <a:latin typeface="Calibri"/>
                <a:cs typeface="Calibri"/>
              </a:rPr>
              <a:t>Disadvantages: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2195017"/>
            <a:ext cx="6771640" cy="2659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20574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  <a:tab pos="1484630" algn="l"/>
                <a:tab pos="2908935" algn="l"/>
                <a:tab pos="4095115" algn="l"/>
                <a:tab pos="4866005" algn="l"/>
                <a:tab pos="6210935" algn="l"/>
              </a:tabLst>
            </a:pPr>
            <a:r>
              <a:rPr sz="3200" spc="-5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ach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devic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spc="10" dirty="0">
                <a:latin typeface="Calibri"/>
                <a:cs typeface="Calibri"/>
              </a:rPr>
              <a:t>u</a:t>
            </a:r>
            <a:r>
              <a:rPr sz="3200" spc="-55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1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14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ed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to  </a:t>
            </a:r>
            <a:r>
              <a:rPr sz="3200" spc="-45" dirty="0">
                <a:latin typeface="Calibri"/>
                <a:cs typeface="Calibri"/>
              </a:rPr>
              <a:t>controller.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require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more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installation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processes.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905510" algn="l"/>
                <a:tab pos="2366010" algn="l"/>
                <a:tab pos="4296410" algn="l"/>
                <a:tab pos="5665470" algn="l"/>
              </a:tabLst>
            </a:pP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9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al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35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1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er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2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ns  </a:t>
            </a:r>
            <a:r>
              <a:rPr sz="3200" spc="-30" dirty="0">
                <a:latin typeface="Calibri"/>
                <a:cs typeface="Calibri"/>
              </a:rPr>
              <a:t>system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should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fail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down.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42072" y="2195017"/>
            <a:ext cx="11645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alibri"/>
                <a:cs typeface="Calibri"/>
              </a:rPr>
              <a:t>ce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al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3997" y="3853637"/>
            <a:ext cx="100456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Types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35" dirty="0"/>
              <a:t> </a:t>
            </a:r>
            <a:r>
              <a:rPr spc="-55" dirty="0"/>
              <a:t>Topology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" y="1745107"/>
            <a:ext cx="990625" cy="3516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69795" y="1751329"/>
            <a:ext cx="1609090" cy="347980"/>
            <a:chOff x="1669795" y="1751329"/>
            <a:chExt cx="1609090" cy="3479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795" y="1751329"/>
              <a:ext cx="1517031" cy="3478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878" y="1840229"/>
              <a:ext cx="55880" cy="1892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6244" y="2195017"/>
            <a:ext cx="8397875" cy="314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  <a:tab pos="969644" algn="l"/>
                <a:tab pos="1942464" algn="l"/>
                <a:tab pos="3783965" algn="l"/>
                <a:tab pos="5720080" algn="l"/>
                <a:tab pos="6652895" algn="l"/>
              </a:tabLst>
            </a:pPr>
            <a:r>
              <a:rPr sz="3200" spc="-5" dirty="0">
                <a:latin typeface="Calibri"/>
                <a:cs typeface="Calibri"/>
              </a:rPr>
              <a:t>A	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opo</a:t>
            </a:r>
            <a:r>
              <a:rPr sz="3200" spc="15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og</a:t>
            </a:r>
            <a:r>
              <a:rPr sz="3200" spc="-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des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5" dirty="0">
                <a:latin typeface="Calibri"/>
                <a:cs typeface="Calibri"/>
              </a:rPr>
              <a:t>es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10" dirty="0">
                <a:latin typeface="Calibri"/>
                <a:cs typeface="Calibri"/>
              </a:rPr>
              <a:t>m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lt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10" dirty="0">
                <a:latin typeface="Calibri"/>
                <a:cs typeface="Calibri"/>
              </a:rPr>
              <a:t>oi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t  </a:t>
            </a:r>
            <a:r>
              <a:rPr sz="3200" spc="-15" dirty="0">
                <a:latin typeface="Calibri"/>
                <a:cs typeface="Calibri"/>
              </a:rPr>
              <a:t>configuration.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One</a:t>
            </a:r>
            <a:r>
              <a:rPr sz="3200" spc="229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long</a:t>
            </a:r>
            <a:r>
              <a:rPr sz="3200" spc="254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cable</a:t>
            </a:r>
            <a:r>
              <a:rPr sz="3200" spc="23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act</a:t>
            </a:r>
            <a:r>
              <a:rPr sz="3200" spc="2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as</a:t>
            </a:r>
            <a:r>
              <a:rPr sz="3200" spc="2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2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backbone</a:t>
            </a:r>
            <a:r>
              <a:rPr sz="3200" spc="25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2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link</a:t>
            </a:r>
            <a:r>
              <a:rPr sz="3200" spc="2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254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devices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1790064" algn="l"/>
                <a:tab pos="2496820" algn="l"/>
                <a:tab pos="4403090" algn="l"/>
                <a:tab pos="4884420" algn="l"/>
                <a:tab pos="5253990" algn="l"/>
                <a:tab pos="6012815" algn="l"/>
                <a:tab pos="7649845" algn="l"/>
              </a:tabLst>
            </a:pP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3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vices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35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on</a:t>
            </a:r>
            <a:r>
              <a:rPr sz="3200" spc="2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ec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ed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bus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po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og</a:t>
            </a:r>
            <a:r>
              <a:rPr sz="3200" spc="-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wi</a:t>
            </a:r>
            <a:r>
              <a:rPr sz="3200" spc="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h  the </a:t>
            </a:r>
            <a:r>
              <a:rPr sz="3200" spc="-10" dirty="0">
                <a:latin typeface="Calibri"/>
                <a:cs typeface="Calibri"/>
              </a:rPr>
              <a:t>help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“Drop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lines”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“Tapes”.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557" y="465200"/>
            <a:ext cx="3010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Bus</a:t>
            </a:r>
            <a:r>
              <a:rPr spc="-65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723720"/>
            <a:ext cx="386905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latin typeface="Calibri"/>
                <a:cs typeface="Calibri"/>
              </a:rPr>
              <a:t>Bus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Topology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Diagram: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4690694"/>
            <a:ext cx="10064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Back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bone</a:t>
            </a:r>
            <a:endParaRPr sz="18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alibri"/>
                <a:cs typeface="Calibri"/>
              </a:rPr>
              <a:t>bone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7380" y="4690694"/>
            <a:ext cx="894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Drop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3079" y="4690694"/>
            <a:ext cx="8909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Drop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2368" y="4690694"/>
            <a:ext cx="469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0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p</a:t>
            </a:r>
            <a:r>
              <a:rPr sz="1800" b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97773" y="4690694"/>
            <a:ext cx="471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B</a:t>
            </a:r>
            <a:r>
              <a:rPr sz="1800" b="1" spc="-5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c</a:t>
            </a:r>
            <a:r>
              <a:rPr sz="1800" b="1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3249" y="3569017"/>
            <a:ext cx="7797165" cy="1007110"/>
            <a:chOff x="853249" y="3569017"/>
            <a:chExt cx="7797165" cy="1007110"/>
          </a:xfrm>
        </p:grpSpPr>
        <p:sp>
          <p:nvSpPr>
            <p:cNvPr id="10" name="object 10"/>
            <p:cNvSpPr/>
            <p:nvPr/>
          </p:nvSpPr>
          <p:spPr>
            <a:xfrm>
              <a:off x="858011" y="3573779"/>
              <a:ext cx="287020" cy="929640"/>
            </a:xfrm>
            <a:custGeom>
              <a:avLst/>
              <a:gdLst/>
              <a:ahLst/>
              <a:cxnLst/>
              <a:rect l="l" t="t" r="r" b="b"/>
              <a:pathLst>
                <a:path w="287019" h="929639">
                  <a:moveTo>
                    <a:pt x="286512" y="0"/>
                  </a:moveTo>
                  <a:lnTo>
                    <a:pt x="0" y="0"/>
                  </a:lnTo>
                  <a:lnTo>
                    <a:pt x="0" y="929640"/>
                  </a:lnTo>
                  <a:lnTo>
                    <a:pt x="286512" y="929640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8011" y="3573779"/>
              <a:ext cx="287020" cy="929640"/>
            </a:xfrm>
            <a:custGeom>
              <a:avLst/>
              <a:gdLst/>
              <a:ahLst/>
              <a:cxnLst/>
              <a:rect l="l" t="t" r="r" b="b"/>
              <a:pathLst>
                <a:path w="287019" h="929639">
                  <a:moveTo>
                    <a:pt x="0" y="929640"/>
                  </a:moveTo>
                  <a:lnTo>
                    <a:pt x="286512" y="929640"/>
                  </a:lnTo>
                  <a:lnTo>
                    <a:pt x="286512" y="0"/>
                  </a:lnTo>
                  <a:lnTo>
                    <a:pt x="0" y="0"/>
                  </a:lnTo>
                  <a:lnTo>
                    <a:pt x="0" y="9296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57755" y="3930395"/>
              <a:ext cx="1143000" cy="356870"/>
            </a:xfrm>
            <a:custGeom>
              <a:avLst/>
              <a:gdLst/>
              <a:ahLst/>
              <a:cxnLst/>
              <a:rect l="l" t="t" r="r" b="b"/>
              <a:pathLst>
                <a:path w="1143000" h="356870">
                  <a:moveTo>
                    <a:pt x="1143000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1143000" y="356615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7755" y="3930395"/>
              <a:ext cx="1143000" cy="356870"/>
            </a:xfrm>
            <a:custGeom>
              <a:avLst/>
              <a:gdLst/>
              <a:ahLst/>
              <a:cxnLst/>
              <a:rect l="l" t="t" r="r" b="b"/>
              <a:pathLst>
                <a:path w="1143000" h="356870">
                  <a:moveTo>
                    <a:pt x="0" y="356615"/>
                  </a:moveTo>
                  <a:lnTo>
                    <a:pt x="1143000" y="356615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5661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4523" y="4073651"/>
              <a:ext cx="713740" cy="45720"/>
            </a:xfrm>
            <a:custGeom>
              <a:avLst/>
              <a:gdLst/>
              <a:ahLst/>
              <a:cxnLst/>
              <a:rect l="l" t="t" r="r" b="b"/>
              <a:pathLst>
                <a:path w="713739" h="45720">
                  <a:moveTo>
                    <a:pt x="71323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713232" y="45720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4523" y="4073651"/>
              <a:ext cx="713740" cy="45720"/>
            </a:xfrm>
            <a:custGeom>
              <a:avLst/>
              <a:gdLst/>
              <a:ahLst/>
              <a:cxnLst/>
              <a:rect l="l" t="t" r="r" b="b"/>
              <a:pathLst>
                <a:path w="713739" h="45720">
                  <a:moveTo>
                    <a:pt x="0" y="45720"/>
                  </a:moveTo>
                  <a:lnTo>
                    <a:pt x="713232" y="45720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30523" y="3930395"/>
              <a:ext cx="1143000" cy="356870"/>
            </a:xfrm>
            <a:custGeom>
              <a:avLst/>
              <a:gdLst/>
              <a:ahLst/>
              <a:cxnLst/>
              <a:rect l="l" t="t" r="r" b="b"/>
              <a:pathLst>
                <a:path w="1143000" h="356870">
                  <a:moveTo>
                    <a:pt x="1143000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1143000" y="356615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0523" y="3930395"/>
              <a:ext cx="1143000" cy="356870"/>
            </a:xfrm>
            <a:custGeom>
              <a:avLst/>
              <a:gdLst/>
              <a:ahLst/>
              <a:cxnLst/>
              <a:rect l="l" t="t" r="r" b="b"/>
              <a:pathLst>
                <a:path w="1143000" h="356870">
                  <a:moveTo>
                    <a:pt x="0" y="356615"/>
                  </a:moveTo>
                  <a:lnTo>
                    <a:pt x="1143000" y="356615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5661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00755" y="4073651"/>
              <a:ext cx="429895" cy="45720"/>
            </a:xfrm>
            <a:custGeom>
              <a:avLst/>
              <a:gdLst/>
              <a:ahLst/>
              <a:cxnLst/>
              <a:rect l="l" t="t" r="r" b="b"/>
              <a:pathLst>
                <a:path w="429895" h="45720">
                  <a:moveTo>
                    <a:pt x="42976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29768" y="45720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00755" y="4073651"/>
              <a:ext cx="429895" cy="45720"/>
            </a:xfrm>
            <a:custGeom>
              <a:avLst/>
              <a:gdLst/>
              <a:ahLst/>
              <a:cxnLst/>
              <a:rect l="l" t="t" r="r" b="b"/>
              <a:pathLst>
                <a:path w="429895" h="45720">
                  <a:moveTo>
                    <a:pt x="0" y="45720"/>
                  </a:moveTo>
                  <a:lnTo>
                    <a:pt x="429768" y="45720"/>
                  </a:lnTo>
                  <a:lnTo>
                    <a:pt x="42976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03291" y="3930395"/>
              <a:ext cx="1069975" cy="356870"/>
            </a:xfrm>
            <a:custGeom>
              <a:avLst/>
              <a:gdLst/>
              <a:ahLst/>
              <a:cxnLst/>
              <a:rect l="l" t="t" r="r" b="b"/>
              <a:pathLst>
                <a:path w="1069975" h="356870">
                  <a:moveTo>
                    <a:pt x="1069848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1069848" y="356615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03291" y="3930395"/>
              <a:ext cx="1069975" cy="356870"/>
            </a:xfrm>
            <a:custGeom>
              <a:avLst/>
              <a:gdLst/>
              <a:ahLst/>
              <a:cxnLst/>
              <a:rect l="l" t="t" r="r" b="b"/>
              <a:pathLst>
                <a:path w="1069975" h="356870">
                  <a:moveTo>
                    <a:pt x="0" y="356615"/>
                  </a:moveTo>
                  <a:lnTo>
                    <a:pt x="1069848" y="356615"/>
                  </a:lnTo>
                  <a:lnTo>
                    <a:pt x="1069848" y="0"/>
                  </a:lnTo>
                  <a:lnTo>
                    <a:pt x="0" y="0"/>
                  </a:lnTo>
                  <a:lnTo>
                    <a:pt x="0" y="3566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73523" y="4073651"/>
              <a:ext cx="429895" cy="45720"/>
            </a:xfrm>
            <a:custGeom>
              <a:avLst/>
              <a:gdLst/>
              <a:ahLst/>
              <a:cxnLst/>
              <a:rect l="l" t="t" r="r" b="b"/>
              <a:pathLst>
                <a:path w="429895" h="45720">
                  <a:moveTo>
                    <a:pt x="42976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29768" y="45720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73523" y="4073651"/>
              <a:ext cx="429895" cy="45720"/>
            </a:xfrm>
            <a:custGeom>
              <a:avLst/>
              <a:gdLst/>
              <a:ahLst/>
              <a:cxnLst/>
              <a:rect l="l" t="t" r="r" b="b"/>
              <a:pathLst>
                <a:path w="429895" h="45720">
                  <a:moveTo>
                    <a:pt x="0" y="45720"/>
                  </a:moveTo>
                  <a:lnTo>
                    <a:pt x="429768" y="45720"/>
                  </a:lnTo>
                  <a:lnTo>
                    <a:pt x="42976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02908" y="3930395"/>
              <a:ext cx="1143000" cy="356870"/>
            </a:xfrm>
            <a:custGeom>
              <a:avLst/>
              <a:gdLst/>
              <a:ahLst/>
              <a:cxnLst/>
              <a:rect l="l" t="t" r="r" b="b"/>
              <a:pathLst>
                <a:path w="1143000" h="356870">
                  <a:moveTo>
                    <a:pt x="1143000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1143000" y="356615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02908" y="3930395"/>
              <a:ext cx="1143000" cy="356870"/>
            </a:xfrm>
            <a:custGeom>
              <a:avLst/>
              <a:gdLst/>
              <a:ahLst/>
              <a:cxnLst/>
              <a:rect l="l" t="t" r="r" b="b"/>
              <a:pathLst>
                <a:path w="1143000" h="356870">
                  <a:moveTo>
                    <a:pt x="0" y="356615"/>
                  </a:moveTo>
                  <a:lnTo>
                    <a:pt x="1143000" y="356615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5661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73140" y="4073651"/>
              <a:ext cx="429895" cy="45720"/>
            </a:xfrm>
            <a:custGeom>
              <a:avLst/>
              <a:gdLst/>
              <a:ahLst/>
              <a:cxnLst/>
              <a:rect l="l" t="t" r="r" b="b"/>
              <a:pathLst>
                <a:path w="429895" h="45720">
                  <a:moveTo>
                    <a:pt x="42976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29767" y="45720"/>
                  </a:lnTo>
                  <a:lnTo>
                    <a:pt x="42976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73140" y="4073651"/>
              <a:ext cx="429895" cy="45720"/>
            </a:xfrm>
            <a:custGeom>
              <a:avLst/>
              <a:gdLst/>
              <a:ahLst/>
              <a:cxnLst/>
              <a:rect l="l" t="t" r="r" b="b"/>
              <a:pathLst>
                <a:path w="429895" h="45720">
                  <a:moveTo>
                    <a:pt x="0" y="45720"/>
                  </a:moveTo>
                  <a:lnTo>
                    <a:pt x="429767" y="45720"/>
                  </a:lnTo>
                  <a:lnTo>
                    <a:pt x="429767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359140" y="3573779"/>
              <a:ext cx="287020" cy="929640"/>
            </a:xfrm>
            <a:custGeom>
              <a:avLst/>
              <a:gdLst/>
              <a:ahLst/>
              <a:cxnLst/>
              <a:rect l="l" t="t" r="r" b="b"/>
              <a:pathLst>
                <a:path w="287020" h="929639">
                  <a:moveTo>
                    <a:pt x="286511" y="0"/>
                  </a:moveTo>
                  <a:lnTo>
                    <a:pt x="0" y="0"/>
                  </a:lnTo>
                  <a:lnTo>
                    <a:pt x="0" y="929640"/>
                  </a:lnTo>
                  <a:lnTo>
                    <a:pt x="286511" y="929640"/>
                  </a:lnTo>
                  <a:lnTo>
                    <a:pt x="28651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59140" y="3573779"/>
              <a:ext cx="287020" cy="929640"/>
            </a:xfrm>
            <a:custGeom>
              <a:avLst/>
              <a:gdLst/>
              <a:ahLst/>
              <a:cxnLst/>
              <a:rect l="l" t="t" r="r" b="b"/>
              <a:pathLst>
                <a:path w="287020" h="929639">
                  <a:moveTo>
                    <a:pt x="0" y="929640"/>
                  </a:moveTo>
                  <a:lnTo>
                    <a:pt x="286511" y="929640"/>
                  </a:lnTo>
                  <a:lnTo>
                    <a:pt x="286511" y="0"/>
                  </a:lnTo>
                  <a:lnTo>
                    <a:pt x="0" y="0"/>
                  </a:lnTo>
                  <a:lnTo>
                    <a:pt x="0" y="92964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45907" y="4073651"/>
              <a:ext cx="713740" cy="45720"/>
            </a:xfrm>
            <a:custGeom>
              <a:avLst/>
              <a:gdLst/>
              <a:ahLst/>
              <a:cxnLst/>
              <a:rect l="l" t="t" r="r" b="b"/>
              <a:pathLst>
                <a:path w="713740" h="45720">
                  <a:moveTo>
                    <a:pt x="713231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713231" y="45720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45907" y="4073651"/>
              <a:ext cx="713740" cy="45720"/>
            </a:xfrm>
            <a:custGeom>
              <a:avLst/>
              <a:gdLst/>
              <a:ahLst/>
              <a:cxnLst/>
              <a:rect l="l" t="t" r="r" b="b"/>
              <a:pathLst>
                <a:path w="713740" h="45720">
                  <a:moveTo>
                    <a:pt x="0" y="45720"/>
                  </a:moveTo>
                  <a:lnTo>
                    <a:pt x="713231" y="45720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62681" y="4119371"/>
              <a:ext cx="3962400" cy="456565"/>
            </a:xfrm>
            <a:custGeom>
              <a:avLst/>
              <a:gdLst/>
              <a:ahLst/>
              <a:cxnLst/>
              <a:rect l="l" t="t" r="r" b="b"/>
              <a:pathLst>
                <a:path w="3962400" h="456564">
                  <a:moveTo>
                    <a:pt x="103505" y="367157"/>
                  </a:moveTo>
                  <a:lnTo>
                    <a:pt x="102489" y="363347"/>
                  </a:lnTo>
                  <a:lnTo>
                    <a:pt x="96393" y="359791"/>
                  </a:lnTo>
                  <a:lnTo>
                    <a:pt x="92456" y="360807"/>
                  </a:lnTo>
                  <a:lnTo>
                    <a:pt x="90678" y="363728"/>
                  </a:lnTo>
                  <a:lnTo>
                    <a:pt x="57861" y="419557"/>
                  </a:lnTo>
                  <a:lnTo>
                    <a:pt x="59436" y="0"/>
                  </a:lnTo>
                  <a:lnTo>
                    <a:pt x="46736" y="0"/>
                  </a:lnTo>
                  <a:lnTo>
                    <a:pt x="45389" y="359410"/>
                  </a:lnTo>
                  <a:lnTo>
                    <a:pt x="45288" y="419557"/>
                  </a:lnTo>
                  <a:lnTo>
                    <a:pt x="51536" y="430339"/>
                  </a:lnTo>
                  <a:lnTo>
                    <a:pt x="45161" y="419354"/>
                  </a:lnTo>
                  <a:lnTo>
                    <a:pt x="11049" y="360426"/>
                  </a:lnTo>
                  <a:lnTo>
                    <a:pt x="7112" y="359410"/>
                  </a:lnTo>
                  <a:lnTo>
                    <a:pt x="1016" y="362966"/>
                  </a:lnTo>
                  <a:lnTo>
                    <a:pt x="0" y="366776"/>
                  </a:lnTo>
                  <a:lnTo>
                    <a:pt x="51435" y="455676"/>
                  </a:lnTo>
                  <a:lnTo>
                    <a:pt x="58826" y="443103"/>
                  </a:lnTo>
                  <a:lnTo>
                    <a:pt x="101727" y="370205"/>
                  </a:lnTo>
                  <a:lnTo>
                    <a:pt x="103505" y="367157"/>
                  </a:lnTo>
                  <a:close/>
                </a:path>
                <a:path w="3962400" h="456564">
                  <a:moveTo>
                    <a:pt x="1676273" y="295783"/>
                  </a:moveTo>
                  <a:lnTo>
                    <a:pt x="1675257" y="291846"/>
                  </a:lnTo>
                  <a:lnTo>
                    <a:pt x="1669161" y="288290"/>
                  </a:lnTo>
                  <a:lnTo>
                    <a:pt x="1665351" y="289306"/>
                  </a:lnTo>
                  <a:lnTo>
                    <a:pt x="1663573" y="292354"/>
                  </a:lnTo>
                  <a:lnTo>
                    <a:pt x="1630654" y="348221"/>
                  </a:lnTo>
                  <a:lnTo>
                    <a:pt x="1632204" y="0"/>
                  </a:lnTo>
                  <a:lnTo>
                    <a:pt x="1619504" y="0"/>
                  </a:lnTo>
                  <a:lnTo>
                    <a:pt x="1618195" y="291846"/>
                  </a:lnTo>
                  <a:lnTo>
                    <a:pt x="1618068" y="348208"/>
                  </a:lnTo>
                  <a:lnTo>
                    <a:pt x="1617954" y="348005"/>
                  </a:lnTo>
                  <a:lnTo>
                    <a:pt x="1583817" y="289052"/>
                  </a:lnTo>
                  <a:lnTo>
                    <a:pt x="1580007" y="287909"/>
                  </a:lnTo>
                  <a:lnTo>
                    <a:pt x="1573911" y="291465"/>
                  </a:lnTo>
                  <a:lnTo>
                    <a:pt x="1572895" y="295402"/>
                  </a:lnTo>
                  <a:lnTo>
                    <a:pt x="1574673" y="298450"/>
                  </a:lnTo>
                  <a:lnTo>
                    <a:pt x="1624203" y="384175"/>
                  </a:lnTo>
                  <a:lnTo>
                    <a:pt x="1631607" y="371602"/>
                  </a:lnTo>
                  <a:lnTo>
                    <a:pt x="1674495" y="298831"/>
                  </a:lnTo>
                  <a:lnTo>
                    <a:pt x="1676273" y="295783"/>
                  </a:lnTo>
                  <a:close/>
                </a:path>
                <a:path w="3962400" h="456564">
                  <a:moveTo>
                    <a:pt x="3962400" y="368173"/>
                  </a:moveTo>
                  <a:lnTo>
                    <a:pt x="3961384" y="364236"/>
                  </a:lnTo>
                  <a:lnTo>
                    <a:pt x="3958336" y="362458"/>
                  </a:lnTo>
                  <a:lnTo>
                    <a:pt x="3955415" y="360680"/>
                  </a:lnTo>
                  <a:lnTo>
                    <a:pt x="3951478" y="361696"/>
                  </a:lnTo>
                  <a:lnTo>
                    <a:pt x="3949700" y="364744"/>
                  </a:lnTo>
                  <a:lnTo>
                    <a:pt x="3916794" y="420331"/>
                  </a:lnTo>
                  <a:lnTo>
                    <a:pt x="3918077" y="170688"/>
                  </a:lnTo>
                  <a:lnTo>
                    <a:pt x="3905504" y="170688"/>
                  </a:lnTo>
                  <a:lnTo>
                    <a:pt x="3904107" y="420433"/>
                  </a:lnTo>
                  <a:lnTo>
                    <a:pt x="3904043" y="431241"/>
                  </a:lnTo>
                  <a:lnTo>
                    <a:pt x="3904043" y="420331"/>
                  </a:lnTo>
                  <a:lnTo>
                    <a:pt x="3871722" y="364236"/>
                  </a:lnTo>
                  <a:lnTo>
                    <a:pt x="3869944" y="361188"/>
                  </a:lnTo>
                  <a:lnTo>
                    <a:pt x="3866134" y="360172"/>
                  </a:lnTo>
                  <a:lnTo>
                    <a:pt x="3860038" y="363728"/>
                  </a:lnTo>
                  <a:lnTo>
                    <a:pt x="3859022" y="367538"/>
                  </a:lnTo>
                  <a:lnTo>
                    <a:pt x="3860800" y="370586"/>
                  </a:lnTo>
                  <a:lnTo>
                    <a:pt x="3910203" y="456438"/>
                  </a:lnTo>
                  <a:lnTo>
                    <a:pt x="3917619" y="443865"/>
                  </a:lnTo>
                  <a:lnTo>
                    <a:pt x="3960622" y="371094"/>
                  </a:lnTo>
                  <a:lnTo>
                    <a:pt x="3962400" y="3681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144267" y="3144011"/>
            <a:ext cx="573405" cy="35687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73011" y="3144011"/>
            <a:ext cx="573405" cy="35687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46547" y="3144011"/>
            <a:ext cx="570230" cy="35687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73779" y="3144011"/>
            <a:ext cx="570230" cy="35687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23160" y="3499103"/>
            <a:ext cx="4443095" cy="438150"/>
            <a:chOff x="2423160" y="3499103"/>
            <a:chExt cx="4443095" cy="438150"/>
          </a:xfrm>
        </p:grpSpPr>
        <p:sp>
          <p:nvSpPr>
            <p:cNvPr id="38" name="object 38"/>
            <p:cNvSpPr/>
            <p:nvPr/>
          </p:nvSpPr>
          <p:spPr>
            <a:xfrm>
              <a:off x="2427732" y="3503675"/>
              <a:ext cx="1905" cy="428625"/>
            </a:xfrm>
            <a:custGeom>
              <a:avLst/>
              <a:gdLst/>
              <a:ahLst/>
              <a:cxnLst/>
              <a:rect l="l" t="t" r="r" b="b"/>
              <a:pathLst>
                <a:path w="1905" h="428625">
                  <a:moveTo>
                    <a:pt x="1650" y="0"/>
                  </a:moveTo>
                  <a:lnTo>
                    <a:pt x="0" y="4286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57244" y="3503675"/>
              <a:ext cx="1905" cy="428625"/>
            </a:xfrm>
            <a:custGeom>
              <a:avLst/>
              <a:gdLst/>
              <a:ahLst/>
              <a:cxnLst/>
              <a:rect l="l" t="t" r="r" b="b"/>
              <a:pathLst>
                <a:path w="1904" h="428625">
                  <a:moveTo>
                    <a:pt x="1650" y="0"/>
                  </a:moveTo>
                  <a:lnTo>
                    <a:pt x="0" y="4286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30011" y="3503675"/>
              <a:ext cx="1431290" cy="428625"/>
            </a:xfrm>
            <a:custGeom>
              <a:avLst/>
              <a:gdLst/>
              <a:ahLst/>
              <a:cxnLst/>
              <a:rect l="l" t="t" r="r" b="b"/>
              <a:pathLst>
                <a:path w="1431290" h="428625">
                  <a:moveTo>
                    <a:pt x="1650" y="0"/>
                  </a:moveTo>
                  <a:lnTo>
                    <a:pt x="0" y="428625"/>
                  </a:lnTo>
                </a:path>
                <a:path w="1431290" h="428625">
                  <a:moveTo>
                    <a:pt x="1431163" y="0"/>
                  </a:moveTo>
                  <a:lnTo>
                    <a:pt x="1429512" y="4286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557" y="465200"/>
            <a:ext cx="3010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Bus</a:t>
            </a:r>
            <a:r>
              <a:rPr spc="-65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10650"/>
            <a:ext cx="5940425" cy="236791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b="1" spc="-20" dirty="0">
                <a:latin typeface="Calibri"/>
                <a:cs typeface="Calibri"/>
              </a:rPr>
              <a:t>Advantages: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Installation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process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very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easy.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Redundancy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can</a:t>
            </a:r>
            <a:r>
              <a:rPr sz="3200" spc="-10" dirty="0">
                <a:latin typeface="Calibri"/>
                <a:cs typeface="Calibri"/>
              </a:rPr>
              <a:t> be</a:t>
            </a:r>
            <a:r>
              <a:rPr sz="3200" spc="-5" dirty="0">
                <a:latin typeface="Calibri"/>
                <a:cs typeface="Calibri"/>
              </a:rPr>
              <a:t> eliminated.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Less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number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 cables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557" y="465200"/>
            <a:ext cx="3010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Bus</a:t>
            </a:r>
            <a:r>
              <a:rPr spc="-65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53768"/>
            <a:ext cx="7051040" cy="227012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b="1" spc="-15" dirty="0">
                <a:latin typeface="Calibri"/>
                <a:cs typeface="Calibri"/>
              </a:rPr>
              <a:t>Disadvantages: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20" dirty="0">
                <a:latin typeface="Calibri"/>
                <a:cs typeface="Calibri"/>
              </a:rPr>
              <a:t>Reconfiguration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very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difficult.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6414770" algn="l"/>
              </a:tabLst>
            </a:pPr>
            <a:r>
              <a:rPr sz="3200" spc="-50" dirty="0">
                <a:latin typeface="Calibri"/>
                <a:cs typeface="Calibri"/>
              </a:rPr>
              <a:t>Very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difficult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adding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(or)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deleting	of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Types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35" dirty="0"/>
              <a:t> </a:t>
            </a:r>
            <a:r>
              <a:rPr spc="-55" dirty="0"/>
              <a:t>Topology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996" y="1821307"/>
            <a:ext cx="292582" cy="351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034" y="1834260"/>
            <a:ext cx="701700" cy="34112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91589" y="1827529"/>
            <a:ext cx="1609090" cy="347980"/>
            <a:chOff x="1791589" y="1827529"/>
            <a:chExt cx="1609090" cy="3479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1589" y="1827529"/>
              <a:ext cx="1517158" cy="3478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4799" y="1916429"/>
              <a:ext cx="55879" cy="18923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2271217"/>
            <a:ext cx="8074659" cy="314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  <a:tab pos="859790" algn="l"/>
                <a:tab pos="1768475" algn="l"/>
                <a:tab pos="3448685" algn="l"/>
                <a:tab pos="4418330" algn="l"/>
                <a:tab pos="5671185" algn="l"/>
                <a:tab pos="6430645" algn="l"/>
              </a:tabLst>
            </a:pP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Ring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9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polo</a:t>
            </a:r>
            <a:r>
              <a:rPr sz="3200" spc="25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each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devic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ha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dedi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ed 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point-to-point</a:t>
            </a:r>
            <a:r>
              <a:rPr sz="32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link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between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other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devices.</a:t>
            </a:r>
            <a:endParaRPr sz="3200">
              <a:latin typeface="Calibri"/>
              <a:cs typeface="Calibri"/>
            </a:endParaRPr>
          </a:p>
          <a:p>
            <a:pPr marL="356870" marR="762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signals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r>
              <a:rPr sz="3200" spc="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passed</a:t>
            </a:r>
            <a:r>
              <a:rPr sz="3200" spc="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along</a:t>
            </a:r>
            <a:r>
              <a:rPr sz="3200" spc="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95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“ring”</a:t>
            </a:r>
            <a:r>
              <a:rPr sz="3200" spc="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direction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1482090" algn="l"/>
                <a:tab pos="3058160" algn="l"/>
                <a:tab pos="3723004" algn="l"/>
                <a:tab pos="4271645" algn="l"/>
                <a:tab pos="5266055" algn="l"/>
                <a:tab pos="6729095" algn="l"/>
                <a:tab pos="7867015" algn="l"/>
              </a:tabLst>
            </a:pPr>
            <a:r>
              <a:rPr sz="3200" spc="-5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ach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device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ring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shou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45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  </a:t>
            </a:r>
            <a:r>
              <a:rPr sz="3200" spc="-30" dirty="0">
                <a:latin typeface="Calibri"/>
                <a:cs typeface="Calibri"/>
              </a:rPr>
              <a:t>“Repeater”.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166" y="465200"/>
            <a:ext cx="31845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Ring</a:t>
            </a:r>
            <a:r>
              <a:rPr spc="-50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09420"/>
            <a:ext cx="399922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latin typeface="Calibri"/>
                <a:cs typeface="Calibri"/>
              </a:rPr>
              <a:t>Ring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Topology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Diagram: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6567" y="3951858"/>
            <a:ext cx="74295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latin typeface="Calibri"/>
                <a:cs typeface="Calibri"/>
              </a:rPr>
              <a:t>Ring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652" y="2717292"/>
            <a:ext cx="713740" cy="57023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3755" y="5216652"/>
            <a:ext cx="716280" cy="57023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7292" y="4003547"/>
            <a:ext cx="713740" cy="570230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3164" y="3930396"/>
            <a:ext cx="713740" cy="573405"/>
          </a:xfrm>
          <a:prstGeom prst="rect">
            <a:avLst/>
          </a:prstGeom>
          <a:solidFill>
            <a:srgbClr val="4F81BC"/>
          </a:solidFill>
          <a:ln w="9144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290"/>
              </a:spcBef>
            </a:pPr>
            <a:r>
              <a:rPr sz="180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86757" y="2994405"/>
            <a:ext cx="1122045" cy="934719"/>
          </a:xfrm>
          <a:custGeom>
            <a:avLst/>
            <a:gdLst/>
            <a:ahLst/>
            <a:cxnLst/>
            <a:rect l="l" t="t" r="r" b="b"/>
            <a:pathLst>
              <a:path w="1122045" h="934720">
                <a:moveTo>
                  <a:pt x="1025143" y="839343"/>
                </a:moveTo>
                <a:lnTo>
                  <a:pt x="1022222" y="841121"/>
                </a:lnTo>
                <a:lnTo>
                  <a:pt x="1019175" y="843026"/>
                </a:lnTo>
                <a:lnTo>
                  <a:pt x="1018285" y="846836"/>
                </a:lnTo>
                <a:lnTo>
                  <a:pt x="1020063" y="849884"/>
                </a:lnTo>
                <a:lnTo>
                  <a:pt x="1071498" y="934593"/>
                </a:lnTo>
                <a:lnTo>
                  <a:pt x="1078462" y="922147"/>
                </a:lnTo>
                <a:lnTo>
                  <a:pt x="1064894" y="922147"/>
                </a:lnTo>
                <a:lnTo>
                  <a:pt x="1064767" y="913130"/>
                </a:lnTo>
                <a:lnTo>
                  <a:pt x="1063944" y="897661"/>
                </a:lnTo>
                <a:lnTo>
                  <a:pt x="1030985" y="843280"/>
                </a:lnTo>
                <a:lnTo>
                  <a:pt x="1029080" y="840232"/>
                </a:lnTo>
                <a:lnTo>
                  <a:pt x="1025143" y="839343"/>
                </a:lnTo>
                <a:close/>
              </a:path>
              <a:path w="1122045" h="934720">
                <a:moveTo>
                  <a:pt x="1063944" y="897661"/>
                </a:moveTo>
                <a:lnTo>
                  <a:pt x="1064767" y="913130"/>
                </a:lnTo>
                <a:lnTo>
                  <a:pt x="1064894" y="922147"/>
                </a:lnTo>
                <a:lnTo>
                  <a:pt x="1077594" y="921893"/>
                </a:lnTo>
                <a:lnTo>
                  <a:pt x="1077553" y="918845"/>
                </a:lnTo>
                <a:lnTo>
                  <a:pt x="1065783" y="918845"/>
                </a:lnTo>
                <a:lnTo>
                  <a:pt x="1071063" y="909407"/>
                </a:lnTo>
                <a:lnTo>
                  <a:pt x="1063944" y="897661"/>
                </a:lnTo>
                <a:close/>
              </a:path>
              <a:path w="1122045" h="934720">
                <a:moveTo>
                  <a:pt x="1114425" y="837819"/>
                </a:moveTo>
                <a:lnTo>
                  <a:pt x="1110614" y="838835"/>
                </a:lnTo>
                <a:lnTo>
                  <a:pt x="1108837" y="841883"/>
                </a:lnTo>
                <a:lnTo>
                  <a:pt x="1076776" y="899195"/>
                </a:lnTo>
                <a:lnTo>
                  <a:pt x="1077467" y="912495"/>
                </a:lnTo>
                <a:lnTo>
                  <a:pt x="1077594" y="921893"/>
                </a:lnTo>
                <a:lnTo>
                  <a:pt x="1064894" y="922147"/>
                </a:lnTo>
                <a:lnTo>
                  <a:pt x="1078462" y="922147"/>
                </a:lnTo>
                <a:lnTo>
                  <a:pt x="1119885" y="848106"/>
                </a:lnTo>
                <a:lnTo>
                  <a:pt x="1121664" y="845058"/>
                </a:lnTo>
                <a:lnTo>
                  <a:pt x="1120520" y="841248"/>
                </a:lnTo>
                <a:lnTo>
                  <a:pt x="1117472" y="839470"/>
                </a:lnTo>
                <a:lnTo>
                  <a:pt x="1114425" y="837819"/>
                </a:lnTo>
                <a:close/>
              </a:path>
              <a:path w="1122045" h="934720">
                <a:moveTo>
                  <a:pt x="1071063" y="909407"/>
                </a:moveTo>
                <a:lnTo>
                  <a:pt x="1065783" y="918845"/>
                </a:lnTo>
                <a:lnTo>
                  <a:pt x="1076705" y="918718"/>
                </a:lnTo>
                <a:lnTo>
                  <a:pt x="1071063" y="909407"/>
                </a:lnTo>
                <a:close/>
              </a:path>
              <a:path w="1122045" h="934720">
                <a:moveTo>
                  <a:pt x="1076776" y="899195"/>
                </a:moveTo>
                <a:lnTo>
                  <a:pt x="1071063" y="909407"/>
                </a:lnTo>
                <a:lnTo>
                  <a:pt x="1076705" y="918718"/>
                </a:lnTo>
                <a:lnTo>
                  <a:pt x="1065783" y="918845"/>
                </a:lnTo>
                <a:lnTo>
                  <a:pt x="1077553" y="918845"/>
                </a:lnTo>
                <a:lnTo>
                  <a:pt x="1077467" y="912495"/>
                </a:lnTo>
                <a:lnTo>
                  <a:pt x="1076776" y="899195"/>
                </a:lnTo>
                <a:close/>
              </a:path>
              <a:path w="1122045" h="934720">
                <a:moveTo>
                  <a:pt x="253" y="0"/>
                </a:moveTo>
                <a:lnTo>
                  <a:pt x="0" y="12700"/>
                </a:lnTo>
                <a:lnTo>
                  <a:pt x="25145" y="13081"/>
                </a:lnTo>
                <a:lnTo>
                  <a:pt x="50037" y="13970"/>
                </a:lnTo>
                <a:lnTo>
                  <a:pt x="99821" y="18034"/>
                </a:lnTo>
                <a:lnTo>
                  <a:pt x="149478" y="24511"/>
                </a:lnTo>
                <a:lnTo>
                  <a:pt x="198754" y="33401"/>
                </a:lnTo>
                <a:lnTo>
                  <a:pt x="247776" y="44704"/>
                </a:lnTo>
                <a:lnTo>
                  <a:pt x="296163" y="58293"/>
                </a:lnTo>
                <a:lnTo>
                  <a:pt x="344169" y="74168"/>
                </a:lnTo>
                <a:lnTo>
                  <a:pt x="391413" y="92075"/>
                </a:lnTo>
                <a:lnTo>
                  <a:pt x="437768" y="112014"/>
                </a:lnTo>
                <a:lnTo>
                  <a:pt x="483362" y="133858"/>
                </a:lnTo>
                <a:lnTo>
                  <a:pt x="527812" y="157734"/>
                </a:lnTo>
                <a:lnTo>
                  <a:pt x="571372" y="183134"/>
                </a:lnTo>
                <a:lnTo>
                  <a:pt x="613663" y="210439"/>
                </a:lnTo>
                <a:lnTo>
                  <a:pt x="654812" y="239268"/>
                </a:lnTo>
                <a:lnTo>
                  <a:pt x="694563" y="269621"/>
                </a:lnTo>
                <a:lnTo>
                  <a:pt x="732789" y="301371"/>
                </a:lnTo>
                <a:lnTo>
                  <a:pt x="769365" y="334518"/>
                </a:lnTo>
                <a:lnTo>
                  <a:pt x="804417" y="368935"/>
                </a:lnTo>
                <a:lnTo>
                  <a:pt x="837691" y="404495"/>
                </a:lnTo>
                <a:lnTo>
                  <a:pt x="869060" y="441071"/>
                </a:lnTo>
                <a:lnTo>
                  <a:pt x="898525" y="478790"/>
                </a:lnTo>
                <a:lnTo>
                  <a:pt x="925829" y="517398"/>
                </a:lnTo>
                <a:lnTo>
                  <a:pt x="951102" y="556768"/>
                </a:lnTo>
                <a:lnTo>
                  <a:pt x="973963" y="596900"/>
                </a:lnTo>
                <a:lnTo>
                  <a:pt x="994663" y="637667"/>
                </a:lnTo>
                <a:lnTo>
                  <a:pt x="1012825" y="679069"/>
                </a:lnTo>
                <a:lnTo>
                  <a:pt x="1028318" y="720979"/>
                </a:lnTo>
                <a:lnTo>
                  <a:pt x="1041400" y="763270"/>
                </a:lnTo>
                <a:lnTo>
                  <a:pt x="1051687" y="805815"/>
                </a:lnTo>
                <a:lnTo>
                  <a:pt x="1059179" y="848741"/>
                </a:lnTo>
                <a:lnTo>
                  <a:pt x="1063625" y="891667"/>
                </a:lnTo>
                <a:lnTo>
                  <a:pt x="1063944" y="897661"/>
                </a:lnTo>
                <a:lnTo>
                  <a:pt x="1071063" y="909407"/>
                </a:lnTo>
                <a:lnTo>
                  <a:pt x="1076776" y="899195"/>
                </a:lnTo>
                <a:lnTo>
                  <a:pt x="1076325" y="890524"/>
                </a:lnTo>
                <a:lnTo>
                  <a:pt x="1074419" y="868680"/>
                </a:lnTo>
                <a:lnTo>
                  <a:pt x="1068196" y="824865"/>
                </a:lnTo>
                <a:lnTo>
                  <a:pt x="1059179" y="781304"/>
                </a:lnTo>
                <a:lnTo>
                  <a:pt x="1047368" y="738251"/>
                </a:lnTo>
                <a:lnTo>
                  <a:pt x="1032763" y="695325"/>
                </a:lnTo>
                <a:lnTo>
                  <a:pt x="1015618" y="653161"/>
                </a:lnTo>
                <a:lnTo>
                  <a:pt x="995933" y="611378"/>
                </a:lnTo>
                <a:lnTo>
                  <a:pt x="973708" y="570357"/>
                </a:lnTo>
                <a:lnTo>
                  <a:pt x="936243" y="510032"/>
                </a:lnTo>
                <a:lnTo>
                  <a:pt x="908430" y="470916"/>
                </a:lnTo>
                <a:lnTo>
                  <a:pt x="878713" y="432816"/>
                </a:lnTo>
                <a:lnTo>
                  <a:pt x="846963" y="395732"/>
                </a:lnTo>
                <a:lnTo>
                  <a:pt x="813307" y="359918"/>
                </a:lnTo>
                <a:lnTo>
                  <a:pt x="777875" y="325120"/>
                </a:lnTo>
                <a:lnTo>
                  <a:pt x="740790" y="291592"/>
                </a:lnTo>
                <a:lnTo>
                  <a:pt x="702309" y="259588"/>
                </a:lnTo>
                <a:lnTo>
                  <a:pt x="662177" y="228854"/>
                </a:lnTo>
                <a:lnTo>
                  <a:pt x="620648" y="199771"/>
                </a:lnTo>
                <a:lnTo>
                  <a:pt x="577850" y="172212"/>
                </a:lnTo>
                <a:lnTo>
                  <a:pt x="533907" y="146431"/>
                </a:lnTo>
                <a:lnTo>
                  <a:pt x="488822" y="122428"/>
                </a:lnTo>
                <a:lnTo>
                  <a:pt x="442721" y="100330"/>
                </a:lnTo>
                <a:lnTo>
                  <a:pt x="395858" y="80264"/>
                </a:lnTo>
                <a:lnTo>
                  <a:pt x="348106" y="62103"/>
                </a:lnTo>
                <a:lnTo>
                  <a:pt x="299719" y="46228"/>
                </a:lnTo>
                <a:lnTo>
                  <a:pt x="250697" y="32385"/>
                </a:lnTo>
                <a:lnTo>
                  <a:pt x="201167" y="20955"/>
                </a:lnTo>
                <a:lnTo>
                  <a:pt x="151256" y="11938"/>
                </a:lnTo>
                <a:lnTo>
                  <a:pt x="100964" y="5334"/>
                </a:lnTo>
                <a:lnTo>
                  <a:pt x="50545" y="1397"/>
                </a:lnTo>
                <a:lnTo>
                  <a:pt x="25400" y="381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59782" y="4503292"/>
            <a:ext cx="1007110" cy="1050290"/>
          </a:xfrm>
          <a:custGeom>
            <a:avLst/>
            <a:gdLst/>
            <a:ahLst/>
            <a:cxnLst/>
            <a:rect l="l" t="t" r="r" b="b"/>
            <a:pathLst>
              <a:path w="1007110" h="1050289">
                <a:moveTo>
                  <a:pt x="87756" y="946784"/>
                </a:moveTo>
                <a:lnTo>
                  <a:pt x="84835" y="948689"/>
                </a:lnTo>
                <a:lnTo>
                  <a:pt x="0" y="999997"/>
                </a:lnTo>
                <a:lnTo>
                  <a:pt x="86487" y="1048511"/>
                </a:lnTo>
                <a:lnTo>
                  <a:pt x="89534" y="1050162"/>
                </a:lnTo>
                <a:lnTo>
                  <a:pt x="93344" y="1049146"/>
                </a:lnTo>
                <a:lnTo>
                  <a:pt x="95122" y="1046098"/>
                </a:lnTo>
                <a:lnTo>
                  <a:pt x="96773" y="1043050"/>
                </a:lnTo>
                <a:lnTo>
                  <a:pt x="95757" y="1039113"/>
                </a:lnTo>
                <a:lnTo>
                  <a:pt x="92709" y="1037462"/>
                </a:lnTo>
                <a:lnTo>
                  <a:pt x="36799" y="1006093"/>
                </a:lnTo>
                <a:lnTo>
                  <a:pt x="12700" y="1006093"/>
                </a:lnTo>
                <a:lnTo>
                  <a:pt x="12572" y="993393"/>
                </a:lnTo>
                <a:lnTo>
                  <a:pt x="23240" y="993266"/>
                </a:lnTo>
                <a:lnTo>
                  <a:pt x="36563" y="992684"/>
                </a:lnTo>
                <a:lnTo>
                  <a:pt x="94360" y="957706"/>
                </a:lnTo>
                <a:lnTo>
                  <a:pt x="95376" y="953769"/>
                </a:lnTo>
                <a:lnTo>
                  <a:pt x="93598" y="950848"/>
                </a:lnTo>
                <a:lnTo>
                  <a:pt x="91693" y="947800"/>
                </a:lnTo>
                <a:lnTo>
                  <a:pt x="87756" y="946784"/>
                </a:lnTo>
                <a:close/>
              </a:path>
              <a:path w="1007110" h="1050289">
                <a:moveTo>
                  <a:pt x="36563" y="992684"/>
                </a:moveTo>
                <a:lnTo>
                  <a:pt x="23240" y="993266"/>
                </a:lnTo>
                <a:lnTo>
                  <a:pt x="12572" y="993393"/>
                </a:lnTo>
                <a:lnTo>
                  <a:pt x="12700" y="1006093"/>
                </a:lnTo>
                <a:lnTo>
                  <a:pt x="23748" y="1005966"/>
                </a:lnTo>
                <a:lnTo>
                  <a:pt x="35554" y="1005395"/>
                </a:lnTo>
                <a:lnTo>
                  <a:pt x="35214" y="1005204"/>
                </a:lnTo>
                <a:lnTo>
                  <a:pt x="15875" y="1005204"/>
                </a:lnTo>
                <a:lnTo>
                  <a:pt x="15747" y="994282"/>
                </a:lnTo>
                <a:lnTo>
                  <a:pt x="33922" y="994282"/>
                </a:lnTo>
                <a:lnTo>
                  <a:pt x="36563" y="992684"/>
                </a:lnTo>
                <a:close/>
              </a:path>
              <a:path w="1007110" h="1050289">
                <a:moveTo>
                  <a:pt x="35554" y="1005395"/>
                </a:moveTo>
                <a:lnTo>
                  <a:pt x="23748" y="1005966"/>
                </a:lnTo>
                <a:lnTo>
                  <a:pt x="12700" y="1006093"/>
                </a:lnTo>
                <a:lnTo>
                  <a:pt x="36799" y="1006093"/>
                </a:lnTo>
                <a:lnTo>
                  <a:pt x="35554" y="1005395"/>
                </a:lnTo>
                <a:close/>
              </a:path>
              <a:path w="1007110" h="1050289">
                <a:moveTo>
                  <a:pt x="994028" y="0"/>
                </a:moveTo>
                <a:lnTo>
                  <a:pt x="992631" y="46735"/>
                </a:lnTo>
                <a:lnTo>
                  <a:pt x="988313" y="93090"/>
                </a:lnTo>
                <a:lnTo>
                  <a:pt x="981328" y="139318"/>
                </a:lnTo>
                <a:lnTo>
                  <a:pt x="971676" y="185292"/>
                </a:lnTo>
                <a:lnTo>
                  <a:pt x="959484" y="230885"/>
                </a:lnTo>
                <a:lnTo>
                  <a:pt x="944879" y="276097"/>
                </a:lnTo>
                <a:lnTo>
                  <a:pt x="927862" y="320674"/>
                </a:lnTo>
                <a:lnTo>
                  <a:pt x="908684" y="364743"/>
                </a:lnTo>
                <a:lnTo>
                  <a:pt x="887094" y="408177"/>
                </a:lnTo>
                <a:lnTo>
                  <a:pt x="863600" y="450595"/>
                </a:lnTo>
                <a:lnTo>
                  <a:pt x="837945" y="492251"/>
                </a:lnTo>
                <a:lnTo>
                  <a:pt x="810513" y="532764"/>
                </a:lnTo>
                <a:lnTo>
                  <a:pt x="781176" y="572261"/>
                </a:lnTo>
                <a:lnTo>
                  <a:pt x="750188" y="610615"/>
                </a:lnTo>
                <a:lnTo>
                  <a:pt x="717550" y="647572"/>
                </a:lnTo>
                <a:lnTo>
                  <a:pt x="683259" y="683259"/>
                </a:lnTo>
                <a:lnTo>
                  <a:pt x="647572" y="717549"/>
                </a:lnTo>
                <a:lnTo>
                  <a:pt x="610488" y="750061"/>
                </a:lnTo>
                <a:lnTo>
                  <a:pt x="572134" y="781176"/>
                </a:lnTo>
                <a:lnTo>
                  <a:pt x="532638" y="810513"/>
                </a:lnTo>
                <a:lnTo>
                  <a:pt x="491997" y="837945"/>
                </a:lnTo>
                <a:lnTo>
                  <a:pt x="450468" y="863472"/>
                </a:lnTo>
                <a:lnTo>
                  <a:pt x="407923" y="887094"/>
                </a:lnTo>
                <a:lnTo>
                  <a:pt x="364616" y="908430"/>
                </a:lnTo>
                <a:lnTo>
                  <a:pt x="320547" y="927734"/>
                </a:lnTo>
                <a:lnTo>
                  <a:pt x="275970" y="944625"/>
                </a:lnTo>
                <a:lnTo>
                  <a:pt x="230758" y="959357"/>
                </a:lnTo>
                <a:lnTo>
                  <a:pt x="185165" y="971422"/>
                </a:lnTo>
                <a:lnTo>
                  <a:pt x="139191" y="980947"/>
                </a:lnTo>
                <a:lnTo>
                  <a:pt x="92837" y="987932"/>
                </a:lnTo>
                <a:lnTo>
                  <a:pt x="46481" y="992250"/>
                </a:lnTo>
                <a:lnTo>
                  <a:pt x="36563" y="992684"/>
                </a:lnTo>
                <a:lnTo>
                  <a:pt x="25179" y="999574"/>
                </a:lnTo>
                <a:lnTo>
                  <a:pt x="35554" y="1005395"/>
                </a:lnTo>
                <a:lnTo>
                  <a:pt x="47370" y="1004823"/>
                </a:lnTo>
                <a:lnTo>
                  <a:pt x="70992" y="1003045"/>
                </a:lnTo>
                <a:lnTo>
                  <a:pt x="118109" y="997330"/>
                </a:lnTo>
                <a:lnTo>
                  <a:pt x="164845" y="988948"/>
                </a:lnTo>
                <a:lnTo>
                  <a:pt x="211454" y="977899"/>
                </a:lnTo>
                <a:lnTo>
                  <a:pt x="257428" y="964310"/>
                </a:lnTo>
                <a:lnTo>
                  <a:pt x="303021" y="948308"/>
                </a:lnTo>
                <a:lnTo>
                  <a:pt x="347979" y="929893"/>
                </a:lnTo>
                <a:lnTo>
                  <a:pt x="414019" y="898143"/>
                </a:lnTo>
                <a:lnTo>
                  <a:pt x="457072" y="874267"/>
                </a:lnTo>
                <a:lnTo>
                  <a:pt x="499109" y="848486"/>
                </a:lnTo>
                <a:lnTo>
                  <a:pt x="540257" y="820673"/>
                </a:lnTo>
                <a:lnTo>
                  <a:pt x="580135" y="791082"/>
                </a:lnTo>
                <a:lnTo>
                  <a:pt x="618870" y="759713"/>
                </a:lnTo>
                <a:lnTo>
                  <a:pt x="656335" y="726693"/>
                </a:lnTo>
                <a:lnTo>
                  <a:pt x="692403" y="692022"/>
                </a:lnTo>
                <a:lnTo>
                  <a:pt x="727075" y="656081"/>
                </a:lnTo>
                <a:lnTo>
                  <a:pt x="760094" y="618616"/>
                </a:lnTo>
                <a:lnTo>
                  <a:pt x="791337" y="579754"/>
                </a:lnTo>
                <a:lnTo>
                  <a:pt x="821054" y="539876"/>
                </a:lnTo>
                <a:lnTo>
                  <a:pt x="848867" y="498855"/>
                </a:lnTo>
                <a:lnTo>
                  <a:pt x="874648" y="456818"/>
                </a:lnTo>
                <a:lnTo>
                  <a:pt x="898525" y="413765"/>
                </a:lnTo>
                <a:lnTo>
                  <a:pt x="920241" y="369950"/>
                </a:lnTo>
                <a:lnTo>
                  <a:pt x="939672" y="325373"/>
                </a:lnTo>
                <a:lnTo>
                  <a:pt x="956944" y="280161"/>
                </a:lnTo>
                <a:lnTo>
                  <a:pt x="971676" y="234314"/>
                </a:lnTo>
                <a:lnTo>
                  <a:pt x="984122" y="187959"/>
                </a:lnTo>
                <a:lnTo>
                  <a:pt x="993901" y="141350"/>
                </a:lnTo>
                <a:lnTo>
                  <a:pt x="1001013" y="94487"/>
                </a:lnTo>
                <a:lnTo>
                  <a:pt x="1005331" y="47243"/>
                </a:lnTo>
                <a:lnTo>
                  <a:pt x="1006728" y="253"/>
                </a:lnTo>
                <a:lnTo>
                  <a:pt x="994028" y="0"/>
                </a:lnTo>
                <a:close/>
              </a:path>
              <a:path w="1007110" h="1050289">
                <a:moveTo>
                  <a:pt x="15747" y="994282"/>
                </a:moveTo>
                <a:lnTo>
                  <a:pt x="15875" y="1005204"/>
                </a:lnTo>
                <a:lnTo>
                  <a:pt x="25179" y="999574"/>
                </a:lnTo>
                <a:lnTo>
                  <a:pt x="15747" y="994282"/>
                </a:lnTo>
                <a:close/>
              </a:path>
              <a:path w="1007110" h="1050289">
                <a:moveTo>
                  <a:pt x="25179" y="999574"/>
                </a:moveTo>
                <a:lnTo>
                  <a:pt x="15875" y="1005204"/>
                </a:lnTo>
                <a:lnTo>
                  <a:pt x="35214" y="1005204"/>
                </a:lnTo>
                <a:lnTo>
                  <a:pt x="25179" y="999574"/>
                </a:lnTo>
                <a:close/>
              </a:path>
              <a:path w="1007110" h="1050289">
                <a:moveTo>
                  <a:pt x="33922" y="994282"/>
                </a:moveTo>
                <a:lnTo>
                  <a:pt x="15747" y="994282"/>
                </a:lnTo>
                <a:lnTo>
                  <a:pt x="25179" y="999574"/>
                </a:lnTo>
                <a:lnTo>
                  <a:pt x="33922" y="9942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3742" y="4573523"/>
            <a:ext cx="1122045" cy="935355"/>
          </a:xfrm>
          <a:custGeom>
            <a:avLst/>
            <a:gdLst/>
            <a:ahLst/>
            <a:cxnLst/>
            <a:rect l="l" t="t" r="r" b="b"/>
            <a:pathLst>
              <a:path w="1122045" h="935354">
                <a:moveTo>
                  <a:pt x="50366" y="25109"/>
                </a:moveTo>
                <a:lnTo>
                  <a:pt x="44636" y="35447"/>
                </a:lnTo>
                <a:lnTo>
                  <a:pt x="45084" y="44068"/>
                </a:lnTo>
                <a:lnTo>
                  <a:pt x="46989" y="66039"/>
                </a:lnTo>
                <a:lnTo>
                  <a:pt x="53212" y="109855"/>
                </a:lnTo>
                <a:lnTo>
                  <a:pt x="62356" y="153288"/>
                </a:lnTo>
                <a:lnTo>
                  <a:pt x="74168" y="196595"/>
                </a:lnTo>
                <a:lnTo>
                  <a:pt x="88773" y="239394"/>
                </a:lnTo>
                <a:lnTo>
                  <a:pt x="106044" y="281686"/>
                </a:lnTo>
                <a:lnTo>
                  <a:pt x="125730" y="323469"/>
                </a:lnTo>
                <a:lnTo>
                  <a:pt x="147955" y="364489"/>
                </a:lnTo>
                <a:lnTo>
                  <a:pt x="185419" y="424814"/>
                </a:lnTo>
                <a:lnTo>
                  <a:pt x="213232" y="463931"/>
                </a:lnTo>
                <a:lnTo>
                  <a:pt x="243078" y="502031"/>
                </a:lnTo>
                <a:lnTo>
                  <a:pt x="274828" y="539114"/>
                </a:lnTo>
                <a:lnTo>
                  <a:pt x="308356" y="575056"/>
                </a:lnTo>
                <a:lnTo>
                  <a:pt x="343789" y="609853"/>
                </a:lnTo>
                <a:lnTo>
                  <a:pt x="380872" y="643382"/>
                </a:lnTo>
                <a:lnTo>
                  <a:pt x="419607" y="675513"/>
                </a:lnTo>
                <a:lnTo>
                  <a:pt x="459740" y="706119"/>
                </a:lnTo>
                <a:lnTo>
                  <a:pt x="501142" y="735203"/>
                </a:lnTo>
                <a:lnTo>
                  <a:pt x="543941" y="762762"/>
                </a:lnTo>
                <a:lnTo>
                  <a:pt x="588009" y="788542"/>
                </a:lnTo>
                <a:lnTo>
                  <a:pt x="632968" y="812545"/>
                </a:lnTo>
                <a:lnTo>
                  <a:pt x="679069" y="834644"/>
                </a:lnTo>
                <a:lnTo>
                  <a:pt x="726058" y="854837"/>
                </a:lnTo>
                <a:lnTo>
                  <a:pt x="773683" y="872870"/>
                </a:lnTo>
                <a:lnTo>
                  <a:pt x="822070" y="888872"/>
                </a:lnTo>
                <a:lnTo>
                  <a:pt x="871219" y="902716"/>
                </a:lnTo>
                <a:lnTo>
                  <a:pt x="920749" y="914019"/>
                </a:lnTo>
                <a:lnTo>
                  <a:pt x="970660" y="923035"/>
                </a:lnTo>
                <a:lnTo>
                  <a:pt x="1020826" y="929639"/>
                </a:lnTo>
                <a:lnTo>
                  <a:pt x="1071245" y="933704"/>
                </a:lnTo>
                <a:lnTo>
                  <a:pt x="1121664" y="934973"/>
                </a:lnTo>
                <a:lnTo>
                  <a:pt x="1121791" y="922401"/>
                </a:lnTo>
                <a:lnTo>
                  <a:pt x="1096645" y="922019"/>
                </a:lnTo>
                <a:lnTo>
                  <a:pt x="1071753" y="921004"/>
                </a:lnTo>
                <a:lnTo>
                  <a:pt x="1021969" y="917066"/>
                </a:lnTo>
                <a:lnTo>
                  <a:pt x="972439" y="910463"/>
                </a:lnTo>
                <a:lnTo>
                  <a:pt x="923035" y="901572"/>
                </a:lnTo>
                <a:lnTo>
                  <a:pt x="874141" y="890269"/>
                </a:lnTo>
                <a:lnTo>
                  <a:pt x="825627" y="876681"/>
                </a:lnTo>
                <a:lnTo>
                  <a:pt x="777620" y="860806"/>
                </a:lnTo>
                <a:lnTo>
                  <a:pt x="730504" y="842898"/>
                </a:lnTo>
                <a:lnTo>
                  <a:pt x="684021" y="823087"/>
                </a:lnTo>
                <a:lnTo>
                  <a:pt x="638556" y="801116"/>
                </a:lnTo>
                <a:lnTo>
                  <a:pt x="593979" y="777366"/>
                </a:lnTo>
                <a:lnTo>
                  <a:pt x="550418" y="751713"/>
                </a:lnTo>
                <a:lnTo>
                  <a:pt x="507999" y="724535"/>
                </a:lnTo>
                <a:lnTo>
                  <a:pt x="466979" y="695706"/>
                </a:lnTo>
                <a:lnTo>
                  <a:pt x="427355" y="665479"/>
                </a:lnTo>
                <a:lnTo>
                  <a:pt x="389001" y="633602"/>
                </a:lnTo>
                <a:lnTo>
                  <a:pt x="352424" y="600456"/>
                </a:lnTo>
                <a:lnTo>
                  <a:pt x="317372" y="566038"/>
                </a:lnTo>
                <a:lnTo>
                  <a:pt x="284098" y="530351"/>
                </a:lnTo>
                <a:lnTo>
                  <a:pt x="252730" y="493775"/>
                </a:lnTo>
                <a:lnTo>
                  <a:pt x="223265" y="456056"/>
                </a:lnTo>
                <a:lnTo>
                  <a:pt x="195833" y="417449"/>
                </a:lnTo>
                <a:lnTo>
                  <a:pt x="170561" y="378078"/>
                </a:lnTo>
                <a:lnTo>
                  <a:pt x="147574" y="337946"/>
                </a:lnTo>
                <a:lnTo>
                  <a:pt x="127000" y="297052"/>
                </a:lnTo>
                <a:lnTo>
                  <a:pt x="108838" y="255650"/>
                </a:lnTo>
                <a:lnTo>
                  <a:pt x="93090" y="213740"/>
                </a:lnTo>
                <a:lnTo>
                  <a:pt x="80009" y="171323"/>
                </a:lnTo>
                <a:lnTo>
                  <a:pt x="69850" y="128777"/>
                </a:lnTo>
                <a:lnTo>
                  <a:pt x="62356" y="85978"/>
                </a:lnTo>
                <a:lnTo>
                  <a:pt x="57784" y="42925"/>
                </a:lnTo>
                <a:lnTo>
                  <a:pt x="57453" y="36667"/>
                </a:lnTo>
                <a:lnTo>
                  <a:pt x="50366" y="25109"/>
                </a:lnTo>
                <a:close/>
              </a:path>
              <a:path w="1122045" h="935354">
                <a:moveTo>
                  <a:pt x="49783" y="0"/>
                </a:moveTo>
                <a:lnTo>
                  <a:pt x="1777" y="86613"/>
                </a:lnTo>
                <a:lnTo>
                  <a:pt x="0" y="89662"/>
                </a:lnTo>
                <a:lnTo>
                  <a:pt x="1143" y="93599"/>
                </a:lnTo>
                <a:lnTo>
                  <a:pt x="4190" y="95250"/>
                </a:lnTo>
                <a:lnTo>
                  <a:pt x="7238" y="97027"/>
                </a:lnTo>
                <a:lnTo>
                  <a:pt x="11175" y="95884"/>
                </a:lnTo>
                <a:lnTo>
                  <a:pt x="12826" y="92837"/>
                </a:lnTo>
                <a:lnTo>
                  <a:pt x="44636" y="35447"/>
                </a:lnTo>
                <a:lnTo>
                  <a:pt x="43942" y="22098"/>
                </a:lnTo>
                <a:lnTo>
                  <a:pt x="43687" y="12700"/>
                </a:lnTo>
                <a:lnTo>
                  <a:pt x="56387" y="12445"/>
                </a:lnTo>
                <a:lnTo>
                  <a:pt x="57420" y="12445"/>
                </a:lnTo>
                <a:lnTo>
                  <a:pt x="49783" y="0"/>
                </a:lnTo>
                <a:close/>
              </a:path>
              <a:path w="1122045" h="935354">
                <a:moveTo>
                  <a:pt x="57420" y="12445"/>
                </a:moveTo>
                <a:lnTo>
                  <a:pt x="56387" y="12445"/>
                </a:lnTo>
                <a:lnTo>
                  <a:pt x="56642" y="21336"/>
                </a:lnTo>
                <a:lnTo>
                  <a:pt x="57453" y="36667"/>
                </a:lnTo>
                <a:lnTo>
                  <a:pt x="90805" y="91058"/>
                </a:lnTo>
                <a:lnTo>
                  <a:pt x="92582" y="94106"/>
                </a:lnTo>
                <a:lnTo>
                  <a:pt x="96519" y="94995"/>
                </a:lnTo>
                <a:lnTo>
                  <a:pt x="99440" y="93218"/>
                </a:lnTo>
                <a:lnTo>
                  <a:pt x="102488" y="91312"/>
                </a:lnTo>
                <a:lnTo>
                  <a:pt x="103377" y="87502"/>
                </a:lnTo>
                <a:lnTo>
                  <a:pt x="101600" y="84455"/>
                </a:lnTo>
                <a:lnTo>
                  <a:pt x="57420" y="12445"/>
                </a:lnTo>
                <a:close/>
              </a:path>
              <a:path w="1122045" h="935354">
                <a:moveTo>
                  <a:pt x="56478" y="15620"/>
                </a:moveTo>
                <a:lnTo>
                  <a:pt x="55625" y="15620"/>
                </a:lnTo>
                <a:lnTo>
                  <a:pt x="50366" y="25109"/>
                </a:lnTo>
                <a:lnTo>
                  <a:pt x="57453" y="36667"/>
                </a:lnTo>
                <a:lnTo>
                  <a:pt x="56642" y="21336"/>
                </a:lnTo>
                <a:lnTo>
                  <a:pt x="56478" y="15620"/>
                </a:lnTo>
                <a:close/>
              </a:path>
              <a:path w="1122045" h="935354">
                <a:moveTo>
                  <a:pt x="56387" y="12445"/>
                </a:moveTo>
                <a:lnTo>
                  <a:pt x="43687" y="12700"/>
                </a:lnTo>
                <a:lnTo>
                  <a:pt x="43942" y="22098"/>
                </a:lnTo>
                <a:lnTo>
                  <a:pt x="44636" y="35447"/>
                </a:lnTo>
                <a:lnTo>
                  <a:pt x="50366" y="25109"/>
                </a:lnTo>
                <a:lnTo>
                  <a:pt x="44704" y="15875"/>
                </a:lnTo>
                <a:lnTo>
                  <a:pt x="55625" y="15620"/>
                </a:lnTo>
                <a:lnTo>
                  <a:pt x="56478" y="15620"/>
                </a:lnTo>
                <a:lnTo>
                  <a:pt x="56387" y="12445"/>
                </a:lnTo>
                <a:close/>
              </a:path>
              <a:path w="1122045" h="935354">
                <a:moveTo>
                  <a:pt x="55625" y="15620"/>
                </a:moveTo>
                <a:lnTo>
                  <a:pt x="44704" y="15875"/>
                </a:lnTo>
                <a:lnTo>
                  <a:pt x="50366" y="25109"/>
                </a:lnTo>
                <a:lnTo>
                  <a:pt x="55625" y="15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7557" y="2950336"/>
            <a:ext cx="1006475" cy="1050925"/>
          </a:xfrm>
          <a:custGeom>
            <a:avLst/>
            <a:gdLst/>
            <a:ahLst/>
            <a:cxnLst/>
            <a:rect l="l" t="t" r="r" b="b"/>
            <a:pathLst>
              <a:path w="1006475" h="1050925">
                <a:moveTo>
                  <a:pt x="970591" y="44833"/>
                </a:moveTo>
                <a:lnTo>
                  <a:pt x="911732" y="49784"/>
                </a:lnTo>
                <a:lnTo>
                  <a:pt x="864743" y="56896"/>
                </a:lnTo>
                <a:lnTo>
                  <a:pt x="818133" y="66548"/>
                </a:lnTo>
                <a:lnTo>
                  <a:pt x="771906" y="78866"/>
                </a:lnTo>
                <a:lnTo>
                  <a:pt x="726186" y="93852"/>
                </a:lnTo>
                <a:lnTo>
                  <a:pt x="680846" y="110998"/>
                </a:lnTo>
                <a:lnTo>
                  <a:pt x="636269" y="130555"/>
                </a:lnTo>
                <a:lnTo>
                  <a:pt x="592455" y="152273"/>
                </a:lnTo>
                <a:lnTo>
                  <a:pt x="549529" y="176149"/>
                </a:lnTo>
                <a:lnTo>
                  <a:pt x="507365" y="202057"/>
                </a:lnTo>
                <a:lnTo>
                  <a:pt x="466470" y="229870"/>
                </a:lnTo>
                <a:lnTo>
                  <a:pt x="426466" y="259461"/>
                </a:lnTo>
                <a:lnTo>
                  <a:pt x="387731" y="290957"/>
                </a:lnTo>
                <a:lnTo>
                  <a:pt x="350266" y="323976"/>
                </a:lnTo>
                <a:lnTo>
                  <a:pt x="314325" y="358521"/>
                </a:lnTo>
                <a:lnTo>
                  <a:pt x="279781" y="394588"/>
                </a:lnTo>
                <a:lnTo>
                  <a:pt x="246633" y="432053"/>
                </a:lnTo>
                <a:lnTo>
                  <a:pt x="215265" y="470788"/>
                </a:lnTo>
                <a:lnTo>
                  <a:pt x="185674" y="510793"/>
                </a:lnTo>
                <a:lnTo>
                  <a:pt x="157861" y="551814"/>
                </a:lnTo>
                <a:lnTo>
                  <a:pt x="132080" y="593851"/>
                </a:lnTo>
                <a:lnTo>
                  <a:pt x="108204" y="636904"/>
                </a:lnTo>
                <a:lnTo>
                  <a:pt x="86487" y="680719"/>
                </a:lnTo>
                <a:lnTo>
                  <a:pt x="67056" y="725296"/>
                </a:lnTo>
                <a:lnTo>
                  <a:pt x="49784" y="770508"/>
                </a:lnTo>
                <a:lnTo>
                  <a:pt x="34925" y="816356"/>
                </a:lnTo>
                <a:lnTo>
                  <a:pt x="22606" y="862583"/>
                </a:lnTo>
                <a:lnTo>
                  <a:pt x="12827" y="909319"/>
                </a:lnTo>
                <a:lnTo>
                  <a:pt x="5715" y="956182"/>
                </a:lnTo>
                <a:lnTo>
                  <a:pt x="1397" y="1003426"/>
                </a:lnTo>
                <a:lnTo>
                  <a:pt x="0" y="1050417"/>
                </a:lnTo>
                <a:lnTo>
                  <a:pt x="12700" y="1050670"/>
                </a:lnTo>
                <a:lnTo>
                  <a:pt x="13086" y="1027049"/>
                </a:lnTo>
                <a:lnTo>
                  <a:pt x="14097" y="1003935"/>
                </a:lnTo>
                <a:lnTo>
                  <a:pt x="18415" y="957580"/>
                </a:lnTo>
                <a:lnTo>
                  <a:pt x="25400" y="911351"/>
                </a:lnTo>
                <a:lnTo>
                  <a:pt x="35052" y="865377"/>
                </a:lnTo>
                <a:lnTo>
                  <a:pt x="47117" y="819785"/>
                </a:lnTo>
                <a:lnTo>
                  <a:pt x="61849" y="774573"/>
                </a:lnTo>
                <a:lnTo>
                  <a:pt x="78867" y="729995"/>
                </a:lnTo>
                <a:lnTo>
                  <a:pt x="98043" y="685800"/>
                </a:lnTo>
                <a:lnTo>
                  <a:pt x="119634" y="642492"/>
                </a:lnTo>
                <a:lnTo>
                  <a:pt x="143129" y="600075"/>
                </a:lnTo>
                <a:lnTo>
                  <a:pt x="168783" y="558418"/>
                </a:lnTo>
                <a:lnTo>
                  <a:pt x="196215" y="517905"/>
                </a:lnTo>
                <a:lnTo>
                  <a:pt x="225425" y="478409"/>
                </a:lnTo>
                <a:lnTo>
                  <a:pt x="256540" y="440054"/>
                </a:lnTo>
                <a:lnTo>
                  <a:pt x="289179" y="403098"/>
                </a:lnTo>
                <a:lnTo>
                  <a:pt x="323469" y="367284"/>
                </a:lnTo>
                <a:lnTo>
                  <a:pt x="359029" y="333121"/>
                </a:lnTo>
                <a:lnTo>
                  <a:pt x="396113" y="300482"/>
                </a:lnTo>
                <a:lnTo>
                  <a:pt x="434467" y="269366"/>
                </a:lnTo>
                <a:lnTo>
                  <a:pt x="473964" y="240029"/>
                </a:lnTo>
                <a:lnTo>
                  <a:pt x="514604" y="212598"/>
                </a:lnTo>
                <a:lnTo>
                  <a:pt x="556132" y="186943"/>
                </a:lnTo>
                <a:lnTo>
                  <a:pt x="598678" y="163449"/>
                </a:lnTo>
                <a:lnTo>
                  <a:pt x="641857" y="141986"/>
                </a:lnTo>
                <a:lnTo>
                  <a:pt x="685927" y="122809"/>
                </a:lnTo>
                <a:lnTo>
                  <a:pt x="730504" y="105663"/>
                </a:lnTo>
                <a:lnTo>
                  <a:pt x="775716" y="91059"/>
                </a:lnTo>
                <a:lnTo>
                  <a:pt x="821308" y="78866"/>
                </a:lnTo>
                <a:lnTo>
                  <a:pt x="867156" y="69341"/>
                </a:lnTo>
                <a:lnTo>
                  <a:pt x="913383" y="62357"/>
                </a:lnTo>
                <a:lnTo>
                  <a:pt x="959866" y="58038"/>
                </a:lnTo>
                <a:lnTo>
                  <a:pt x="969552" y="57559"/>
                </a:lnTo>
                <a:lnTo>
                  <a:pt x="980947" y="50653"/>
                </a:lnTo>
                <a:lnTo>
                  <a:pt x="970591" y="44833"/>
                </a:lnTo>
                <a:close/>
              </a:path>
              <a:path w="1006475" h="1050925">
                <a:moveTo>
                  <a:pt x="995172" y="44068"/>
                </a:moveTo>
                <a:lnTo>
                  <a:pt x="993520" y="44068"/>
                </a:lnTo>
                <a:lnTo>
                  <a:pt x="993775" y="56768"/>
                </a:lnTo>
                <a:lnTo>
                  <a:pt x="982980" y="56896"/>
                </a:lnTo>
                <a:lnTo>
                  <a:pt x="969552" y="57559"/>
                </a:lnTo>
                <a:lnTo>
                  <a:pt x="914907" y="90677"/>
                </a:lnTo>
                <a:lnTo>
                  <a:pt x="911859" y="92455"/>
                </a:lnTo>
                <a:lnTo>
                  <a:pt x="910844" y="96392"/>
                </a:lnTo>
                <a:lnTo>
                  <a:pt x="912749" y="99440"/>
                </a:lnTo>
                <a:lnTo>
                  <a:pt x="914527" y="102362"/>
                </a:lnTo>
                <a:lnTo>
                  <a:pt x="918464" y="103377"/>
                </a:lnTo>
                <a:lnTo>
                  <a:pt x="1006220" y="50291"/>
                </a:lnTo>
                <a:lnTo>
                  <a:pt x="995172" y="44068"/>
                </a:lnTo>
                <a:close/>
              </a:path>
              <a:path w="1006475" h="1050925">
                <a:moveTo>
                  <a:pt x="980947" y="50653"/>
                </a:moveTo>
                <a:lnTo>
                  <a:pt x="969552" y="57559"/>
                </a:lnTo>
                <a:lnTo>
                  <a:pt x="982980" y="56896"/>
                </a:lnTo>
                <a:lnTo>
                  <a:pt x="993775" y="56768"/>
                </a:lnTo>
                <a:lnTo>
                  <a:pt x="993759" y="56007"/>
                </a:lnTo>
                <a:lnTo>
                  <a:pt x="990472" y="56007"/>
                </a:lnTo>
                <a:lnTo>
                  <a:pt x="980947" y="50653"/>
                </a:lnTo>
                <a:close/>
              </a:path>
              <a:path w="1006475" h="1050925">
                <a:moveTo>
                  <a:pt x="990345" y="44958"/>
                </a:moveTo>
                <a:lnTo>
                  <a:pt x="980947" y="50653"/>
                </a:lnTo>
                <a:lnTo>
                  <a:pt x="990472" y="56007"/>
                </a:lnTo>
                <a:lnTo>
                  <a:pt x="990345" y="44958"/>
                </a:lnTo>
                <a:close/>
              </a:path>
              <a:path w="1006475" h="1050925">
                <a:moveTo>
                  <a:pt x="993538" y="44958"/>
                </a:moveTo>
                <a:lnTo>
                  <a:pt x="990345" y="44958"/>
                </a:lnTo>
                <a:lnTo>
                  <a:pt x="990472" y="56007"/>
                </a:lnTo>
                <a:lnTo>
                  <a:pt x="993759" y="56007"/>
                </a:lnTo>
                <a:lnTo>
                  <a:pt x="993538" y="44958"/>
                </a:lnTo>
                <a:close/>
              </a:path>
              <a:path w="1006475" h="1050925">
                <a:moveTo>
                  <a:pt x="993520" y="44068"/>
                </a:moveTo>
                <a:lnTo>
                  <a:pt x="982471" y="44323"/>
                </a:lnTo>
                <a:lnTo>
                  <a:pt x="970591" y="44833"/>
                </a:lnTo>
                <a:lnTo>
                  <a:pt x="980947" y="50653"/>
                </a:lnTo>
                <a:lnTo>
                  <a:pt x="990345" y="44958"/>
                </a:lnTo>
                <a:lnTo>
                  <a:pt x="993538" y="44958"/>
                </a:lnTo>
                <a:lnTo>
                  <a:pt x="993520" y="44068"/>
                </a:lnTo>
                <a:close/>
              </a:path>
              <a:path w="1006475" h="1050925">
                <a:moveTo>
                  <a:pt x="916813" y="0"/>
                </a:moveTo>
                <a:lnTo>
                  <a:pt x="912876" y="1015"/>
                </a:lnTo>
                <a:lnTo>
                  <a:pt x="911225" y="4063"/>
                </a:lnTo>
                <a:lnTo>
                  <a:pt x="909446" y="7238"/>
                </a:lnTo>
                <a:lnTo>
                  <a:pt x="910590" y="11049"/>
                </a:lnTo>
                <a:lnTo>
                  <a:pt x="913638" y="12826"/>
                </a:lnTo>
                <a:lnTo>
                  <a:pt x="970591" y="44833"/>
                </a:lnTo>
                <a:lnTo>
                  <a:pt x="982471" y="44323"/>
                </a:lnTo>
                <a:lnTo>
                  <a:pt x="993520" y="44068"/>
                </a:lnTo>
                <a:lnTo>
                  <a:pt x="995172" y="44068"/>
                </a:lnTo>
                <a:lnTo>
                  <a:pt x="919861" y="1650"/>
                </a:lnTo>
                <a:lnTo>
                  <a:pt x="9168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10650"/>
            <a:ext cx="5397500" cy="17824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b="1" spc="-20" dirty="0">
                <a:latin typeface="Calibri"/>
                <a:cs typeface="Calibri"/>
              </a:rPr>
              <a:t>Advantages: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30" dirty="0">
                <a:latin typeface="Calibri"/>
                <a:cs typeface="Calibri"/>
              </a:rPr>
              <a:t>Easy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install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reconfigure.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25" dirty="0">
                <a:latin typeface="Calibri"/>
                <a:cs typeface="Calibri"/>
              </a:rPr>
              <a:t>Fault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 </a:t>
            </a:r>
            <a:r>
              <a:rPr sz="3200" spc="-5" dirty="0">
                <a:latin typeface="Calibri"/>
                <a:cs typeface="Calibri"/>
              </a:rPr>
              <a:t>easily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identified.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9166" y="465200"/>
            <a:ext cx="31845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Ring</a:t>
            </a:r>
            <a:r>
              <a:rPr spc="-50" dirty="0"/>
              <a:t> </a:t>
            </a:r>
            <a:r>
              <a:rPr spc="-55" dirty="0"/>
              <a:t>Topology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166" y="465200"/>
            <a:ext cx="31845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Ring</a:t>
            </a:r>
            <a:r>
              <a:rPr spc="-50" dirty="0"/>
              <a:t> </a:t>
            </a:r>
            <a:r>
              <a:rPr spc="-5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10650"/>
            <a:ext cx="7182484" cy="227012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b="1" spc="-15" dirty="0">
                <a:latin typeface="Calibri"/>
                <a:cs typeface="Calibri"/>
              </a:rPr>
              <a:t>Disadvantages: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unidirectional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traffic.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rings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gets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failure</a:t>
            </a:r>
            <a:r>
              <a:rPr sz="3200" spc="-5" dirty="0">
                <a:latin typeface="Calibri"/>
                <a:cs typeface="Calibri"/>
              </a:rPr>
              <a:t> then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entire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system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should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failed.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59A1452F-40B0-4F6A-BCF8-E69774750364}"/>
              </a:ext>
            </a:extLst>
          </p:cNvPr>
          <p:cNvSpPr txBox="1">
            <a:spLocks/>
          </p:cNvSpPr>
          <p:nvPr/>
        </p:nvSpPr>
        <p:spPr>
          <a:xfrm>
            <a:off x="5957183" y="1571965"/>
            <a:ext cx="2883292" cy="4606387"/>
          </a:xfrm>
          <a:prstGeom prst="rect">
            <a:avLst/>
          </a:prstGeom>
        </p:spPr>
        <p:txBody>
          <a:bodyPr vert="horz" wrap="square" lIns="0" tIns="57148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862658">
              <a:defRPr>
                <a:latin typeface="+mn-lt"/>
                <a:ea typeface="+mn-ea"/>
                <a:cs typeface="+mn-cs"/>
              </a:defRPr>
            </a:lvl2pPr>
            <a:lvl3pPr marL="1725318">
              <a:defRPr>
                <a:latin typeface="+mn-lt"/>
                <a:ea typeface="+mn-ea"/>
                <a:cs typeface="+mn-cs"/>
              </a:defRPr>
            </a:lvl3pPr>
            <a:lvl4pPr marL="2587976">
              <a:defRPr>
                <a:latin typeface="+mn-lt"/>
                <a:ea typeface="+mn-ea"/>
                <a:cs typeface="+mn-cs"/>
              </a:defRPr>
            </a:lvl4pPr>
            <a:lvl5pPr marL="3450636">
              <a:defRPr>
                <a:latin typeface="+mn-lt"/>
                <a:ea typeface="+mn-ea"/>
                <a:cs typeface="+mn-cs"/>
              </a:defRPr>
            </a:lvl5pPr>
            <a:lvl6pPr marL="4313295">
              <a:defRPr>
                <a:latin typeface="+mn-lt"/>
                <a:ea typeface="+mn-ea"/>
                <a:cs typeface="+mn-cs"/>
              </a:defRPr>
            </a:lvl6pPr>
            <a:lvl7pPr marL="5175955">
              <a:defRPr>
                <a:latin typeface="+mn-lt"/>
                <a:ea typeface="+mn-ea"/>
                <a:cs typeface="+mn-cs"/>
              </a:defRPr>
            </a:lvl7pPr>
            <a:lvl8pPr marL="6038613">
              <a:defRPr>
                <a:latin typeface="+mn-lt"/>
                <a:ea typeface="+mn-ea"/>
                <a:cs typeface="+mn-cs"/>
              </a:defRPr>
            </a:lvl8pPr>
            <a:lvl9pPr marL="6901271">
              <a:defRPr>
                <a:latin typeface="+mn-lt"/>
                <a:ea typeface="+mn-ea"/>
                <a:cs typeface="+mn-cs"/>
              </a:defRPr>
            </a:lvl9pPr>
          </a:lstStyle>
          <a:p>
            <a:pPr marL="392397" indent="-341601" defTabSz="586405">
              <a:spcBef>
                <a:spcPts val="350"/>
              </a:spcBef>
              <a:buSzPct val="80357"/>
              <a:buFont typeface="Trebuchet MS"/>
              <a:buChar char="●"/>
              <a:tabLst>
                <a:tab pos="392397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</a:t>
            </a:r>
            <a:r>
              <a:rPr lang="en-US" sz="1796" kern="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6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796" kern="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397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92397" algn="l"/>
              </a:tabLst>
            </a:pPr>
            <a:r>
              <a:rPr lang="en-US" sz="1796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1796" kern="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397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92397" algn="l"/>
              </a:tabLst>
            </a:pPr>
            <a:r>
              <a:rPr lang="en-US" sz="1796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1796" kern="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397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92397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sz="1796" kern="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397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92397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397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92397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en-US" sz="1796" kern="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397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92397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397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92397" algn="l"/>
              </a:tabLst>
            </a:pPr>
            <a:r>
              <a:rPr lang="en-US" sz="1796" kern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  <a:p>
            <a:pPr marL="379698" indent="-341601" defTabSz="586405">
              <a:spcBef>
                <a:spcPts val="450"/>
              </a:spcBef>
              <a:buSzPct val="80357"/>
              <a:buFont typeface="Trebuchet MS"/>
              <a:buChar char="●"/>
              <a:tabLst>
                <a:tab pos="379698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indent="-341601" defTabSz="586405">
              <a:spcBef>
                <a:spcPts val="350"/>
              </a:spcBef>
              <a:buSzPct val="80357"/>
              <a:buFont typeface="Trebuchet MS"/>
              <a:buChar char="●"/>
              <a:tabLst>
                <a:tab pos="379698" algn="l"/>
              </a:tabLst>
            </a:pPr>
            <a:r>
              <a:rPr lang="en-US" sz="1796" kern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79698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79698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Newsgroup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79698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en-US" sz="1796" kern="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conferencing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indent="-341601" defTabSz="586405">
              <a:spcBef>
                <a:spcPts val="360"/>
              </a:spcBef>
              <a:buSzPct val="80357"/>
              <a:buFont typeface="Trebuchet MS"/>
              <a:buChar char="●"/>
              <a:tabLst>
                <a:tab pos="379698" algn="l"/>
              </a:tabLst>
            </a:pPr>
            <a:r>
              <a:rPr lang="en-US" sz="1796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Forum</a:t>
            </a:r>
            <a:endParaRPr lang="en-US" sz="1796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805383"/>
            <a:ext cx="33115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VI.</a:t>
            </a:r>
            <a:r>
              <a:rPr sz="32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Hybrid</a:t>
            </a:r>
            <a:r>
              <a:rPr sz="32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40" dirty="0">
                <a:solidFill>
                  <a:srgbClr val="001F5F"/>
                </a:solidFill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635" y="1631695"/>
            <a:ext cx="683831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spc="-5" dirty="0">
                <a:latin typeface="Tahoma"/>
                <a:cs typeface="Tahoma"/>
              </a:rPr>
              <a:t>Combination</a:t>
            </a:r>
            <a:r>
              <a:rPr sz="3200" spc="7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of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all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topology</a:t>
            </a:r>
            <a:r>
              <a:rPr sz="3200" spc="3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is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called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hybrid</a:t>
            </a:r>
            <a:r>
              <a:rPr sz="3200" spc="55" dirty="0">
                <a:latin typeface="Tahoma"/>
                <a:cs typeface="Tahoma"/>
              </a:rPr>
              <a:t> </a:t>
            </a:r>
            <a:r>
              <a:rPr sz="3200" spc="-40" dirty="0">
                <a:latin typeface="Tahoma"/>
                <a:cs typeface="Tahoma"/>
              </a:rPr>
              <a:t>topology.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381000"/>
            <a:ext cx="8811768" cy="611124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1101" y="646176"/>
            <a:ext cx="3583051" cy="405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1603" y="646176"/>
            <a:ext cx="1535176" cy="4057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1448866"/>
            <a:ext cx="7844790" cy="342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2405">
              <a:lnSpc>
                <a:spcPct val="121300"/>
              </a:lnSpc>
              <a:spcBef>
                <a:spcPts val="100"/>
              </a:spcBef>
            </a:pP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15" dirty="0">
                <a:latin typeface="Arial MT"/>
                <a:cs typeface="Arial MT"/>
              </a:rPr>
              <a:t>ph</a:t>
            </a:r>
            <a:r>
              <a:rPr sz="3200" spc="-20" dirty="0">
                <a:latin typeface="Arial MT"/>
                <a:cs typeface="Arial MT"/>
              </a:rPr>
              <a:t>y</a:t>
            </a:r>
            <a:r>
              <a:rPr sz="3200" spc="25" dirty="0">
                <a:latin typeface="Arial MT"/>
                <a:cs typeface="Arial MT"/>
              </a:rPr>
              <a:t>sic</a:t>
            </a:r>
            <a:r>
              <a:rPr sz="3200" spc="15" dirty="0">
                <a:latin typeface="Arial MT"/>
                <a:cs typeface="Arial MT"/>
              </a:rPr>
              <a:t>a</a:t>
            </a:r>
            <a:r>
              <a:rPr sz="3200" spc="-5" dirty="0">
                <a:latin typeface="Arial MT"/>
                <a:cs typeface="Arial MT"/>
              </a:rPr>
              <a:t>l</a:t>
            </a:r>
            <a:r>
              <a:rPr sz="3200" spc="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path</a:t>
            </a:r>
            <a:r>
              <a:rPr sz="3200" spc="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bet</a:t>
            </a:r>
            <a:r>
              <a:rPr sz="3200" spc="-35" dirty="0">
                <a:latin typeface="Arial MT"/>
                <a:cs typeface="Arial MT"/>
              </a:rPr>
              <a:t>w</a:t>
            </a:r>
            <a:r>
              <a:rPr sz="3200" spc="-5" dirty="0">
                <a:latin typeface="Arial MT"/>
                <a:cs typeface="Arial MT"/>
              </a:rPr>
              <a:t>een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15" dirty="0">
                <a:latin typeface="Arial MT"/>
                <a:cs typeface="Arial MT"/>
              </a:rPr>
              <a:t>t</a:t>
            </a:r>
            <a:r>
              <a:rPr sz="3200" spc="5" dirty="0">
                <a:latin typeface="Arial MT"/>
                <a:cs typeface="Arial MT"/>
              </a:rPr>
              <a:t>r</a:t>
            </a:r>
            <a:r>
              <a:rPr sz="3200" spc="15" dirty="0">
                <a:latin typeface="Arial MT"/>
                <a:cs typeface="Arial MT"/>
              </a:rPr>
              <a:t>an</a:t>
            </a:r>
            <a:r>
              <a:rPr sz="3200" spc="25" dirty="0">
                <a:latin typeface="Arial MT"/>
                <a:cs typeface="Arial MT"/>
              </a:rPr>
              <a:t>s</a:t>
            </a:r>
            <a:r>
              <a:rPr sz="3200" spc="15" dirty="0">
                <a:latin typeface="Arial MT"/>
                <a:cs typeface="Arial MT"/>
              </a:rPr>
              <a:t>m</a:t>
            </a:r>
            <a:r>
              <a:rPr sz="3200" dirty="0">
                <a:latin typeface="Arial MT"/>
                <a:cs typeface="Arial MT"/>
              </a:rPr>
              <a:t>i</a:t>
            </a:r>
            <a:r>
              <a:rPr sz="3200" spc="15" dirty="0">
                <a:latin typeface="Arial MT"/>
                <a:cs typeface="Arial MT"/>
              </a:rPr>
              <a:t>tt</a:t>
            </a:r>
            <a:r>
              <a:rPr sz="3200" spc="-5" dirty="0">
                <a:latin typeface="Arial MT"/>
                <a:cs typeface="Arial MT"/>
              </a:rPr>
              <a:t>er</a:t>
            </a:r>
            <a:r>
              <a:rPr sz="3200" spc="-434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and  </a:t>
            </a:r>
            <a:r>
              <a:rPr sz="3200" spc="-10" dirty="0">
                <a:latin typeface="Arial MT"/>
                <a:cs typeface="Arial MT"/>
              </a:rPr>
              <a:t>receiver.</a:t>
            </a:r>
            <a:endParaRPr sz="3200">
              <a:latin typeface="Arial MT"/>
              <a:cs typeface="Arial MT"/>
            </a:endParaRPr>
          </a:p>
          <a:p>
            <a:pPr marL="356870" marR="112395" indent="-344805">
              <a:lnSpc>
                <a:spcPct val="102000"/>
              </a:lnSpc>
              <a:spcBef>
                <a:spcPts val="8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5" dirty="0">
                <a:latin typeface="Arial"/>
                <a:cs typeface="Arial"/>
              </a:rPr>
              <a:t>Repeaters</a:t>
            </a:r>
            <a:r>
              <a:rPr sz="3200" b="1" spc="6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or amplifiers</a:t>
            </a:r>
            <a:r>
              <a:rPr sz="3200" b="1" spc="85" dirty="0">
                <a:latin typeface="Arial"/>
                <a:cs typeface="Arial"/>
              </a:rPr>
              <a:t> </a:t>
            </a:r>
            <a:r>
              <a:rPr sz="3200" spc="15" dirty="0">
                <a:latin typeface="Arial MT"/>
                <a:cs typeface="Arial MT"/>
              </a:rPr>
              <a:t>m</a:t>
            </a:r>
            <a:r>
              <a:rPr sz="3200" spc="10" dirty="0">
                <a:latin typeface="Arial MT"/>
                <a:cs typeface="Arial MT"/>
              </a:rPr>
              <a:t>a</a:t>
            </a:r>
            <a:r>
              <a:rPr sz="3200" spc="-5" dirty="0">
                <a:latin typeface="Arial MT"/>
                <a:cs typeface="Arial MT"/>
              </a:rPr>
              <a:t>y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b</a:t>
            </a:r>
            <a:r>
              <a:rPr sz="3200" spc="-5" dirty="0">
                <a:latin typeface="Arial MT"/>
                <a:cs typeface="Arial MT"/>
              </a:rPr>
              <a:t>e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15" dirty="0">
                <a:latin typeface="Arial MT"/>
                <a:cs typeface="Arial MT"/>
              </a:rPr>
              <a:t>u</a:t>
            </a:r>
            <a:r>
              <a:rPr sz="3200" spc="30" dirty="0">
                <a:latin typeface="Arial MT"/>
                <a:cs typeface="Arial MT"/>
              </a:rPr>
              <a:t>s</a:t>
            </a:r>
            <a:r>
              <a:rPr sz="3200" spc="15" dirty="0">
                <a:latin typeface="Arial MT"/>
                <a:cs typeface="Arial MT"/>
              </a:rPr>
              <a:t>e</a:t>
            </a:r>
            <a:r>
              <a:rPr sz="3200" spc="-5" dirty="0">
                <a:latin typeface="Arial MT"/>
                <a:cs typeface="Arial MT"/>
              </a:rPr>
              <a:t>d</a:t>
            </a:r>
            <a:r>
              <a:rPr sz="3200" spc="-5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  </a:t>
            </a:r>
            <a:r>
              <a:rPr sz="3200" spc="15" dirty="0">
                <a:latin typeface="Arial MT"/>
                <a:cs typeface="Arial MT"/>
              </a:rPr>
              <a:t>e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15" dirty="0">
                <a:latin typeface="Arial MT"/>
                <a:cs typeface="Arial MT"/>
              </a:rPr>
              <a:t>ten</a:t>
            </a:r>
            <a:r>
              <a:rPr sz="3200" spc="-5" dirty="0">
                <a:latin typeface="Arial MT"/>
                <a:cs typeface="Arial MT"/>
              </a:rPr>
              <a:t>d</a:t>
            </a:r>
            <a:r>
              <a:rPr sz="3200" spc="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45" dirty="0">
                <a:latin typeface="Arial MT"/>
                <a:cs typeface="Arial MT"/>
              </a:rPr>
              <a:t> </a:t>
            </a:r>
            <a:r>
              <a:rPr sz="3200" spc="25" dirty="0">
                <a:latin typeface="Arial MT"/>
                <a:cs typeface="Arial MT"/>
              </a:rPr>
              <a:t>l</a:t>
            </a:r>
            <a:r>
              <a:rPr sz="3200" spc="10" dirty="0">
                <a:latin typeface="Arial MT"/>
                <a:cs typeface="Arial MT"/>
              </a:rPr>
              <a:t>engt</a:t>
            </a:r>
            <a:r>
              <a:rPr sz="3200" spc="-5" dirty="0">
                <a:latin typeface="Arial MT"/>
                <a:cs typeface="Arial MT"/>
              </a:rPr>
              <a:t>h of</a:t>
            </a:r>
            <a:r>
              <a:rPr sz="3200" spc="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-500" dirty="0">
                <a:latin typeface="Arial MT"/>
                <a:cs typeface="Arial MT"/>
              </a:rPr>
              <a:t> </a:t>
            </a:r>
            <a:r>
              <a:rPr sz="3200" spc="20" dirty="0">
                <a:latin typeface="Arial MT"/>
                <a:cs typeface="Arial MT"/>
              </a:rPr>
              <a:t>m</a:t>
            </a:r>
            <a:r>
              <a:rPr sz="3200" spc="15" dirty="0">
                <a:latin typeface="Arial MT"/>
                <a:cs typeface="Arial MT"/>
              </a:rPr>
              <a:t>ed</a:t>
            </a:r>
            <a:r>
              <a:rPr sz="3200" spc="25" dirty="0">
                <a:latin typeface="Arial MT"/>
                <a:cs typeface="Arial MT"/>
              </a:rPr>
              <a:t>i</a:t>
            </a:r>
            <a:r>
              <a:rPr sz="3200" spc="15" dirty="0">
                <a:latin typeface="Arial MT"/>
                <a:cs typeface="Arial MT"/>
              </a:rPr>
              <a:t>u</a:t>
            </a:r>
            <a:r>
              <a:rPr sz="3200" spc="20" dirty="0">
                <a:latin typeface="Arial MT"/>
                <a:cs typeface="Arial MT"/>
              </a:rPr>
              <a:t>m</a:t>
            </a:r>
            <a:r>
              <a:rPr sz="3200" spc="-5" dirty="0">
                <a:latin typeface="Arial MT"/>
                <a:cs typeface="Arial MT"/>
              </a:rPr>
              <a:t>.</a:t>
            </a:r>
            <a:endParaRPr sz="3200">
              <a:latin typeface="Arial MT"/>
              <a:cs typeface="Arial MT"/>
            </a:endParaRPr>
          </a:p>
          <a:p>
            <a:pPr marL="356870" marR="5080" indent="-344805">
              <a:lnSpc>
                <a:spcPts val="3820"/>
              </a:lnSpc>
              <a:spcBef>
                <a:spcPts val="1220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Arial MT"/>
                <a:cs typeface="Arial MT"/>
              </a:rPr>
              <a:t>Communication</a:t>
            </a:r>
            <a:r>
              <a:rPr sz="3200" spc="1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electromagnetic</a:t>
            </a:r>
            <a:r>
              <a:rPr sz="3200" spc="-46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waves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30" dirty="0">
                <a:latin typeface="Arial MT"/>
                <a:cs typeface="Arial MT"/>
              </a:rPr>
              <a:t>i</a:t>
            </a:r>
            <a:r>
              <a:rPr sz="3200" spc="-5" dirty="0">
                <a:latin typeface="Arial MT"/>
                <a:cs typeface="Arial MT"/>
              </a:rPr>
              <a:t>s</a:t>
            </a:r>
            <a:r>
              <a:rPr sz="3200" spc="30" dirty="0">
                <a:latin typeface="Arial MT"/>
                <a:cs typeface="Arial MT"/>
              </a:rPr>
              <a:t> </a:t>
            </a:r>
            <a:r>
              <a:rPr sz="3200" i="1" spc="10" dirty="0">
                <a:latin typeface="Arial"/>
                <a:cs typeface="Arial"/>
              </a:rPr>
              <a:t>gu</a:t>
            </a:r>
            <a:r>
              <a:rPr sz="3200" i="1" spc="25" dirty="0">
                <a:latin typeface="Arial"/>
                <a:cs typeface="Arial"/>
              </a:rPr>
              <a:t>i</a:t>
            </a:r>
            <a:r>
              <a:rPr sz="3200" i="1" spc="10" dirty="0">
                <a:latin typeface="Arial"/>
                <a:cs typeface="Arial"/>
              </a:rPr>
              <a:t>de</a:t>
            </a:r>
            <a:r>
              <a:rPr sz="3200" i="1" spc="-5" dirty="0">
                <a:latin typeface="Arial"/>
                <a:cs typeface="Arial"/>
              </a:rPr>
              <a:t>d </a:t>
            </a:r>
            <a:r>
              <a:rPr sz="3200" spc="-5" dirty="0">
                <a:latin typeface="Arial MT"/>
                <a:cs typeface="Arial MT"/>
              </a:rPr>
              <a:t>or</a:t>
            </a:r>
            <a:r>
              <a:rPr sz="3200" spc="-275" dirty="0">
                <a:latin typeface="Arial MT"/>
                <a:cs typeface="Arial MT"/>
              </a:rPr>
              <a:t> </a:t>
            </a:r>
            <a:r>
              <a:rPr sz="3200" i="1" spc="10" dirty="0">
                <a:latin typeface="Arial"/>
                <a:cs typeface="Arial"/>
              </a:rPr>
              <a:t>ungu</a:t>
            </a:r>
            <a:r>
              <a:rPr sz="3200" i="1" spc="25" dirty="0">
                <a:latin typeface="Arial"/>
                <a:cs typeface="Arial"/>
              </a:rPr>
              <a:t>i</a:t>
            </a:r>
            <a:r>
              <a:rPr sz="3200" i="1" spc="10" dirty="0">
                <a:latin typeface="Arial"/>
                <a:cs typeface="Arial"/>
              </a:rPr>
              <a:t>ded</a:t>
            </a:r>
            <a:r>
              <a:rPr sz="3200" i="1" spc="-5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6842" y="473151"/>
            <a:ext cx="32962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" dirty="0">
                <a:latin typeface="Arial MT"/>
                <a:cs typeface="Arial MT"/>
              </a:rPr>
              <a:t>Twisted-pair</a:t>
            </a:r>
            <a:r>
              <a:rPr sz="3200" spc="-170" dirty="0">
                <a:latin typeface="Arial MT"/>
                <a:cs typeface="Arial MT"/>
              </a:rPr>
              <a:t> </a:t>
            </a:r>
            <a:r>
              <a:rPr sz="3200" spc="15" dirty="0">
                <a:latin typeface="Arial MT"/>
                <a:cs typeface="Arial MT"/>
              </a:rPr>
              <a:t>cable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981200"/>
            <a:ext cx="64008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4667" y="106756"/>
            <a:ext cx="279908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i="1" spc="5" dirty="0">
                <a:latin typeface="Times New Roman"/>
                <a:cs typeface="Times New Roman"/>
              </a:rPr>
              <a:t>UTP</a:t>
            </a:r>
            <a:r>
              <a:rPr sz="3950" i="1" spc="-135" dirty="0">
                <a:latin typeface="Times New Roman"/>
                <a:cs typeface="Times New Roman"/>
              </a:rPr>
              <a:t> </a:t>
            </a:r>
            <a:r>
              <a:rPr sz="3950" i="1" spc="10" dirty="0">
                <a:latin typeface="Times New Roman"/>
                <a:cs typeface="Times New Roman"/>
              </a:rPr>
              <a:t>and</a:t>
            </a:r>
            <a:r>
              <a:rPr sz="3950" i="1" spc="-150" dirty="0">
                <a:latin typeface="Times New Roman"/>
                <a:cs typeface="Times New Roman"/>
              </a:rPr>
              <a:t> </a:t>
            </a:r>
            <a:r>
              <a:rPr sz="3950" i="1" spc="10" dirty="0">
                <a:latin typeface="Times New Roman"/>
                <a:cs typeface="Times New Roman"/>
              </a:rPr>
              <a:t>STP</a:t>
            </a:r>
            <a:endParaRPr sz="395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838200"/>
            <a:ext cx="8235696" cy="30236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66344" y="4191000"/>
            <a:ext cx="8122920" cy="1983105"/>
            <a:chOff x="466344" y="4191000"/>
            <a:chExt cx="8122920" cy="19831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4" y="4191000"/>
              <a:ext cx="8116824" cy="1981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84691" y="4268723"/>
              <a:ext cx="0" cy="1905000"/>
            </a:xfrm>
            <a:custGeom>
              <a:avLst/>
              <a:gdLst/>
              <a:ahLst/>
              <a:cxnLst/>
              <a:rect l="l" t="t" r="r" b="b"/>
              <a:pathLst>
                <a:path h="1905000">
                  <a:moveTo>
                    <a:pt x="0" y="0"/>
                  </a:moveTo>
                  <a:lnTo>
                    <a:pt x="0" y="19050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" y="0"/>
            <a:ext cx="9058655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198"/>
            <a:ext cx="9144000" cy="6781798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3061" y="240919"/>
            <a:ext cx="315658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5" dirty="0">
                <a:latin typeface="Arial MT"/>
                <a:cs typeface="Arial MT"/>
              </a:rPr>
              <a:t>Coaxial</a:t>
            </a:r>
            <a:r>
              <a:rPr sz="3950" spc="110" dirty="0">
                <a:latin typeface="Arial MT"/>
                <a:cs typeface="Arial MT"/>
              </a:rPr>
              <a:t> </a:t>
            </a:r>
            <a:r>
              <a:rPr sz="3950" spc="-15" dirty="0">
                <a:latin typeface="Arial MT"/>
                <a:cs typeface="Arial MT"/>
              </a:rPr>
              <a:t>Cable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914400"/>
            <a:ext cx="7010400" cy="39563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544" y="5020055"/>
            <a:ext cx="8528304" cy="1533144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6622" y="26365"/>
            <a:ext cx="379602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i="1" spc="-30" dirty="0">
                <a:latin typeface="Times New Roman"/>
                <a:cs typeface="Times New Roman"/>
              </a:rPr>
              <a:t>BNC</a:t>
            </a:r>
            <a:r>
              <a:rPr b="1" i="1" spc="-50" dirty="0">
                <a:latin typeface="Times New Roman"/>
                <a:cs typeface="Times New Roman"/>
              </a:rPr>
              <a:t> </a:t>
            </a:r>
            <a:r>
              <a:rPr b="1" i="1" spc="-25" dirty="0">
                <a:latin typeface="Times New Roman"/>
                <a:cs typeface="Times New Roman"/>
              </a:rPr>
              <a:t>connectors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3840479"/>
            <a:ext cx="8199120" cy="26883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052" y="2212339"/>
            <a:ext cx="394817" cy="1475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977" y="2153920"/>
            <a:ext cx="741972" cy="2059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6041" y="2153920"/>
            <a:ext cx="649732" cy="2059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50338" y="2165730"/>
            <a:ext cx="731520" cy="255904"/>
            <a:chOff x="2450338" y="2165730"/>
            <a:chExt cx="731520" cy="255904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338" y="2165730"/>
              <a:ext cx="647573" cy="2557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2074" y="2212593"/>
              <a:ext cx="49530" cy="14681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92170" y="2153920"/>
            <a:ext cx="387603" cy="2059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80484" y="2149348"/>
            <a:ext cx="620776" cy="2109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20259" y="2165730"/>
            <a:ext cx="1276780" cy="2434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04305" y="2153920"/>
            <a:ext cx="387604" cy="20599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89572" y="2149348"/>
            <a:ext cx="620776" cy="2109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21956" y="2165730"/>
            <a:ext cx="1276780" cy="24345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31888" y="2153920"/>
            <a:ext cx="181228" cy="201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0306" y="2519679"/>
            <a:ext cx="387667" cy="20599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0447" y="2515107"/>
            <a:ext cx="620725" cy="21094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82242" y="2514854"/>
            <a:ext cx="1413637" cy="21082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31444" y="929385"/>
            <a:ext cx="8594090" cy="259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SzPct val="95833"/>
              <a:buChar char="•"/>
              <a:tabLst>
                <a:tab pos="120650" algn="l"/>
              </a:tabLst>
            </a:pPr>
            <a:r>
              <a:rPr sz="2400" spc="-135" dirty="0">
                <a:latin typeface="Times New Roman"/>
                <a:cs typeface="Times New Roman"/>
              </a:rPr>
              <a:t>To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connect </a:t>
            </a:r>
            <a:r>
              <a:rPr sz="2400" spc="-25" dirty="0">
                <a:latin typeface="Times New Roman"/>
                <a:cs typeface="Times New Roman"/>
              </a:rPr>
              <a:t>coaxial </a:t>
            </a:r>
            <a:r>
              <a:rPr sz="2400" spc="-15" dirty="0">
                <a:latin typeface="Times New Roman"/>
                <a:cs typeface="Times New Roman"/>
              </a:rPr>
              <a:t>cable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30" dirty="0">
                <a:latin typeface="Times New Roman"/>
                <a:cs typeface="Times New Roman"/>
              </a:rPr>
              <a:t>devices, </a:t>
            </a:r>
            <a:r>
              <a:rPr sz="2400" spc="-10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30" dirty="0">
                <a:latin typeface="Times New Roman"/>
                <a:cs typeface="Times New Roman"/>
              </a:rPr>
              <a:t>necessary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45" dirty="0">
                <a:latin typeface="Times New Roman"/>
                <a:cs typeface="Times New Roman"/>
              </a:rPr>
              <a:t>use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coaxial 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connectors. </a:t>
            </a:r>
            <a:r>
              <a:rPr sz="2400" spc="-35" dirty="0">
                <a:latin typeface="Times New Roman"/>
                <a:cs typeface="Times New Roman"/>
              </a:rPr>
              <a:t>The </a:t>
            </a:r>
            <a:r>
              <a:rPr sz="2400" spc="-55" dirty="0">
                <a:latin typeface="Times New Roman"/>
                <a:cs typeface="Times New Roman"/>
              </a:rPr>
              <a:t>most </a:t>
            </a:r>
            <a:r>
              <a:rPr sz="2400" spc="-40" dirty="0">
                <a:latin typeface="Times New Roman"/>
                <a:cs typeface="Times New Roman"/>
              </a:rPr>
              <a:t>common </a:t>
            </a:r>
            <a:r>
              <a:rPr sz="2400" spc="-25" dirty="0">
                <a:latin typeface="Times New Roman"/>
                <a:cs typeface="Times New Roman"/>
              </a:rPr>
              <a:t>type </a:t>
            </a:r>
            <a:r>
              <a:rPr sz="2400" spc="10" dirty="0">
                <a:latin typeface="Times New Roman"/>
                <a:cs typeface="Times New Roman"/>
              </a:rPr>
              <a:t>of </a:t>
            </a:r>
            <a:r>
              <a:rPr sz="2400" spc="-25" dirty="0">
                <a:latin typeface="Times New Roman"/>
                <a:cs typeface="Times New Roman"/>
              </a:rPr>
              <a:t>connector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1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Bayone-Neill- </a:t>
            </a:r>
            <a:r>
              <a:rPr sz="2400" spc="-25" dirty="0">
                <a:latin typeface="Times New Roman"/>
                <a:cs typeface="Times New Roman"/>
              </a:rPr>
              <a:t> Concelman,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BNC, </a:t>
            </a:r>
            <a:r>
              <a:rPr sz="2400" spc="-30" dirty="0">
                <a:latin typeface="Times New Roman"/>
                <a:cs typeface="Times New Roman"/>
              </a:rPr>
              <a:t>connectors.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762760" algn="l"/>
                <a:tab pos="2856865" algn="l"/>
                <a:tab pos="3716654" algn="l"/>
                <a:tab pos="4330065" algn="l"/>
                <a:tab pos="5713730" algn="l"/>
                <a:tab pos="6360160" algn="l"/>
                <a:tab pos="7186930" algn="l"/>
              </a:tabLst>
            </a:pPr>
            <a:r>
              <a:rPr sz="2400" spc="-20" dirty="0">
                <a:latin typeface="Times New Roman"/>
                <a:cs typeface="Times New Roman"/>
              </a:rPr>
              <a:t>Applications	</a:t>
            </a:r>
            <a:r>
              <a:rPr sz="2400" spc="-25" dirty="0">
                <a:latin typeface="Times New Roman"/>
                <a:cs typeface="Times New Roman"/>
              </a:rPr>
              <a:t>include	</a:t>
            </a:r>
            <a:r>
              <a:rPr sz="2400" spc="-5" dirty="0">
                <a:latin typeface="Times New Roman"/>
                <a:cs typeface="Times New Roman"/>
              </a:rPr>
              <a:t>cable	</a:t>
            </a:r>
            <a:r>
              <a:rPr sz="2400" spc="-15" dirty="0">
                <a:latin typeface="Times New Roman"/>
                <a:cs typeface="Times New Roman"/>
              </a:rPr>
              <a:t>TV	</a:t>
            </a:r>
            <a:r>
              <a:rPr sz="2400" spc="-25" dirty="0">
                <a:latin typeface="Times New Roman"/>
                <a:cs typeface="Times New Roman"/>
              </a:rPr>
              <a:t>networks,	</a:t>
            </a:r>
            <a:r>
              <a:rPr sz="2400" spc="-30" dirty="0">
                <a:latin typeface="Times New Roman"/>
                <a:cs typeface="Times New Roman"/>
              </a:rPr>
              <a:t>and	</a:t>
            </a:r>
            <a:r>
              <a:rPr sz="2400" spc="-55" dirty="0">
                <a:latin typeface="Times New Roman"/>
                <a:cs typeface="Times New Roman"/>
              </a:rPr>
              <a:t>some	</a:t>
            </a:r>
            <a:r>
              <a:rPr sz="2400" spc="-10" dirty="0">
                <a:latin typeface="Times New Roman"/>
                <a:cs typeface="Times New Roman"/>
              </a:rPr>
              <a:t>traditional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30" dirty="0">
                <a:latin typeface="Times New Roman"/>
                <a:cs typeface="Times New Roman"/>
              </a:rPr>
              <a:t>Ethernet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LANs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10Base-2,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10-Base5.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529" y="470992"/>
            <a:ext cx="30283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Optical</a:t>
            </a:r>
            <a:r>
              <a:rPr spc="-125" dirty="0"/>
              <a:t> </a:t>
            </a:r>
            <a:r>
              <a:rPr dirty="0"/>
              <a:t>fibers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79" y="1417319"/>
            <a:ext cx="8884919" cy="4361688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446" y="742899"/>
            <a:ext cx="649224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b="1" spc="10" dirty="0">
                <a:solidFill>
                  <a:srgbClr val="006FC0"/>
                </a:solidFill>
                <a:latin typeface="Calibri"/>
                <a:cs typeface="Calibri"/>
              </a:rPr>
              <a:t>Propagation</a:t>
            </a:r>
            <a:r>
              <a:rPr sz="275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b="1" spc="25" dirty="0">
                <a:solidFill>
                  <a:srgbClr val="006FC0"/>
                </a:solidFill>
                <a:latin typeface="Calibri"/>
                <a:cs typeface="Calibri"/>
              </a:rPr>
              <a:t>Modes</a:t>
            </a:r>
            <a:r>
              <a:rPr sz="2750" b="1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006FC0"/>
                </a:solidFill>
                <a:latin typeface="Calibri"/>
                <a:cs typeface="Calibri"/>
              </a:rPr>
              <a:t>(Types</a:t>
            </a:r>
            <a:r>
              <a:rPr sz="275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750" b="1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006FC0"/>
                </a:solidFill>
                <a:latin typeface="Calibri"/>
                <a:cs typeface="Calibri"/>
              </a:rPr>
              <a:t>Optical</a:t>
            </a:r>
            <a:r>
              <a:rPr sz="275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006FC0"/>
                </a:solidFill>
                <a:latin typeface="Calibri"/>
                <a:cs typeface="Calibri"/>
              </a:rPr>
              <a:t>Fiber</a:t>
            </a:r>
            <a:r>
              <a:rPr sz="2750" b="1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006FC0"/>
                </a:solidFill>
                <a:latin typeface="Calibri"/>
                <a:cs typeface="Calibri"/>
              </a:rPr>
              <a:t>)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752600"/>
            <a:ext cx="6928104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4235" y="103124"/>
            <a:ext cx="33064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i="1" spc="10" dirty="0">
                <a:latin typeface="Times New Roman"/>
                <a:cs typeface="Times New Roman"/>
              </a:rPr>
              <a:t>P</a:t>
            </a:r>
            <a:r>
              <a:rPr sz="3200" b="1" i="1" spc="20" dirty="0">
                <a:latin typeface="Times New Roman"/>
                <a:cs typeface="Times New Roman"/>
              </a:rPr>
              <a:t>r</a:t>
            </a:r>
            <a:r>
              <a:rPr sz="3200" b="1" i="1" spc="25" dirty="0">
                <a:latin typeface="Times New Roman"/>
                <a:cs typeface="Times New Roman"/>
              </a:rPr>
              <a:t>opag</a:t>
            </a:r>
            <a:r>
              <a:rPr sz="3200" b="1" i="1" dirty="0">
                <a:latin typeface="Times New Roman"/>
                <a:cs typeface="Times New Roman"/>
              </a:rPr>
              <a:t>a</a:t>
            </a:r>
            <a:r>
              <a:rPr sz="3200" b="1" i="1" spc="15" dirty="0">
                <a:latin typeface="Times New Roman"/>
                <a:cs typeface="Times New Roman"/>
              </a:rPr>
              <a:t>t</a:t>
            </a:r>
            <a:r>
              <a:rPr sz="3200" b="1" i="1" spc="-5" dirty="0">
                <a:latin typeface="Times New Roman"/>
                <a:cs typeface="Times New Roman"/>
              </a:rPr>
              <a:t>i</a:t>
            </a:r>
            <a:r>
              <a:rPr sz="3200" b="1" i="1" spc="25" dirty="0">
                <a:latin typeface="Times New Roman"/>
                <a:cs typeface="Times New Roman"/>
              </a:rPr>
              <a:t>o</a:t>
            </a:r>
            <a:r>
              <a:rPr sz="3200" b="1" i="1" spc="-5" dirty="0">
                <a:latin typeface="Times New Roman"/>
                <a:cs typeface="Times New Roman"/>
              </a:rPr>
              <a:t>n</a:t>
            </a:r>
            <a:r>
              <a:rPr sz="3200" b="1" i="1" spc="-305" dirty="0">
                <a:latin typeface="Times New Roman"/>
                <a:cs typeface="Times New Roman"/>
              </a:rPr>
              <a:t> </a:t>
            </a:r>
            <a:r>
              <a:rPr sz="3200" b="1" i="1" spc="5" dirty="0">
                <a:latin typeface="Times New Roman"/>
                <a:cs typeface="Times New Roman"/>
              </a:rPr>
              <a:t>M</a:t>
            </a:r>
            <a:r>
              <a:rPr sz="3200" b="1" i="1" spc="25" dirty="0">
                <a:latin typeface="Times New Roman"/>
                <a:cs typeface="Times New Roman"/>
              </a:rPr>
              <a:t>od</a:t>
            </a:r>
            <a:r>
              <a:rPr sz="3200" b="1" i="1" spc="10" dirty="0">
                <a:latin typeface="Times New Roman"/>
                <a:cs typeface="Times New Roman"/>
              </a:rPr>
              <a:t>e</a:t>
            </a:r>
            <a:r>
              <a:rPr sz="3200" b="1" i="1" spc="-5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31" y="926591"/>
            <a:ext cx="8287511" cy="57637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191" r="14191" b="4392"/>
          <a:stretch/>
        </p:blipFill>
        <p:spPr>
          <a:xfrm>
            <a:off x="170" y="0"/>
            <a:ext cx="914366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0"/>
            <a:ext cx="906779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4294" y="1011707"/>
            <a:ext cx="6884034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THANK</a:t>
            </a:r>
            <a:r>
              <a:rPr sz="8800" b="1" spc="-1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8800" b="1" spc="20" dirty="0">
                <a:solidFill>
                  <a:srgbClr val="00AF50"/>
                </a:solidFill>
                <a:latin typeface="Times New Roman"/>
                <a:cs typeface="Times New Roman"/>
              </a:rPr>
              <a:t>YOU</a:t>
            </a:r>
            <a:endParaRPr sz="8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2667000"/>
            <a:ext cx="3505200" cy="2532888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6305" y="321944"/>
            <a:ext cx="57785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41500" algn="l"/>
              </a:tabLst>
            </a:pP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UNIT</a:t>
            </a:r>
            <a:r>
              <a:rPr b="1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II	</a:t>
            </a:r>
            <a:r>
              <a:rPr b="1" spc="-20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LINK</a:t>
            </a:r>
            <a:r>
              <a:rPr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80" dirty="0">
                <a:solidFill>
                  <a:srgbClr val="006FC0"/>
                </a:solidFill>
                <a:latin typeface="Calibri"/>
                <a:cs typeface="Calibri"/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996" y="1633804"/>
            <a:ext cx="7928609" cy="277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Data</a:t>
            </a:r>
            <a:r>
              <a:rPr sz="3600" spc="1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link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control</a:t>
            </a:r>
            <a:r>
              <a:rPr sz="3600" spc="1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7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Error</a:t>
            </a:r>
            <a:r>
              <a:rPr sz="3600" spc="9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Detection</a:t>
            </a:r>
            <a:r>
              <a:rPr sz="3600" spc="1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VRC</a:t>
            </a:r>
            <a:endParaRPr sz="3600">
              <a:latin typeface="Times New Roman"/>
              <a:cs typeface="Times New Roman"/>
            </a:endParaRPr>
          </a:p>
          <a:p>
            <a:pPr marL="55244" marR="5080" algn="just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LRC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CRC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Checksum</a:t>
            </a:r>
            <a:r>
              <a:rPr sz="3600" dirty="0">
                <a:latin typeface="Times New Roman"/>
                <a:cs typeface="Times New Roman"/>
              </a:rPr>
              <a:t> –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Error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Correction – </a:t>
            </a:r>
            <a:r>
              <a:rPr sz="3600" spc="-10" dirty="0">
                <a:latin typeface="Times New Roman"/>
                <a:cs typeface="Times New Roman"/>
              </a:rPr>
              <a:t>Hamming </a:t>
            </a:r>
            <a:r>
              <a:rPr sz="3600" dirty="0">
                <a:latin typeface="Times New Roman"/>
                <a:cs typeface="Times New Roman"/>
              </a:rPr>
              <a:t>Codes – </a:t>
            </a:r>
            <a:r>
              <a:rPr sz="3600" spc="-5" dirty="0">
                <a:latin typeface="Times New Roman"/>
                <a:cs typeface="Times New Roman"/>
              </a:rPr>
              <a:t>MAC </a:t>
            </a:r>
            <a:r>
              <a:rPr sz="3600" dirty="0">
                <a:latin typeface="Times New Roman"/>
                <a:cs typeface="Times New Roman"/>
              </a:rPr>
              <a:t>–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Ethernet,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0" dirty="0">
                <a:latin typeface="Times New Roman"/>
                <a:cs typeface="Times New Roman"/>
              </a:rPr>
              <a:t>Token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ring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,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0" dirty="0">
                <a:latin typeface="Times New Roman"/>
                <a:cs typeface="Times New Roman"/>
              </a:rPr>
              <a:t>Token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Bus</a:t>
            </a:r>
            <a:r>
              <a:rPr sz="3600" dirty="0">
                <a:latin typeface="Times New Roman"/>
                <a:cs typeface="Times New Roman"/>
              </a:rPr>
              <a:t> –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spc="-20" dirty="0">
                <a:latin typeface="Times New Roman"/>
                <a:cs typeface="Times New Roman"/>
              </a:rPr>
              <a:t>Wireless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LAN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-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Bluetooth</a:t>
            </a:r>
            <a:r>
              <a:rPr sz="3600" spc="-3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894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Bridges.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3770" y="752678"/>
            <a:ext cx="24682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latin typeface="Calibri"/>
                <a:cs typeface="Calibri"/>
              </a:rPr>
              <a:t>UNIT</a:t>
            </a:r>
            <a:r>
              <a:rPr sz="5400" b="1" spc="-40" dirty="0">
                <a:latin typeface="Calibri"/>
                <a:cs typeface="Calibri"/>
              </a:rPr>
              <a:t> </a:t>
            </a:r>
            <a:r>
              <a:rPr sz="5400" b="1" dirty="0">
                <a:latin typeface="Calibri"/>
                <a:cs typeface="Calibri"/>
              </a:rPr>
              <a:t>–</a:t>
            </a:r>
            <a:r>
              <a:rPr sz="5400" b="1" spc="-45" dirty="0">
                <a:latin typeface="Calibri"/>
                <a:cs typeface="Calibri"/>
              </a:rPr>
              <a:t> </a:t>
            </a:r>
            <a:r>
              <a:rPr sz="5400" b="1" dirty="0">
                <a:latin typeface="Calibri"/>
                <a:cs typeface="Calibri"/>
              </a:rPr>
              <a:t>II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8885" y="2713431"/>
            <a:ext cx="4310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25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4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800" b="1" dirty="0">
                <a:solidFill>
                  <a:srgbClr val="006FC0"/>
                </a:solidFill>
                <a:latin typeface="Calibri"/>
                <a:cs typeface="Calibri"/>
              </a:rPr>
              <a:t>LINK</a:t>
            </a:r>
            <a:r>
              <a:rPr sz="48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800" b="1" spc="-75" dirty="0">
                <a:solidFill>
                  <a:srgbClr val="006FC0"/>
                </a:solidFill>
                <a:latin typeface="Calibri"/>
                <a:cs typeface="Calibri"/>
              </a:rPr>
              <a:t>LAYER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758" y="20777"/>
            <a:ext cx="2097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00AFEF"/>
                </a:solidFill>
                <a:latin typeface="Calibri"/>
                <a:cs typeface="Calibri"/>
              </a:rPr>
              <a:t>OVERVIEW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191" y="247456"/>
            <a:ext cx="2971165" cy="642937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546100" indent="-534035">
              <a:lnSpc>
                <a:spcPct val="100000"/>
              </a:lnSpc>
              <a:spcBef>
                <a:spcPts val="130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Data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Control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Error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Detection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VRC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dirty="0">
                <a:latin typeface="Times New Roman"/>
                <a:cs typeface="Times New Roman"/>
              </a:rPr>
              <a:t>LRC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CRC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Checksum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Error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Correction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Hamming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Codes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MAC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Ethernet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45" dirty="0">
                <a:latin typeface="Times New Roman"/>
                <a:cs typeface="Times New Roman"/>
              </a:rPr>
              <a:t>Token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ring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45" dirty="0">
                <a:latin typeface="Times New Roman"/>
                <a:cs typeface="Times New Roman"/>
              </a:rPr>
              <a:t>Token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Bus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Wireless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LAN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Bluetooth</a:t>
            </a:r>
            <a:endParaRPr sz="24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Bridges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904" y="473405"/>
            <a:ext cx="5861050" cy="1325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0190">
              <a:lnSpc>
                <a:spcPts val="5120"/>
              </a:lnSpc>
              <a:spcBef>
                <a:spcPts val="95"/>
              </a:spcBef>
            </a:pPr>
            <a:r>
              <a:rPr sz="43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43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3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Link</a:t>
            </a:r>
            <a:r>
              <a:rPr sz="43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3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Control</a:t>
            </a:r>
            <a:endParaRPr sz="4300">
              <a:latin typeface="Times New Roman"/>
              <a:cs typeface="Times New Roman"/>
            </a:endParaRPr>
          </a:p>
          <a:p>
            <a:pPr marL="12700">
              <a:lnSpc>
                <a:spcPts val="5120"/>
              </a:lnSpc>
            </a:pPr>
            <a:r>
              <a:rPr sz="4300" b="1" spc="-150" dirty="0">
                <a:latin typeface="Calibri"/>
                <a:cs typeface="Calibri"/>
              </a:rPr>
              <a:t>Communication</a:t>
            </a:r>
            <a:endParaRPr sz="4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" y="2037333"/>
            <a:ext cx="487679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" y="3577082"/>
            <a:ext cx="48767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2953" y="1911857"/>
            <a:ext cx="7491095" cy="3515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spc="-140" dirty="0">
                <a:latin typeface="Trebuchet MS"/>
                <a:cs typeface="Trebuchet MS"/>
              </a:rPr>
              <a:t>M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m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10" dirty="0">
                <a:latin typeface="Trebuchet MS"/>
                <a:cs typeface="Trebuchet MS"/>
              </a:rPr>
              <a:t>m</a:t>
            </a:r>
            <a:r>
              <a:rPr sz="3200" spc="-27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2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80" dirty="0">
                <a:latin typeface="Trebuchet MS"/>
                <a:cs typeface="Trebuchet MS"/>
              </a:rPr>
              <a:t>v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6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65" dirty="0">
                <a:latin typeface="Trebuchet MS"/>
                <a:cs typeface="Trebuchet MS"/>
              </a:rPr>
              <a:t>ee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d</a:t>
            </a:r>
            <a:r>
              <a:rPr sz="3200" spc="-240" dirty="0">
                <a:latin typeface="Trebuchet MS"/>
                <a:cs typeface="Trebuchet MS"/>
              </a:rPr>
              <a:t>at</a:t>
            </a:r>
            <a:r>
              <a:rPr sz="3200" spc="-5" dirty="0">
                <a:latin typeface="Trebuchet MS"/>
                <a:cs typeface="Trebuchet MS"/>
              </a:rPr>
              <a:t>a  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210" dirty="0">
                <a:latin typeface="Trebuchet MS"/>
                <a:cs typeface="Trebuchet MS"/>
              </a:rPr>
              <a:t>omm</a:t>
            </a:r>
            <a:r>
              <a:rPr sz="3200" spc="-195" dirty="0">
                <a:latin typeface="Trebuchet MS"/>
                <a:cs typeface="Trebuchet MS"/>
              </a:rPr>
              <a:t>un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cat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10" dirty="0">
                <a:latin typeface="Trebuchet MS"/>
                <a:cs typeface="Trebuchet MS"/>
              </a:rPr>
              <a:t>o</a:t>
            </a:r>
            <a:r>
              <a:rPr sz="3200" spc="-19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.</a:t>
            </a:r>
            <a:r>
              <a:rPr sz="3200" spc="-275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4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l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9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sc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04" dirty="0">
                <a:latin typeface="Trebuchet MS"/>
                <a:cs typeface="Trebuchet MS"/>
              </a:rPr>
              <a:t>pl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54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ne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145" dirty="0">
                <a:latin typeface="Trebuchet MS"/>
                <a:cs typeface="Trebuchet MS"/>
              </a:rPr>
              <a:t>ess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  </a:t>
            </a:r>
            <a:r>
              <a:rPr sz="3200" spc="-130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20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c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5" dirty="0">
                <a:latin typeface="Trebuchet MS"/>
                <a:cs typeface="Trebuchet MS"/>
              </a:rPr>
              <a:t>-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30" dirty="0">
                <a:latin typeface="Trebuchet MS"/>
                <a:cs typeface="Trebuchet MS"/>
              </a:rPr>
              <a:t>p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25" dirty="0">
                <a:latin typeface="Trebuchet MS"/>
                <a:cs typeface="Trebuchet MS"/>
              </a:rPr>
              <a:t>a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05" dirty="0">
                <a:latin typeface="Trebuchet MS"/>
                <a:cs typeface="Trebuchet MS"/>
              </a:rPr>
              <a:t> </a:t>
            </a:r>
            <a:r>
              <a:rPr sz="3200" spc="-370" dirty="0">
                <a:latin typeface="Trebuchet MS"/>
                <a:cs typeface="Trebuchet MS"/>
              </a:rPr>
              <a:t>b</a:t>
            </a:r>
            <a:r>
              <a:rPr sz="3200" spc="-365" dirty="0">
                <a:latin typeface="Trebuchet MS"/>
                <a:cs typeface="Trebuchet MS"/>
              </a:rPr>
              <a:t>/</a:t>
            </a:r>
            <a:r>
              <a:rPr sz="3200" spc="-5" dirty="0">
                <a:latin typeface="Trebuchet MS"/>
                <a:cs typeface="Trebuchet MS"/>
              </a:rPr>
              <a:t>w</a:t>
            </a:r>
            <a:r>
              <a:rPr sz="3200" spc="-70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2</a:t>
            </a:r>
            <a:r>
              <a:rPr sz="3200" spc="-36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d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5" dirty="0">
                <a:latin typeface="Trebuchet MS"/>
                <a:cs typeface="Trebuchet MS"/>
              </a:rPr>
              <a:t>v</a:t>
            </a:r>
            <a:r>
              <a:rPr sz="3200" spc="-220" dirty="0">
                <a:latin typeface="Trebuchet MS"/>
                <a:cs typeface="Trebuchet MS"/>
              </a:rPr>
              <a:t>ic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marR="208279">
              <a:lnSpc>
                <a:spcPct val="100000"/>
              </a:lnSpc>
              <a:spcBef>
                <a:spcPts val="605"/>
              </a:spcBef>
              <a:tabLst>
                <a:tab pos="5808345" algn="l"/>
              </a:tabLst>
            </a:pPr>
            <a:r>
              <a:rPr sz="3200" spc="-110" dirty="0">
                <a:latin typeface="Trebuchet MS"/>
                <a:cs typeface="Trebuchet MS"/>
              </a:rPr>
              <a:t>T</a:t>
            </a:r>
            <a:r>
              <a:rPr sz="3200" spc="-95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2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65" dirty="0">
                <a:latin typeface="Trebuchet MS"/>
                <a:cs typeface="Trebuchet MS"/>
              </a:rPr>
              <a:t>m</a:t>
            </a:r>
            <a:r>
              <a:rPr sz="3200" spc="-155" dirty="0">
                <a:latin typeface="Trebuchet MS"/>
                <a:cs typeface="Trebuchet MS"/>
              </a:rPr>
              <a:t>p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rt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70" dirty="0">
                <a:latin typeface="Trebuchet MS"/>
                <a:cs typeface="Trebuchet MS"/>
              </a:rPr>
              <a:t>unct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225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d</a:t>
            </a:r>
            <a:r>
              <a:rPr sz="3200" spc="-240" dirty="0">
                <a:latin typeface="Trebuchet MS"/>
                <a:cs typeface="Trebuchet MS"/>
              </a:rPr>
              <a:t>at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80" dirty="0">
                <a:latin typeface="Trebuchet MS"/>
                <a:cs typeface="Trebuchet MS"/>
              </a:rPr>
              <a:t>l</a:t>
            </a:r>
            <a:r>
              <a:rPr sz="3200" spc="-170" dirty="0">
                <a:latin typeface="Trebuchet MS"/>
                <a:cs typeface="Trebuchet MS"/>
              </a:rPr>
              <a:t>i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254" dirty="0">
                <a:latin typeface="Trebuchet MS"/>
                <a:cs typeface="Trebuchet MS"/>
              </a:rPr>
              <a:t>l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y</a:t>
            </a:r>
            <a:r>
              <a:rPr sz="3200" spc="-23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 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b="1" spc="-110" dirty="0">
                <a:latin typeface="Trebuchet MS"/>
                <a:cs typeface="Trebuchet MS"/>
              </a:rPr>
              <a:t>flo</a:t>
            </a:r>
            <a:r>
              <a:rPr sz="3200" b="1" spc="-10" dirty="0">
                <a:latin typeface="Trebuchet MS"/>
                <a:cs typeface="Trebuchet MS"/>
              </a:rPr>
              <a:t>w</a:t>
            </a:r>
            <a:r>
              <a:rPr sz="3200" b="1" spc="-105" dirty="0">
                <a:latin typeface="Trebuchet MS"/>
                <a:cs typeface="Trebuchet MS"/>
              </a:rPr>
              <a:t> </a:t>
            </a:r>
            <a:r>
              <a:rPr sz="3200" b="1" spc="-5" dirty="0">
                <a:latin typeface="Trebuchet MS"/>
                <a:cs typeface="Trebuchet MS"/>
              </a:rPr>
              <a:t>con</a:t>
            </a:r>
            <a:r>
              <a:rPr sz="3200" b="1" spc="5" dirty="0">
                <a:latin typeface="Trebuchet MS"/>
                <a:cs typeface="Trebuchet MS"/>
              </a:rPr>
              <a:t>t</a:t>
            </a:r>
            <a:r>
              <a:rPr sz="3200" b="1" spc="-10" dirty="0">
                <a:latin typeface="Trebuchet MS"/>
                <a:cs typeface="Trebuchet MS"/>
              </a:rPr>
              <a:t>ro</a:t>
            </a:r>
            <a:r>
              <a:rPr sz="3200" b="1" spc="-5" dirty="0">
                <a:latin typeface="Trebuchet MS"/>
                <a:cs typeface="Trebuchet MS"/>
              </a:rPr>
              <a:t>l</a:t>
            </a:r>
            <a:r>
              <a:rPr sz="3200" b="1" spc="65" dirty="0">
                <a:latin typeface="Trebuchet MS"/>
                <a:cs typeface="Trebuchet MS"/>
              </a:rPr>
              <a:t> </a:t>
            </a:r>
            <a:r>
              <a:rPr sz="3200" b="1" spc="-5" dirty="0">
                <a:latin typeface="Trebuchet MS"/>
                <a:cs typeface="Trebuchet MS"/>
              </a:rPr>
              <a:t>a</a:t>
            </a:r>
            <a:r>
              <a:rPr sz="3200" b="1" spc="5" dirty="0">
                <a:latin typeface="Trebuchet MS"/>
                <a:cs typeface="Trebuchet MS"/>
              </a:rPr>
              <a:t>n</a:t>
            </a:r>
            <a:r>
              <a:rPr sz="3200" b="1" spc="-5" dirty="0">
                <a:latin typeface="Trebuchet MS"/>
                <a:cs typeface="Trebuchet MS"/>
              </a:rPr>
              <a:t>d</a:t>
            </a:r>
            <a:r>
              <a:rPr sz="3200" b="1" spc="-55" dirty="0">
                <a:latin typeface="Trebuchet MS"/>
                <a:cs typeface="Trebuchet MS"/>
              </a:rPr>
              <a:t> </a:t>
            </a:r>
            <a:r>
              <a:rPr sz="3200" b="1" spc="5" dirty="0">
                <a:latin typeface="Trebuchet MS"/>
                <a:cs typeface="Trebuchet MS"/>
              </a:rPr>
              <a:t>e</a:t>
            </a:r>
            <a:r>
              <a:rPr sz="3200" b="1" spc="15" dirty="0">
                <a:latin typeface="Trebuchet MS"/>
                <a:cs typeface="Trebuchet MS"/>
              </a:rPr>
              <a:t>rr</a:t>
            </a:r>
            <a:r>
              <a:rPr sz="3200" b="1" spc="5" dirty="0">
                <a:latin typeface="Trebuchet MS"/>
                <a:cs typeface="Trebuchet MS"/>
              </a:rPr>
              <a:t>o</a:t>
            </a:r>
            <a:r>
              <a:rPr sz="3200" b="1" spc="-5" dirty="0">
                <a:latin typeface="Trebuchet MS"/>
                <a:cs typeface="Trebuchet MS"/>
              </a:rPr>
              <a:t>r</a:t>
            </a:r>
            <a:r>
              <a:rPr sz="3200" b="1" spc="60" dirty="0">
                <a:latin typeface="Trebuchet MS"/>
                <a:cs typeface="Trebuchet MS"/>
              </a:rPr>
              <a:t> </a:t>
            </a:r>
            <a:r>
              <a:rPr sz="3200" b="1" spc="-60" dirty="0">
                <a:latin typeface="Trebuchet MS"/>
                <a:cs typeface="Trebuchet MS"/>
              </a:rPr>
              <a:t>co</a:t>
            </a:r>
            <a:r>
              <a:rPr sz="3200" b="1" spc="-45" dirty="0">
                <a:latin typeface="Trebuchet MS"/>
                <a:cs typeface="Trebuchet MS"/>
              </a:rPr>
              <a:t>n</a:t>
            </a:r>
            <a:r>
              <a:rPr sz="3200" b="1" spc="-50" dirty="0">
                <a:latin typeface="Trebuchet MS"/>
                <a:cs typeface="Trebuchet MS"/>
              </a:rPr>
              <a:t>tr</a:t>
            </a:r>
            <a:r>
              <a:rPr sz="3200" b="1" spc="-60" dirty="0">
                <a:latin typeface="Trebuchet MS"/>
                <a:cs typeface="Trebuchet MS"/>
              </a:rPr>
              <a:t>o</a:t>
            </a:r>
            <a:r>
              <a:rPr sz="3200" b="1" spc="-55" dirty="0">
                <a:latin typeface="Trebuchet MS"/>
                <a:cs typeface="Trebuchet MS"/>
              </a:rPr>
              <a:t>l</a:t>
            </a:r>
            <a:r>
              <a:rPr sz="3200" spc="-55" dirty="0">
                <a:latin typeface="Trebuchet MS"/>
                <a:cs typeface="Trebuchet MS"/>
              </a:rPr>
              <a:t>.</a:t>
            </a:r>
            <a:r>
              <a:rPr sz="3200" spc="-60" dirty="0">
                <a:latin typeface="Trebuchet MS"/>
                <a:cs typeface="Trebuchet MS"/>
              </a:rPr>
              <a:t>T</a:t>
            </a:r>
            <a:r>
              <a:rPr sz="3200" spc="-45" dirty="0">
                <a:latin typeface="Trebuchet MS"/>
                <a:cs typeface="Trebuchet MS"/>
              </a:rPr>
              <a:t>h</a:t>
            </a:r>
            <a:r>
              <a:rPr sz="3200" spc="-5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  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70" dirty="0">
                <a:latin typeface="Trebuchet MS"/>
                <a:cs typeface="Trebuchet MS"/>
              </a:rPr>
              <a:t>un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5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14" dirty="0">
                <a:latin typeface="Trebuchet MS"/>
                <a:cs typeface="Trebuchet MS"/>
              </a:rPr>
              <a:t>he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25" dirty="0">
                <a:latin typeface="Trebuchet MS"/>
                <a:cs typeface="Trebuchet MS"/>
              </a:rPr>
              <a:t>wi</a:t>
            </a:r>
            <a:r>
              <a:rPr sz="3200" spc="-12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75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c</a:t>
            </a:r>
            <a:r>
              <a:rPr sz="3200" spc="-240" dirty="0">
                <a:latin typeface="Trebuchet MS"/>
                <a:cs typeface="Trebuchet MS"/>
              </a:rPr>
              <a:t>a</a:t>
            </a:r>
            <a:r>
              <a:rPr sz="3200" spc="-254" dirty="0">
                <a:latin typeface="Trebuchet MS"/>
                <a:cs typeface="Trebuchet MS"/>
              </a:rPr>
              <a:t>ll</a:t>
            </a:r>
            <a:r>
              <a:rPr sz="3200" spc="-23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5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85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D</a:t>
            </a:r>
            <a:r>
              <a:rPr sz="3200" spc="-100" dirty="0">
                <a:latin typeface="Trebuchet MS"/>
                <a:cs typeface="Trebuchet MS"/>
              </a:rPr>
              <a:t>at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22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k  </a:t>
            </a:r>
            <a:r>
              <a:rPr sz="3200" spc="-135" dirty="0">
                <a:latin typeface="Trebuchet MS"/>
                <a:cs typeface="Trebuchet MS"/>
              </a:rPr>
              <a:t>control.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6222" y="457911"/>
            <a:ext cx="28676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29" dirty="0"/>
              <a:t>L</a:t>
            </a:r>
            <a:r>
              <a:rPr sz="4300" spc="-225" dirty="0"/>
              <a:t>in</a:t>
            </a:r>
            <a:r>
              <a:rPr sz="4300" spc="-5" dirty="0"/>
              <a:t>e</a:t>
            </a:r>
            <a:r>
              <a:rPr sz="4300" spc="-355" dirty="0"/>
              <a:t> </a:t>
            </a:r>
            <a:r>
              <a:rPr sz="4300" spc="-180" dirty="0"/>
              <a:t>D</a:t>
            </a:r>
            <a:r>
              <a:rPr sz="4300" spc="-175" dirty="0"/>
              <a:t>is</a:t>
            </a:r>
            <a:r>
              <a:rPr sz="4300" spc="-170" dirty="0"/>
              <a:t>c</a:t>
            </a:r>
            <a:r>
              <a:rPr sz="4300" spc="-175" dirty="0"/>
              <a:t>iplin</a:t>
            </a:r>
            <a:r>
              <a:rPr sz="4300" spc="-5" dirty="0"/>
              <a:t>e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486788"/>
            <a:ext cx="335280" cy="2499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834260"/>
            <a:ext cx="335280" cy="2499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0361" y="1394841"/>
            <a:ext cx="6697345" cy="4235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90" dirty="0">
                <a:latin typeface="Trebuchet MS"/>
                <a:cs typeface="Trebuchet MS"/>
              </a:rPr>
              <a:t>I</a:t>
            </a:r>
            <a:r>
              <a:rPr sz="2200" dirty="0">
                <a:latin typeface="Trebuchet MS"/>
                <a:cs typeface="Trebuchet MS"/>
              </a:rPr>
              <a:t>t</a:t>
            </a:r>
            <a:r>
              <a:rPr sz="2200" spc="-22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c</a:t>
            </a:r>
            <a:r>
              <a:rPr sz="2200" spc="-110" dirty="0">
                <a:latin typeface="Trebuchet MS"/>
                <a:cs typeface="Trebuchet MS"/>
              </a:rPr>
              <a:t>oo</a:t>
            </a:r>
            <a:r>
              <a:rPr sz="2200" spc="-90" dirty="0">
                <a:latin typeface="Trebuchet MS"/>
                <a:cs typeface="Trebuchet MS"/>
              </a:rPr>
              <a:t>r</a:t>
            </a:r>
            <a:r>
              <a:rPr sz="2200" spc="-105" dirty="0">
                <a:latin typeface="Trebuchet MS"/>
                <a:cs typeface="Trebuchet MS"/>
              </a:rPr>
              <a:t>dina</a:t>
            </a:r>
            <a:r>
              <a:rPr sz="2200" spc="-110" dirty="0">
                <a:latin typeface="Trebuchet MS"/>
                <a:cs typeface="Trebuchet MS"/>
              </a:rPr>
              <a:t>t</a:t>
            </a:r>
            <a:r>
              <a:rPr sz="2200" spc="-105" dirty="0">
                <a:latin typeface="Trebuchet MS"/>
                <a:cs typeface="Trebuchet MS"/>
              </a:rPr>
              <a:t>e</a:t>
            </a:r>
            <a:r>
              <a:rPr sz="2200" dirty="0">
                <a:latin typeface="Trebuchet MS"/>
                <a:cs typeface="Trebuchet MS"/>
              </a:rPr>
              <a:t>s</a:t>
            </a:r>
            <a:r>
              <a:rPr sz="2200" spc="-140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t</a:t>
            </a:r>
            <a:r>
              <a:rPr sz="2200" spc="-130" dirty="0">
                <a:latin typeface="Trebuchet MS"/>
                <a:cs typeface="Trebuchet MS"/>
              </a:rPr>
              <a:t>h</a:t>
            </a:r>
            <a:r>
              <a:rPr sz="2200" dirty="0">
                <a:latin typeface="Trebuchet MS"/>
                <a:cs typeface="Trebuchet MS"/>
              </a:rPr>
              <a:t>e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l</a:t>
            </a:r>
            <a:r>
              <a:rPr sz="2200" spc="-130" dirty="0">
                <a:latin typeface="Trebuchet MS"/>
                <a:cs typeface="Trebuchet MS"/>
              </a:rPr>
              <a:t>in</a:t>
            </a:r>
            <a:r>
              <a:rPr sz="2200" dirty="0">
                <a:latin typeface="Trebuchet MS"/>
                <a:cs typeface="Trebuchet MS"/>
              </a:rPr>
              <a:t>k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s</a:t>
            </a:r>
            <a:r>
              <a:rPr sz="2200" spc="-130" dirty="0">
                <a:latin typeface="Trebuchet MS"/>
                <a:cs typeface="Trebuchet MS"/>
              </a:rPr>
              <a:t>y</a:t>
            </a:r>
            <a:r>
              <a:rPr sz="2200" spc="-125" dirty="0">
                <a:latin typeface="Trebuchet MS"/>
                <a:cs typeface="Trebuchet MS"/>
              </a:rPr>
              <a:t>s</a:t>
            </a:r>
            <a:r>
              <a:rPr sz="2200" spc="-130" dirty="0">
                <a:latin typeface="Trebuchet MS"/>
                <a:cs typeface="Trebuchet MS"/>
              </a:rPr>
              <a:t>t</a:t>
            </a:r>
            <a:r>
              <a:rPr sz="2200" spc="-125" dirty="0">
                <a:latin typeface="Trebuchet MS"/>
                <a:cs typeface="Trebuchet MS"/>
              </a:rPr>
              <a:t>e</a:t>
            </a:r>
            <a:r>
              <a:rPr sz="2200" spc="5" dirty="0">
                <a:latin typeface="Trebuchet MS"/>
                <a:cs typeface="Trebuchet MS"/>
              </a:rPr>
              <a:t>m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latin typeface="Trebuchet MS"/>
                <a:cs typeface="Trebuchet MS"/>
              </a:rPr>
              <a:t>I</a:t>
            </a:r>
            <a:r>
              <a:rPr sz="2200" dirty="0">
                <a:latin typeface="Trebuchet MS"/>
                <a:cs typeface="Trebuchet MS"/>
              </a:rPr>
              <a:t>t</a:t>
            </a:r>
            <a:r>
              <a:rPr sz="2200" spc="-22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i</a:t>
            </a:r>
            <a:r>
              <a:rPr sz="2200" dirty="0">
                <a:latin typeface="Trebuchet MS"/>
                <a:cs typeface="Trebuchet MS"/>
              </a:rPr>
              <a:t>s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d</a:t>
            </a:r>
            <a:r>
              <a:rPr sz="2200" spc="-80" dirty="0">
                <a:latin typeface="Trebuchet MS"/>
                <a:cs typeface="Trebuchet MS"/>
              </a:rPr>
              <a:t>on</a:t>
            </a:r>
            <a:r>
              <a:rPr sz="2200" spc="5" dirty="0">
                <a:latin typeface="Trebuchet MS"/>
                <a:cs typeface="Trebuchet MS"/>
              </a:rPr>
              <a:t>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30" dirty="0">
                <a:latin typeface="Trebuchet MS"/>
                <a:cs typeface="Trebuchet MS"/>
              </a:rPr>
              <a:t>i</a:t>
            </a:r>
            <a:r>
              <a:rPr sz="2200" spc="5" dirty="0">
                <a:latin typeface="Trebuchet MS"/>
                <a:cs typeface="Trebuchet MS"/>
              </a:rPr>
              <a:t>n</a:t>
            </a:r>
            <a:r>
              <a:rPr sz="2200" spc="-26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2</a:t>
            </a:r>
            <a:r>
              <a:rPr sz="2200" spc="25" dirty="0">
                <a:latin typeface="Trebuchet MS"/>
                <a:cs typeface="Trebuchet MS"/>
              </a:rPr>
              <a:t> </a:t>
            </a:r>
            <a:r>
              <a:rPr sz="2200" spc="-150" dirty="0">
                <a:latin typeface="Trebuchet MS"/>
                <a:cs typeface="Trebuchet MS"/>
              </a:rPr>
              <a:t>wa</a:t>
            </a:r>
            <a:r>
              <a:rPr sz="2200" spc="-155" dirty="0">
                <a:latin typeface="Trebuchet MS"/>
                <a:cs typeface="Trebuchet MS"/>
              </a:rPr>
              <a:t>y</a:t>
            </a:r>
            <a:r>
              <a:rPr sz="2200" dirty="0"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110"/>
              </a:spcBef>
              <a:buClr>
                <a:srgbClr val="3891A7"/>
              </a:buClr>
              <a:buFont typeface="Verdana"/>
              <a:buChar char="◦"/>
              <a:tabLst>
                <a:tab pos="286385" algn="l"/>
                <a:tab pos="287020" algn="l"/>
              </a:tabLst>
            </a:pPr>
            <a:r>
              <a:rPr sz="2000" u="heavy" spc="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ENQ</a:t>
            </a:r>
            <a:r>
              <a:rPr sz="2000" u="heavy" spc="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(Enquiry)</a:t>
            </a:r>
            <a:endParaRPr sz="2000">
              <a:latin typeface="Trebuchet MS"/>
              <a:cs typeface="Trebuchet MS"/>
            </a:endParaRPr>
          </a:p>
          <a:p>
            <a:pPr marL="774700" indent="-725805">
              <a:lnSpc>
                <a:spcPts val="2375"/>
              </a:lnSpc>
              <a:spcBef>
                <a:spcPts val="95"/>
              </a:spcBef>
              <a:buClr>
                <a:srgbClr val="3891A7"/>
              </a:buClr>
              <a:buFont typeface="Wingdings"/>
              <a:buChar char=""/>
              <a:tabLst>
                <a:tab pos="774065" algn="l"/>
                <a:tab pos="774700" algn="l"/>
                <a:tab pos="2384425" algn="l"/>
              </a:tabLst>
            </a:pPr>
            <a:r>
              <a:rPr sz="2000" spc="-55" dirty="0">
                <a:latin typeface="Trebuchet MS"/>
                <a:cs typeface="Trebuchet MS"/>
              </a:rPr>
              <a:t>U</a:t>
            </a:r>
            <a:r>
              <a:rPr sz="2000" spc="-45" dirty="0">
                <a:latin typeface="Trebuchet MS"/>
                <a:cs typeface="Trebuchet MS"/>
              </a:rPr>
              <a:t>s</a:t>
            </a:r>
            <a:r>
              <a:rPr sz="2000" spc="-60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d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5" dirty="0">
                <a:latin typeface="Trebuchet MS"/>
                <a:cs typeface="Trebuchet MS"/>
              </a:rPr>
              <a:t>n</a:t>
            </a:r>
            <a:r>
              <a:rPr sz="2000" spc="-229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pee</a:t>
            </a:r>
            <a:r>
              <a:rPr sz="2000" spc="-5" dirty="0">
                <a:latin typeface="Trebuchet MS"/>
                <a:cs typeface="Trebuchet MS"/>
              </a:rPr>
              <a:t>r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–</a:t>
            </a:r>
            <a:r>
              <a:rPr sz="2000" dirty="0">
                <a:latin typeface="Trebuchet MS"/>
                <a:cs typeface="Trebuchet MS"/>
              </a:rPr>
              <a:t>	</a:t>
            </a:r>
            <a:r>
              <a:rPr sz="2000" spc="-110" dirty="0">
                <a:latin typeface="Trebuchet MS"/>
                <a:cs typeface="Trebuchet MS"/>
              </a:rPr>
              <a:t>pee</a:t>
            </a:r>
            <a:r>
              <a:rPr sz="2000" spc="-5" dirty="0">
                <a:latin typeface="Trebuchet MS"/>
                <a:cs typeface="Trebuchet MS"/>
              </a:rPr>
              <a:t>r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c</a:t>
            </a:r>
            <a:r>
              <a:rPr sz="2000" spc="-114" dirty="0">
                <a:latin typeface="Trebuchet MS"/>
                <a:cs typeface="Trebuchet MS"/>
              </a:rPr>
              <a:t>o</a:t>
            </a:r>
            <a:r>
              <a:rPr sz="2000" spc="-130" dirty="0">
                <a:latin typeface="Trebuchet MS"/>
                <a:cs typeface="Trebuchet MS"/>
              </a:rPr>
              <a:t>mm</a:t>
            </a:r>
            <a:r>
              <a:rPr sz="2000" spc="-135" dirty="0">
                <a:latin typeface="Trebuchet MS"/>
                <a:cs typeface="Trebuchet MS"/>
              </a:rPr>
              <a:t>un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130" dirty="0">
                <a:latin typeface="Trebuchet MS"/>
                <a:cs typeface="Trebuchet MS"/>
              </a:rPr>
              <a:t>c</a:t>
            </a:r>
            <a:r>
              <a:rPr sz="2000" spc="-120" dirty="0">
                <a:latin typeface="Trebuchet MS"/>
                <a:cs typeface="Trebuchet MS"/>
              </a:rPr>
              <a:t>a</a:t>
            </a: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90" dirty="0">
                <a:latin typeface="Trebuchet MS"/>
                <a:cs typeface="Trebuchet MS"/>
              </a:rPr>
              <a:t>o</a:t>
            </a:r>
            <a:r>
              <a:rPr sz="2000" spc="-5" dirty="0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marL="817244" indent="-768985">
              <a:lnSpc>
                <a:spcPts val="2375"/>
              </a:lnSpc>
              <a:buClr>
                <a:srgbClr val="3891A7"/>
              </a:buClr>
              <a:buFont typeface="Wingdings"/>
              <a:buChar char=""/>
              <a:tabLst>
                <a:tab pos="817244" algn="l"/>
                <a:tab pos="817880" algn="l"/>
              </a:tabLst>
            </a:pPr>
            <a:r>
              <a:rPr sz="2000" spc="-110" dirty="0">
                <a:latin typeface="Trebuchet MS"/>
                <a:cs typeface="Trebuchet MS"/>
              </a:rPr>
              <a:t>En</a:t>
            </a:r>
            <a:r>
              <a:rPr sz="2000" spc="-105" dirty="0">
                <a:latin typeface="Trebuchet MS"/>
                <a:cs typeface="Trebuchet MS"/>
              </a:rPr>
              <a:t>q</a:t>
            </a:r>
            <a:r>
              <a:rPr sz="2000" spc="-110" dirty="0">
                <a:latin typeface="Trebuchet MS"/>
                <a:cs typeface="Trebuchet MS"/>
              </a:rPr>
              <a:t>u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105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w</a:t>
            </a:r>
            <a:r>
              <a:rPr sz="2000" spc="-110" dirty="0">
                <a:latin typeface="Trebuchet MS"/>
                <a:cs typeface="Trebuchet MS"/>
              </a:rPr>
              <a:t>he</a:t>
            </a:r>
            <a:r>
              <a:rPr sz="2000" spc="-100" dirty="0">
                <a:latin typeface="Trebuchet MS"/>
                <a:cs typeface="Trebuchet MS"/>
              </a:rPr>
              <a:t>t</a:t>
            </a:r>
            <a:r>
              <a:rPr sz="2000" spc="-110" dirty="0">
                <a:latin typeface="Trebuchet MS"/>
                <a:cs typeface="Trebuchet MS"/>
              </a:rPr>
              <a:t>he</a:t>
            </a:r>
            <a:r>
              <a:rPr sz="2000" spc="-5" dirty="0">
                <a:latin typeface="Trebuchet MS"/>
                <a:cs typeface="Trebuchet MS"/>
              </a:rPr>
              <a:t>r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</a:t>
            </a:r>
            <a:r>
              <a:rPr sz="2000" spc="-110" dirty="0">
                <a:latin typeface="Trebuchet MS"/>
                <a:cs typeface="Trebuchet MS"/>
              </a:rPr>
              <a:t>he</a:t>
            </a:r>
            <a:r>
              <a:rPr sz="2000" spc="-105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2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5" dirty="0">
                <a:latin typeface="Trebuchet MS"/>
                <a:cs typeface="Trebuchet MS"/>
              </a:rPr>
              <a:t>s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</a:t>
            </a:r>
            <a:r>
              <a:rPr sz="2000" spc="-40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requ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110" dirty="0">
                <a:latin typeface="Trebuchet MS"/>
                <a:cs typeface="Trebuchet MS"/>
              </a:rPr>
              <a:t>re</a:t>
            </a:r>
            <a:r>
              <a:rPr sz="2000" spc="-5" dirty="0">
                <a:latin typeface="Trebuchet MS"/>
                <a:cs typeface="Trebuchet MS"/>
              </a:rPr>
              <a:t>d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l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135" dirty="0">
                <a:latin typeface="Trebuchet MS"/>
                <a:cs typeface="Trebuchet MS"/>
              </a:rPr>
              <a:t>n</a:t>
            </a:r>
            <a:r>
              <a:rPr sz="2000" spc="-5" dirty="0">
                <a:latin typeface="Trebuchet MS"/>
                <a:cs typeface="Trebuchet MS"/>
              </a:rPr>
              <a:t>k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229" dirty="0">
                <a:latin typeface="Trebuchet MS"/>
                <a:cs typeface="Trebuchet MS"/>
              </a:rPr>
              <a:t>b</a:t>
            </a:r>
            <a:r>
              <a:rPr sz="2000" spc="-210" dirty="0">
                <a:latin typeface="Trebuchet MS"/>
                <a:cs typeface="Trebuchet MS"/>
              </a:rPr>
              <a:t>/</a:t>
            </a:r>
            <a:r>
              <a:rPr sz="2000" spc="-10" dirty="0">
                <a:latin typeface="Trebuchet MS"/>
                <a:cs typeface="Trebuchet MS"/>
              </a:rPr>
              <a:t>w</a:t>
            </a:r>
            <a:endParaRPr sz="2000">
              <a:latin typeface="Trebuchet MS"/>
              <a:cs typeface="Trebuchet MS"/>
            </a:endParaRPr>
          </a:p>
          <a:p>
            <a:pPr marL="817244">
              <a:lnSpc>
                <a:spcPct val="100000"/>
              </a:lnSpc>
              <a:spcBef>
                <a:spcPts val="120"/>
              </a:spcBef>
            </a:pPr>
            <a:r>
              <a:rPr sz="2000" spc="-75" dirty="0">
                <a:latin typeface="Trebuchet MS"/>
                <a:cs typeface="Trebuchet MS"/>
              </a:rPr>
              <a:t>tw</a:t>
            </a:r>
            <a:r>
              <a:rPr sz="2000" spc="-5" dirty="0">
                <a:latin typeface="Trebuchet MS"/>
                <a:cs typeface="Trebuchet MS"/>
              </a:rPr>
              <a:t>o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de</a:t>
            </a:r>
            <a:r>
              <a:rPr sz="2000" spc="-120" dirty="0">
                <a:latin typeface="Trebuchet MS"/>
                <a:cs typeface="Trebuchet MS"/>
              </a:rPr>
              <a:t>vi</a:t>
            </a:r>
            <a:r>
              <a:rPr sz="2000" spc="-130" dirty="0">
                <a:latin typeface="Trebuchet MS"/>
                <a:cs typeface="Trebuchet MS"/>
              </a:rPr>
              <a:t>c</a:t>
            </a:r>
            <a:r>
              <a:rPr sz="2000" spc="-135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  <a:p>
            <a:pPr marL="774700" indent="-725805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Font typeface="Wingdings"/>
              <a:buChar char=""/>
              <a:tabLst>
                <a:tab pos="774065" algn="l"/>
                <a:tab pos="774700" algn="l"/>
              </a:tabLst>
            </a:pPr>
            <a:r>
              <a:rPr sz="2000" spc="-50" dirty="0">
                <a:latin typeface="Trebuchet MS"/>
                <a:cs typeface="Trebuchet MS"/>
              </a:rPr>
              <a:t>Check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whether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intended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device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is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-150" dirty="0">
                <a:latin typeface="Trebuchet MS"/>
                <a:cs typeface="Trebuchet MS"/>
              </a:rPr>
              <a:t>capable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to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receive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Verdana"/>
              <a:buChar char="◦"/>
              <a:tabLst>
                <a:tab pos="286385" algn="l"/>
                <a:tab pos="287020" algn="l"/>
              </a:tabLst>
            </a:pPr>
            <a:r>
              <a:rPr sz="2000" u="heavy" spc="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ACK</a:t>
            </a:r>
            <a:r>
              <a:rPr sz="2000" u="heavy" spc="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u="heavy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(Acknowledgment)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rebuchet MS"/>
              <a:cs typeface="Trebuchet MS"/>
            </a:endParaRPr>
          </a:p>
          <a:p>
            <a:pPr marL="567055" indent="-518795">
              <a:lnSpc>
                <a:spcPct val="100000"/>
              </a:lnSpc>
              <a:buClr>
                <a:srgbClr val="3891A7"/>
              </a:buClr>
              <a:buFont typeface="Wingdings"/>
              <a:buChar char=""/>
              <a:tabLst>
                <a:tab pos="567055" algn="l"/>
                <a:tab pos="567690" algn="l"/>
              </a:tabLst>
            </a:pPr>
            <a:r>
              <a:rPr sz="2000" spc="-50" dirty="0">
                <a:latin typeface="Trebuchet MS"/>
                <a:cs typeface="Trebuchet MS"/>
              </a:rPr>
              <a:t>U</a:t>
            </a:r>
            <a:r>
              <a:rPr sz="2000" spc="-45" dirty="0">
                <a:latin typeface="Trebuchet MS"/>
                <a:cs typeface="Trebuchet MS"/>
              </a:rPr>
              <a:t>s</a:t>
            </a:r>
            <a:r>
              <a:rPr sz="2000" spc="-65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d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5" dirty="0">
                <a:latin typeface="Trebuchet MS"/>
                <a:cs typeface="Trebuchet MS"/>
              </a:rPr>
              <a:t>n</a:t>
            </a:r>
            <a:r>
              <a:rPr sz="2000" spc="-229" dirty="0">
                <a:latin typeface="Trebuchet MS"/>
                <a:cs typeface="Trebuchet MS"/>
              </a:rPr>
              <a:t> </a:t>
            </a:r>
            <a:r>
              <a:rPr sz="2000" spc="-210" dirty="0">
                <a:latin typeface="Trebuchet MS"/>
                <a:cs typeface="Trebuchet MS"/>
              </a:rPr>
              <a:t>P</a:t>
            </a:r>
            <a:r>
              <a:rPr sz="2000" spc="-110" dirty="0">
                <a:latin typeface="Trebuchet MS"/>
                <a:cs typeface="Trebuchet MS"/>
              </a:rPr>
              <a:t>r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105" dirty="0">
                <a:latin typeface="Trebuchet MS"/>
                <a:cs typeface="Trebuchet MS"/>
              </a:rPr>
              <a:t>m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10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y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</a:t>
            </a:r>
            <a:r>
              <a:rPr sz="2000" spc="-110" dirty="0">
                <a:latin typeface="Trebuchet MS"/>
                <a:cs typeface="Trebuchet MS"/>
              </a:rPr>
              <a:t>e</a:t>
            </a:r>
            <a:r>
              <a:rPr sz="2000" spc="-105" dirty="0">
                <a:latin typeface="Trebuchet MS"/>
                <a:cs typeface="Trebuchet MS"/>
              </a:rPr>
              <a:t>c</a:t>
            </a:r>
            <a:r>
              <a:rPr sz="2000" spc="-95" dirty="0">
                <a:latin typeface="Trebuchet MS"/>
                <a:cs typeface="Trebuchet MS"/>
              </a:rPr>
              <a:t>o</a:t>
            </a:r>
            <a:r>
              <a:rPr sz="2000" spc="-114" dirty="0">
                <a:latin typeface="Trebuchet MS"/>
                <a:cs typeface="Trebuchet MS"/>
              </a:rPr>
              <a:t>n</a:t>
            </a:r>
            <a:r>
              <a:rPr sz="2000" spc="-110" dirty="0">
                <a:latin typeface="Trebuchet MS"/>
                <a:cs typeface="Trebuchet MS"/>
              </a:rPr>
              <a:t>d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10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y</a:t>
            </a:r>
            <a:r>
              <a:rPr sz="2000" spc="12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c</a:t>
            </a:r>
            <a:r>
              <a:rPr sz="2000" spc="-120" dirty="0">
                <a:latin typeface="Trebuchet MS"/>
                <a:cs typeface="Trebuchet MS"/>
              </a:rPr>
              <a:t>o</a:t>
            </a:r>
            <a:r>
              <a:rPr sz="2000" spc="-125" dirty="0">
                <a:latin typeface="Trebuchet MS"/>
                <a:cs typeface="Trebuchet MS"/>
              </a:rPr>
              <a:t>mm</a:t>
            </a:r>
            <a:r>
              <a:rPr sz="2000" spc="-140" dirty="0">
                <a:latin typeface="Trebuchet MS"/>
                <a:cs typeface="Trebuchet MS"/>
              </a:rPr>
              <a:t>un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130" dirty="0">
                <a:latin typeface="Trebuchet MS"/>
                <a:cs typeface="Trebuchet MS"/>
              </a:rPr>
              <a:t>c</a:t>
            </a:r>
            <a:r>
              <a:rPr sz="2000" spc="-120" dirty="0">
                <a:latin typeface="Trebuchet MS"/>
                <a:cs typeface="Trebuchet MS"/>
              </a:rPr>
              <a:t>a</a:t>
            </a: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120" dirty="0">
                <a:latin typeface="Trebuchet MS"/>
                <a:cs typeface="Trebuchet MS"/>
              </a:rPr>
              <a:t>o</a:t>
            </a:r>
            <a:r>
              <a:rPr sz="2000" spc="-5" dirty="0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marL="533400" indent="-48514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Font typeface="Wingdings"/>
              <a:buChar char=""/>
              <a:tabLst>
                <a:tab pos="533400" algn="l"/>
                <a:tab pos="534035" algn="l"/>
              </a:tabLst>
            </a:pPr>
            <a:r>
              <a:rPr sz="2000" spc="-60" dirty="0">
                <a:latin typeface="Trebuchet MS"/>
                <a:cs typeface="Trebuchet MS"/>
              </a:rPr>
              <a:t>The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intended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device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will</a:t>
            </a:r>
            <a:r>
              <a:rPr sz="2000" spc="-31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acknowledge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about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its</a:t>
            </a:r>
            <a:r>
              <a:rPr sz="2000" spc="-105" dirty="0">
                <a:latin typeface="Trebuchet MS"/>
                <a:cs typeface="Trebuchet MS"/>
              </a:rPr>
              <a:t> status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to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endParaRPr sz="2000">
              <a:latin typeface="Trebuchet MS"/>
              <a:cs typeface="Trebuchet MS"/>
            </a:endParaRPr>
          </a:p>
          <a:p>
            <a:pPr marL="676910">
              <a:lnSpc>
                <a:spcPct val="100000"/>
              </a:lnSpc>
              <a:spcBef>
                <a:spcPts val="95"/>
              </a:spcBef>
            </a:pPr>
            <a:r>
              <a:rPr sz="2000" spc="-114" dirty="0">
                <a:latin typeface="Trebuchet MS"/>
                <a:cs typeface="Trebuchet MS"/>
              </a:rPr>
              <a:t>receiver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5989" y="136601"/>
            <a:ext cx="589851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9139" marR="5080" indent="-1997075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The</a:t>
            </a:r>
            <a:r>
              <a:rPr spc="-175" dirty="0"/>
              <a:t>r</a:t>
            </a:r>
            <a:r>
              <a:rPr spc="-5" dirty="0"/>
              <a:t>e</a:t>
            </a:r>
            <a:r>
              <a:rPr spc="-254" dirty="0"/>
              <a:t> </a:t>
            </a:r>
            <a:r>
              <a:rPr spc="-220" dirty="0"/>
              <a:t>a</a:t>
            </a:r>
            <a:r>
              <a:rPr spc="-270" dirty="0"/>
              <a:t>r</a:t>
            </a:r>
            <a:r>
              <a:rPr spc="-5" dirty="0"/>
              <a:t>e</a:t>
            </a:r>
            <a:r>
              <a:rPr spc="-440" dirty="0"/>
              <a:t> </a:t>
            </a:r>
            <a:r>
              <a:rPr spc="-5" dirty="0"/>
              <a:t>2</a:t>
            </a:r>
            <a:r>
              <a:rPr spc="-175" dirty="0"/>
              <a:t> </a:t>
            </a:r>
            <a:r>
              <a:rPr spc="-254" dirty="0"/>
              <a:t>c</a:t>
            </a:r>
            <a:r>
              <a:rPr spc="-235" dirty="0"/>
              <a:t>a</a:t>
            </a:r>
            <a:r>
              <a:rPr spc="-254" dirty="0"/>
              <a:t>t</a:t>
            </a:r>
            <a:r>
              <a:rPr spc="-200" dirty="0"/>
              <a:t>e</a:t>
            </a:r>
            <a:r>
              <a:rPr spc="-225" dirty="0"/>
              <a:t>g</a:t>
            </a:r>
            <a:r>
              <a:rPr spc="-185" dirty="0"/>
              <a:t>o</a:t>
            </a:r>
            <a:r>
              <a:rPr spc="-195" dirty="0"/>
              <a:t>r</a:t>
            </a:r>
            <a:r>
              <a:rPr spc="-200" dirty="0"/>
              <a:t>ie</a:t>
            </a:r>
            <a:r>
              <a:rPr spc="-5" dirty="0"/>
              <a:t>s</a:t>
            </a:r>
            <a:r>
              <a:rPr spc="-305" dirty="0"/>
              <a:t> </a:t>
            </a:r>
            <a:r>
              <a:rPr spc="-220" dirty="0"/>
              <a:t>i</a:t>
            </a:r>
            <a:r>
              <a:rPr spc="-5" dirty="0"/>
              <a:t>n</a:t>
            </a:r>
            <a:r>
              <a:rPr spc="-425" dirty="0"/>
              <a:t> </a:t>
            </a:r>
            <a:r>
              <a:rPr spc="-245" dirty="0"/>
              <a:t>li</a:t>
            </a:r>
            <a:r>
              <a:rPr spc="-250" dirty="0"/>
              <a:t>n</a:t>
            </a:r>
            <a:r>
              <a:rPr spc="-5" dirty="0"/>
              <a:t>e  </a:t>
            </a:r>
            <a:r>
              <a:rPr spc="-204" dirty="0"/>
              <a:t>discipline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862137"/>
            <a:ext cx="7239000" cy="4233862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5745" y="458165"/>
            <a:ext cx="520954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120" dirty="0"/>
              <a:t>E</a:t>
            </a:r>
            <a:r>
              <a:rPr sz="4300" spc="140" dirty="0"/>
              <a:t>N</a:t>
            </a:r>
            <a:r>
              <a:rPr sz="4300" spc="-5" dirty="0"/>
              <a:t>Q</a:t>
            </a:r>
            <a:r>
              <a:rPr sz="4300" spc="-555" dirty="0"/>
              <a:t> </a:t>
            </a:r>
            <a:r>
              <a:rPr sz="4300" spc="-10" dirty="0"/>
              <a:t>/</a:t>
            </a:r>
            <a:r>
              <a:rPr sz="4300" spc="110" dirty="0"/>
              <a:t>A</a:t>
            </a:r>
            <a:r>
              <a:rPr sz="4300" spc="120" dirty="0"/>
              <a:t>C</a:t>
            </a:r>
            <a:r>
              <a:rPr sz="4300" spc="-5" dirty="0"/>
              <a:t>K</a:t>
            </a:r>
            <a:r>
              <a:rPr sz="4300" spc="250" dirty="0"/>
              <a:t> </a:t>
            </a:r>
            <a:r>
              <a:rPr sz="4300" spc="-229" dirty="0"/>
              <a:t>L</a:t>
            </a:r>
            <a:r>
              <a:rPr sz="4300" spc="-225" dirty="0"/>
              <a:t>in</a:t>
            </a:r>
            <a:r>
              <a:rPr sz="4300" spc="-5" dirty="0"/>
              <a:t>e</a:t>
            </a:r>
            <a:r>
              <a:rPr sz="4300" spc="-525" dirty="0"/>
              <a:t> </a:t>
            </a:r>
            <a:r>
              <a:rPr sz="4300" spc="-175" dirty="0"/>
              <a:t>Dis</a:t>
            </a:r>
            <a:r>
              <a:rPr sz="4300" spc="-170" dirty="0"/>
              <a:t>c</a:t>
            </a:r>
            <a:r>
              <a:rPr sz="4300" spc="-175" dirty="0"/>
              <a:t>iplin</a:t>
            </a:r>
            <a:r>
              <a:rPr sz="4300" spc="-5" dirty="0"/>
              <a:t>e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517903"/>
            <a:ext cx="7072107" cy="4730496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209" y="458165"/>
            <a:ext cx="11588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70" dirty="0"/>
              <a:t>Select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26" y="1479245"/>
            <a:ext cx="457200" cy="3416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5390" y="1283665"/>
            <a:ext cx="75920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0" dirty="0">
                <a:latin typeface="Trebuchet MS"/>
                <a:cs typeface="Trebuchet MS"/>
              </a:rPr>
              <a:t>I</a:t>
            </a:r>
            <a:r>
              <a:rPr sz="3600" spc="-70" dirty="0">
                <a:latin typeface="Trebuchet MS"/>
                <a:cs typeface="Trebuchet MS"/>
              </a:rPr>
              <a:t>t</a:t>
            </a:r>
            <a:r>
              <a:rPr sz="3600" spc="170" dirty="0">
                <a:latin typeface="Trebuchet MS"/>
                <a:cs typeface="Trebuchet MS"/>
              </a:rPr>
              <a:t> </a:t>
            </a:r>
            <a:r>
              <a:rPr sz="3600" spc="-60" dirty="0">
                <a:latin typeface="Trebuchet MS"/>
                <a:cs typeface="Trebuchet MS"/>
              </a:rPr>
              <a:t>is</a:t>
            </a:r>
            <a:r>
              <a:rPr sz="3600" spc="21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</a:t>
            </a:r>
            <a:r>
              <a:rPr sz="3600" spc="15" dirty="0">
                <a:latin typeface="Trebuchet MS"/>
                <a:cs typeface="Trebuchet MS"/>
              </a:rPr>
              <a:t> </a:t>
            </a:r>
            <a:r>
              <a:rPr sz="3600" spc="-150" dirty="0">
                <a:latin typeface="Trebuchet MS"/>
                <a:cs typeface="Trebuchet MS"/>
              </a:rPr>
              <a:t>line</a:t>
            </a:r>
            <a:r>
              <a:rPr sz="3600" spc="135" dirty="0">
                <a:latin typeface="Trebuchet MS"/>
                <a:cs typeface="Trebuchet MS"/>
              </a:rPr>
              <a:t> </a:t>
            </a:r>
            <a:r>
              <a:rPr sz="3600" spc="-160" dirty="0">
                <a:latin typeface="Trebuchet MS"/>
                <a:cs typeface="Trebuchet MS"/>
              </a:rPr>
              <a:t>discipline</a:t>
            </a:r>
            <a:r>
              <a:rPr sz="3600" spc="195" dirty="0">
                <a:latin typeface="Trebuchet MS"/>
                <a:cs typeface="Trebuchet MS"/>
              </a:rPr>
              <a:t> </a:t>
            </a:r>
            <a:r>
              <a:rPr sz="3600" spc="-110" dirty="0">
                <a:latin typeface="Trebuchet MS"/>
                <a:cs typeface="Trebuchet MS"/>
              </a:rPr>
              <a:t>used</a:t>
            </a:r>
            <a:r>
              <a:rPr sz="3600" spc="195" dirty="0">
                <a:latin typeface="Trebuchet MS"/>
                <a:cs typeface="Trebuchet MS"/>
              </a:rPr>
              <a:t> </a:t>
            </a:r>
            <a:r>
              <a:rPr sz="3600" spc="-85" dirty="0">
                <a:latin typeface="Trebuchet MS"/>
                <a:cs typeface="Trebuchet MS"/>
              </a:rPr>
              <a:t>in</a:t>
            </a:r>
            <a:r>
              <a:rPr sz="3600" spc="180" dirty="0">
                <a:latin typeface="Trebuchet MS"/>
                <a:cs typeface="Trebuchet MS"/>
              </a:rPr>
              <a:t> </a:t>
            </a:r>
            <a:r>
              <a:rPr sz="3600" spc="-114" dirty="0">
                <a:latin typeface="Trebuchet MS"/>
                <a:cs typeface="Trebuchet MS"/>
              </a:rPr>
              <a:t>topologies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626" y="2753817"/>
            <a:ext cx="548640" cy="4087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1926" y="1649679"/>
            <a:ext cx="7752715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lnSpc>
                <a:spcPts val="3865"/>
              </a:lnSpc>
              <a:spcBef>
                <a:spcPts val="100"/>
              </a:spcBef>
            </a:pPr>
            <a:r>
              <a:rPr sz="3600" spc="-254" dirty="0">
                <a:latin typeface="Trebuchet MS"/>
                <a:cs typeface="Trebuchet MS"/>
              </a:rPr>
              <a:t>w</a:t>
            </a:r>
            <a:r>
              <a:rPr sz="3600" spc="-260" dirty="0">
                <a:latin typeface="Trebuchet MS"/>
                <a:cs typeface="Trebuchet MS"/>
              </a:rPr>
              <a:t>i</a:t>
            </a:r>
            <a:r>
              <a:rPr sz="3600" spc="-280" dirty="0">
                <a:latin typeface="Trebuchet MS"/>
                <a:cs typeface="Trebuchet MS"/>
              </a:rPr>
              <a:t>t</a:t>
            </a:r>
            <a:r>
              <a:rPr sz="3600" dirty="0">
                <a:latin typeface="Trebuchet MS"/>
                <a:cs typeface="Trebuchet MS"/>
              </a:rPr>
              <a:t>h</a:t>
            </a:r>
            <a:r>
              <a:rPr sz="3600" spc="305" dirty="0">
                <a:latin typeface="Trebuchet MS"/>
                <a:cs typeface="Trebuchet MS"/>
              </a:rPr>
              <a:t> </a:t>
            </a:r>
            <a:r>
              <a:rPr sz="3600" spc="-135" dirty="0">
                <a:latin typeface="Trebuchet MS"/>
                <a:cs typeface="Trebuchet MS"/>
              </a:rPr>
              <a:t>p</a:t>
            </a:r>
            <a:r>
              <a:rPr sz="3600" spc="-155" dirty="0">
                <a:latin typeface="Trebuchet MS"/>
                <a:cs typeface="Trebuchet MS"/>
              </a:rPr>
              <a:t>r</a:t>
            </a:r>
            <a:r>
              <a:rPr sz="3600" spc="-140" dirty="0">
                <a:latin typeface="Trebuchet MS"/>
                <a:cs typeface="Trebuchet MS"/>
              </a:rPr>
              <a:t>i</a:t>
            </a:r>
            <a:r>
              <a:rPr sz="3600" spc="-135" dirty="0">
                <a:latin typeface="Trebuchet MS"/>
                <a:cs typeface="Trebuchet MS"/>
              </a:rPr>
              <a:t>m</a:t>
            </a:r>
            <a:r>
              <a:rPr sz="3600" spc="-140" dirty="0">
                <a:latin typeface="Trebuchet MS"/>
                <a:cs typeface="Trebuchet MS"/>
              </a:rPr>
              <a:t>a</a:t>
            </a:r>
            <a:r>
              <a:rPr sz="3600" spc="-155" dirty="0">
                <a:latin typeface="Trebuchet MS"/>
                <a:cs typeface="Trebuchet MS"/>
              </a:rPr>
              <a:t>r</a:t>
            </a:r>
            <a:r>
              <a:rPr sz="3600" dirty="0">
                <a:latin typeface="Trebuchet MS"/>
                <a:cs typeface="Trebuchet MS"/>
              </a:rPr>
              <a:t>y</a:t>
            </a:r>
            <a:r>
              <a:rPr sz="3600" spc="-254" dirty="0">
                <a:latin typeface="Trebuchet MS"/>
                <a:cs typeface="Trebuchet MS"/>
              </a:rPr>
              <a:t> </a:t>
            </a:r>
            <a:r>
              <a:rPr sz="3600" spc="-114" dirty="0">
                <a:latin typeface="Trebuchet MS"/>
                <a:cs typeface="Trebuchet MS"/>
              </a:rPr>
              <a:t>s</a:t>
            </a:r>
            <a:r>
              <a:rPr sz="3600" spc="-120" dirty="0">
                <a:latin typeface="Trebuchet MS"/>
                <a:cs typeface="Trebuchet MS"/>
              </a:rPr>
              <a:t>e</a:t>
            </a:r>
            <a:r>
              <a:rPr sz="3600" spc="-130" dirty="0">
                <a:latin typeface="Trebuchet MS"/>
                <a:cs typeface="Trebuchet MS"/>
              </a:rPr>
              <a:t>c</a:t>
            </a:r>
            <a:r>
              <a:rPr sz="3600" spc="-135" dirty="0">
                <a:latin typeface="Trebuchet MS"/>
                <a:cs typeface="Trebuchet MS"/>
              </a:rPr>
              <a:t>o</a:t>
            </a:r>
            <a:r>
              <a:rPr sz="3600" spc="-125" dirty="0">
                <a:latin typeface="Trebuchet MS"/>
                <a:cs typeface="Trebuchet MS"/>
              </a:rPr>
              <a:t>n</a:t>
            </a:r>
            <a:r>
              <a:rPr sz="3600" spc="-114" dirty="0">
                <a:latin typeface="Trebuchet MS"/>
                <a:cs typeface="Trebuchet MS"/>
              </a:rPr>
              <a:t>d</a:t>
            </a:r>
            <a:r>
              <a:rPr sz="3600" spc="-120" dirty="0">
                <a:latin typeface="Trebuchet MS"/>
                <a:cs typeface="Trebuchet MS"/>
              </a:rPr>
              <a:t>a</a:t>
            </a:r>
            <a:r>
              <a:rPr sz="3600" spc="-130" dirty="0">
                <a:latin typeface="Trebuchet MS"/>
                <a:cs typeface="Trebuchet MS"/>
              </a:rPr>
              <a:t>r</a:t>
            </a:r>
            <a:r>
              <a:rPr sz="3600" dirty="0">
                <a:latin typeface="Trebuchet MS"/>
                <a:cs typeface="Trebuchet MS"/>
              </a:rPr>
              <a:t>y</a:t>
            </a:r>
            <a:r>
              <a:rPr sz="3600" spc="-70" dirty="0">
                <a:latin typeface="Trebuchet MS"/>
                <a:cs typeface="Trebuchet MS"/>
              </a:rPr>
              <a:t> </a:t>
            </a:r>
            <a:r>
              <a:rPr sz="3600" spc="-204" dirty="0">
                <a:latin typeface="Trebuchet MS"/>
                <a:cs typeface="Trebuchet MS"/>
              </a:rPr>
              <a:t>r</a:t>
            </a:r>
            <a:r>
              <a:rPr sz="3600" spc="-190" dirty="0">
                <a:latin typeface="Trebuchet MS"/>
                <a:cs typeface="Trebuchet MS"/>
              </a:rPr>
              <a:t>e</a:t>
            </a:r>
            <a:r>
              <a:rPr sz="3600" spc="-200" dirty="0">
                <a:latin typeface="Trebuchet MS"/>
                <a:cs typeface="Trebuchet MS"/>
              </a:rPr>
              <a:t>l</a:t>
            </a:r>
            <a:r>
              <a:rPr sz="3600" spc="-190" dirty="0">
                <a:latin typeface="Trebuchet MS"/>
                <a:cs typeface="Trebuchet MS"/>
              </a:rPr>
              <a:t>a</a:t>
            </a:r>
            <a:r>
              <a:rPr sz="3600" spc="-204" dirty="0">
                <a:latin typeface="Trebuchet MS"/>
                <a:cs typeface="Trebuchet MS"/>
              </a:rPr>
              <a:t>t</a:t>
            </a:r>
            <a:r>
              <a:rPr sz="3600" spc="-190" dirty="0">
                <a:latin typeface="Trebuchet MS"/>
                <a:cs typeface="Trebuchet MS"/>
              </a:rPr>
              <a:t>i</a:t>
            </a:r>
            <a:r>
              <a:rPr sz="3600" spc="-204" dirty="0">
                <a:latin typeface="Trebuchet MS"/>
                <a:cs typeface="Trebuchet MS"/>
              </a:rPr>
              <a:t>o</a:t>
            </a:r>
            <a:r>
              <a:rPr sz="3600" spc="-195" dirty="0">
                <a:latin typeface="Trebuchet MS"/>
                <a:cs typeface="Trebuchet MS"/>
              </a:rPr>
              <a:t>n</a:t>
            </a:r>
            <a:r>
              <a:rPr sz="3600" spc="-190" dirty="0">
                <a:latin typeface="Trebuchet MS"/>
                <a:cs typeface="Trebuchet MS"/>
              </a:rPr>
              <a:t>s</a:t>
            </a:r>
            <a:r>
              <a:rPr sz="3600" spc="-195" dirty="0">
                <a:latin typeface="Trebuchet MS"/>
                <a:cs typeface="Trebuchet MS"/>
              </a:rPr>
              <a:t>h</a:t>
            </a:r>
            <a:r>
              <a:rPr sz="3600" spc="-190" dirty="0">
                <a:latin typeface="Trebuchet MS"/>
                <a:cs typeface="Trebuchet MS"/>
              </a:rPr>
              <a:t>i</a:t>
            </a:r>
            <a:r>
              <a:rPr sz="3600" spc="-180" dirty="0">
                <a:latin typeface="Trebuchet MS"/>
                <a:cs typeface="Trebuchet MS"/>
              </a:rPr>
              <a:t>p</a:t>
            </a:r>
            <a:r>
              <a:rPr sz="3600" dirty="0">
                <a:latin typeface="Trebuchet MS"/>
                <a:cs typeface="Trebuchet MS"/>
              </a:rPr>
              <a:t>.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ts val="3779"/>
              </a:lnSpc>
            </a:pPr>
            <a:r>
              <a:rPr sz="3600" u="heavy" spc="-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Select</a:t>
            </a:r>
            <a:endParaRPr sz="3600">
              <a:latin typeface="Trebuchet MS"/>
              <a:cs typeface="Trebuchet MS"/>
            </a:endParaRPr>
          </a:p>
          <a:p>
            <a:pPr marL="295910">
              <a:lnSpc>
                <a:spcPts val="4235"/>
              </a:lnSpc>
            </a:pPr>
            <a:r>
              <a:rPr sz="3600" spc="-70" dirty="0">
                <a:latin typeface="Trebuchet MS"/>
                <a:cs typeface="Trebuchet MS"/>
              </a:rPr>
              <a:t>It</a:t>
            </a:r>
            <a:r>
              <a:rPr sz="3600" spc="-20" dirty="0">
                <a:latin typeface="Trebuchet MS"/>
                <a:cs typeface="Trebuchet MS"/>
              </a:rPr>
              <a:t> </a:t>
            </a:r>
            <a:r>
              <a:rPr sz="3600" spc="-60" dirty="0">
                <a:latin typeface="Trebuchet MS"/>
                <a:cs typeface="Trebuchet MS"/>
              </a:rPr>
              <a:t>is</a:t>
            </a:r>
            <a:r>
              <a:rPr sz="3600" spc="20" dirty="0">
                <a:latin typeface="Trebuchet MS"/>
                <a:cs typeface="Trebuchet MS"/>
              </a:rPr>
              <a:t> </a:t>
            </a:r>
            <a:r>
              <a:rPr sz="3600" spc="-90" dirty="0">
                <a:latin typeface="Trebuchet MS"/>
                <a:cs typeface="Trebuchet MS"/>
              </a:rPr>
              <a:t>uses</a:t>
            </a:r>
            <a:r>
              <a:rPr sz="3600" spc="35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whenever</a:t>
            </a:r>
            <a:r>
              <a:rPr sz="3600" spc="-5" dirty="0">
                <a:latin typeface="Trebuchet MS"/>
                <a:cs typeface="Trebuchet MS"/>
              </a:rPr>
              <a:t> </a:t>
            </a:r>
            <a:r>
              <a:rPr sz="3600" spc="-120" dirty="0">
                <a:latin typeface="Trebuchet MS"/>
                <a:cs typeface="Trebuchet MS"/>
              </a:rPr>
              <a:t>the</a:t>
            </a:r>
            <a:r>
              <a:rPr sz="3600" spc="-30" dirty="0">
                <a:latin typeface="Trebuchet MS"/>
                <a:cs typeface="Trebuchet MS"/>
              </a:rPr>
              <a:t> </a:t>
            </a:r>
            <a:r>
              <a:rPr sz="3600" spc="-125" dirty="0">
                <a:latin typeface="Trebuchet MS"/>
                <a:cs typeface="Trebuchet MS"/>
              </a:rPr>
              <a:t>primary</a:t>
            </a:r>
            <a:r>
              <a:rPr sz="3600" spc="5" dirty="0">
                <a:latin typeface="Trebuchet MS"/>
                <a:cs typeface="Trebuchet MS"/>
              </a:rPr>
              <a:t> </a:t>
            </a:r>
            <a:r>
              <a:rPr sz="3600" spc="-160" dirty="0">
                <a:latin typeface="Trebuchet MS"/>
                <a:cs typeface="Trebuchet MS"/>
              </a:rPr>
              <a:t>device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5390" y="3049346"/>
            <a:ext cx="7468234" cy="101409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  <a:tabLst>
                <a:tab pos="1375410" algn="l"/>
                <a:tab pos="2533650" algn="l"/>
                <a:tab pos="3714115" algn="l"/>
                <a:tab pos="4525010" algn="l"/>
              </a:tabLst>
            </a:pPr>
            <a:r>
              <a:rPr sz="3600" spc="-315" dirty="0">
                <a:latin typeface="Trebuchet MS"/>
                <a:cs typeface="Trebuchet MS"/>
              </a:rPr>
              <a:t>h</a:t>
            </a:r>
            <a:r>
              <a:rPr sz="3600" spc="-310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s	</a:t>
            </a:r>
            <a:r>
              <a:rPr sz="3600" spc="-140" dirty="0">
                <a:latin typeface="Trebuchet MS"/>
                <a:cs typeface="Trebuchet MS"/>
              </a:rPr>
              <a:t>s</a:t>
            </a:r>
            <a:r>
              <a:rPr sz="3600" spc="-160" dirty="0">
                <a:latin typeface="Trebuchet MS"/>
                <a:cs typeface="Trebuchet MS"/>
              </a:rPr>
              <a:t>o</a:t>
            </a:r>
            <a:r>
              <a:rPr sz="3600" spc="-135" dirty="0">
                <a:latin typeface="Trebuchet MS"/>
                <a:cs typeface="Trebuchet MS"/>
              </a:rPr>
              <a:t>m</a:t>
            </a:r>
            <a:r>
              <a:rPr sz="3600" spc="-145" dirty="0">
                <a:latin typeface="Trebuchet MS"/>
                <a:cs typeface="Trebuchet MS"/>
              </a:rPr>
              <a:t>e</a:t>
            </a:r>
            <a:r>
              <a:rPr sz="3600" spc="-160" dirty="0">
                <a:latin typeface="Trebuchet MS"/>
                <a:cs typeface="Trebuchet MS"/>
              </a:rPr>
              <a:t>t</a:t>
            </a:r>
            <a:r>
              <a:rPr sz="3600" spc="-150" dirty="0">
                <a:latin typeface="Trebuchet MS"/>
                <a:cs typeface="Trebuchet MS"/>
              </a:rPr>
              <a:t>h</a:t>
            </a:r>
            <a:r>
              <a:rPr sz="3600" spc="-140" dirty="0">
                <a:latin typeface="Trebuchet MS"/>
                <a:cs typeface="Trebuchet MS"/>
              </a:rPr>
              <a:t>i</a:t>
            </a:r>
            <a:r>
              <a:rPr sz="3600" spc="-150" dirty="0">
                <a:latin typeface="Trebuchet MS"/>
                <a:cs typeface="Trebuchet MS"/>
              </a:rPr>
              <a:t>n</a:t>
            </a:r>
            <a:r>
              <a:rPr sz="3600" dirty="0">
                <a:latin typeface="Trebuchet MS"/>
                <a:cs typeface="Trebuchet MS"/>
              </a:rPr>
              <a:t>g	</a:t>
            </a:r>
            <a:r>
              <a:rPr sz="3600" spc="-60" dirty="0">
                <a:latin typeface="Trebuchet MS"/>
                <a:cs typeface="Trebuchet MS"/>
              </a:rPr>
              <a:t>t</a:t>
            </a:r>
            <a:r>
              <a:rPr sz="3600" dirty="0">
                <a:latin typeface="Trebuchet MS"/>
                <a:cs typeface="Trebuchet MS"/>
              </a:rPr>
              <a:t>o	</a:t>
            </a:r>
            <a:r>
              <a:rPr sz="3600" spc="-165" dirty="0">
                <a:latin typeface="Trebuchet MS"/>
                <a:cs typeface="Trebuchet MS"/>
              </a:rPr>
              <a:t>se</a:t>
            </a:r>
            <a:r>
              <a:rPr sz="3600" spc="-170" dirty="0">
                <a:latin typeface="Trebuchet MS"/>
                <a:cs typeface="Trebuchet MS"/>
              </a:rPr>
              <a:t>n</a:t>
            </a:r>
            <a:r>
              <a:rPr sz="3600" spc="-160" dirty="0">
                <a:latin typeface="Trebuchet MS"/>
                <a:cs typeface="Trebuchet MS"/>
              </a:rPr>
              <a:t>d</a:t>
            </a:r>
            <a:r>
              <a:rPr sz="3600" spc="-170" dirty="0">
                <a:latin typeface="Trebuchet MS"/>
                <a:cs typeface="Trebuchet MS"/>
              </a:rPr>
              <a:t>.</a:t>
            </a:r>
            <a:r>
              <a:rPr sz="3600" spc="-165" dirty="0">
                <a:latin typeface="Trebuchet MS"/>
                <a:cs typeface="Trebuchet MS"/>
              </a:rPr>
              <a:t>ie</a:t>
            </a:r>
            <a:r>
              <a:rPr sz="3600" spc="-150" dirty="0">
                <a:latin typeface="Trebuchet MS"/>
                <a:cs typeface="Trebuchet MS"/>
              </a:rPr>
              <a:t>)</a:t>
            </a:r>
            <a:r>
              <a:rPr sz="3600" spc="-330" dirty="0">
                <a:latin typeface="Trebuchet MS"/>
                <a:cs typeface="Trebuchet MS"/>
              </a:rPr>
              <a:t>P</a:t>
            </a:r>
            <a:r>
              <a:rPr sz="3600" spc="-180" dirty="0">
                <a:latin typeface="Trebuchet MS"/>
                <a:cs typeface="Trebuchet MS"/>
              </a:rPr>
              <a:t>r</a:t>
            </a:r>
            <a:r>
              <a:rPr sz="3600" spc="-165" dirty="0">
                <a:latin typeface="Trebuchet MS"/>
                <a:cs typeface="Trebuchet MS"/>
              </a:rPr>
              <a:t>i</a:t>
            </a:r>
            <a:r>
              <a:rPr sz="3600" spc="-160" dirty="0">
                <a:latin typeface="Trebuchet MS"/>
                <a:cs typeface="Trebuchet MS"/>
              </a:rPr>
              <a:t>m</a:t>
            </a:r>
            <a:r>
              <a:rPr sz="3600" spc="-165" dirty="0">
                <a:latin typeface="Trebuchet MS"/>
                <a:cs typeface="Trebuchet MS"/>
              </a:rPr>
              <a:t>a</a:t>
            </a:r>
            <a:r>
              <a:rPr sz="3600" spc="-180" dirty="0">
                <a:latin typeface="Trebuchet MS"/>
                <a:cs typeface="Trebuchet MS"/>
              </a:rPr>
              <a:t>r</a:t>
            </a:r>
            <a:r>
              <a:rPr sz="3600" dirty="0">
                <a:latin typeface="Trebuchet MS"/>
                <a:cs typeface="Trebuchet MS"/>
              </a:rPr>
              <a:t>y  </a:t>
            </a:r>
            <a:r>
              <a:rPr sz="3600" spc="-95" dirty="0">
                <a:latin typeface="Trebuchet MS"/>
                <a:cs typeface="Trebuchet MS"/>
              </a:rPr>
              <a:t>controls</a:t>
            </a:r>
            <a:r>
              <a:rPr sz="3600" spc="-114" dirty="0">
                <a:latin typeface="Trebuchet MS"/>
                <a:cs typeface="Trebuchet MS"/>
              </a:rPr>
              <a:t> </a:t>
            </a:r>
            <a:r>
              <a:rPr sz="3600" spc="-120" dirty="0">
                <a:latin typeface="Trebuchet MS"/>
                <a:cs typeface="Trebuchet MS"/>
              </a:rPr>
              <a:t>the	</a:t>
            </a:r>
            <a:r>
              <a:rPr sz="3600" spc="-175" dirty="0">
                <a:latin typeface="Trebuchet MS"/>
                <a:cs typeface="Trebuchet MS"/>
              </a:rPr>
              <a:t>link.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8573" y="458165"/>
            <a:ext cx="11588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70" dirty="0"/>
              <a:t>Select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447800"/>
            <a:ext cx="7375904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2" y="458165"/>
            <a:ext cx="1191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75" dirty="0"/>
              <a:t>S</a:t>
            </a:r>
            <a:r>
              <a:rPr sz="4300" spc="-270" dirty="0"/>
              <a:t>ele</a:t>
            </a:r>
            <a:r>
              <a:rPr sz="4300" spc="-265" dirty="0"/>
              <a:t>c</a:t>
            </a:r>
            <a:r>
              <a:rPr sz="4300" spc="-5" dirty="0"/>
              <a:t>t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989" y="1409553"/>
            <a:ext cx="7405240" cy="4915045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0634" y="458165"/>
            <a:ext cx="74231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30" dirty="0"/>
              <a:t>P</a:t>
            </a:r>
            <a:r>
              <a:rPr sz="4300" spc="-210" dirty="0"/>
              <a:t>o</a:t>
            </a:r>
            <a:r>
              <a:rPr sz="4300" spc="-204" dirty="0"/>
              <a:t>l</a:t>
            </a:r>
            <a:r>
              <a:rPr sz="4300" spc="-5" dirty="0"/>
              <a:t>l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144014"/>
            <a:ext cx="48768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3683838"/>
            <a:ext cx="487680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0361" y="2018537"/>
            <a:ext cx="6595109" cy="3027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6854" algn="just">
              <a:lnSpc>
                <a:spcPct val="100000"/>
              </a:lnSpc>
              <a:spcBef>
                <a:spcPts val="90"/>
              </a:spcBef>
            </a:pPr>
            <a:r>
              <a:rPr sz="3200" spc="-70" dirty="0">
                <a:latin typeface="Trebuchet MS"/>
                <a:cs typeface="Trebuchet MS"/>
              </a:rPr>
              <a:t>The </a:t>
            </a:r>
            <a:r>
              <a:rPr sz="3200" spc="-160" dirty="0">
                <a:latin typeface="Trebuchet MS"/>
                <a:cs typeface="Trebuchet MS"/>
              </a:rPr>
              <a:t>polling</a:t>
            </a:r>
            <a:r>
              <a:rPr sz="3200" spc="-15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function</a:t>
            </a:r>
            <a:r>
              <a:rPr sz="3200" spc="-15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is </a:t>
            </a:r>
            <a:r>
              <a:rPr sz="3200" spc="-114" dirty="0">
                <a:latin typeface="Trebuchet MS"/>
                <a:cs typeface="Trebuchet MS"/>
              </a:rPr>
              <a:t>used </a:t>
            </a:r>
            <a:r>
              <a:rPr sz="3200" spc="-105" dirty="0">
                <a:latin typeface="Trebuchet MS"/>
                <a:cs typeface="Trebuchet MS"/>
              </a:rPr>
              <a:t>by </a:t>
            </a:r>
            <a:r>
              <a:rPr sz="3200" spc="-130" dirty="0">
                <a:latin typeface="Trebuchet MS"/>
                <a:cs typeface="Trebuchet MS"/>
              </a:rPr>
              <a:t>the 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p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40" dirty="0">
                <a:latin typeface="Trebuchet MS"/>
                <a:cs typeface="Trebuchet MS"/>
              </a:rPr>
              <a:t>m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4" dirty="0">
                <a:latin typeface="Trebuchet MS"/>
                <a:cs typeface="Trebuchet MS"/>
              </a:rPr>
              <a:t>v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20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25" dirty="0">
                <a:latin typeface="Trebuchet MS"/>
                <a:cs typeface="Trebuchet MS"/>
              </a:rPr>
              <a:t> </a:t>
            </a:r>
            <a:r>
              <a:rPr sz="3200" spc="-7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tr</a:t>
            </a:r>
            <a:r>
              <a:rPr sz="3200" spc="-125" dirty="0">
                <a:latin typeface="Trebuchet MS"/>
                <a:cs typeface="Trebuchet MS"/>
              </a:rPr>
              <a:t>a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135" dirty="0">
                <a:latin typeface="Trebuchet MS"/>
                <a:cs typeface="Trebuchet MS"/>
              </a:rPr>
              <a:t>m</a:t>
            </a:r>
            <a:r>
              <a:rPr sz="3200" spc="-125" dirty="0">
                <a:latin typeface="Trebuchet MS"/>
                <a:cs typeface="Trebuchet MS"/>
              </a:rPr>
              <a:t>iss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s  </a:t>
            </a:r>
            <a:r>
              <a:rPr sz="3200" spc="-155" dirty="0">
                <a:latin typeface="Trebuchet MS"/>
                <a:cs typeface="Trebuchet MS"/>
              </a:rPr>
              <a:t>f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spc="-30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5" dirty="0">
                <a:latin typeface="Trebuchet MS"/>
                <a:cs typeface="Trebuchet MS"/>
              </a:rPr>
              <a:t>c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125" dirty="0">
                <a:latin typeface="Trebuchet MS"/>
                <a:cs typeface="Trebuchet MS"/>
              </a:rPr>
              <a:t>a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1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d</a:t>
            </a:r>
            <a:r>
              <a:rPr sz="3200" spc="-210" dirty="0">
                <a:latin typeface="Trebuchet MS"/>
                <a:cs typeface="Trebuchet MS"/>
              </a:rPr>
              <a:t>e</a:t>
            </a:r>
            <a:r>
              <a:rPr sz="3200" spc="-225" dirty="0">
                <a:latin typeface="Trebuchet MS"/>
                <a:cs typeface="Trebuchet MS"/>
              </a:rPr>
              <a:t>v</a:t>
            </a:r>
            <a:r>
              <a:rPr sz="3200" spc="-220" dirty="0">
                <a:latin typeface="Trebuchet MS"/>
                <a:cs typeface="Trebuchet MS"/>
              </a:rPr>
              <a:t>ic</a:t>
            </a:r>
            <a:r>
              <a:rPr sz="3200" spc="-210" dirty="0">
                <a:latin typeface="Trebuchet MS"/>
                <a:cs typeface="Trebuchet MS"/>
              </a:rPr>
              <a:t>e</a:t>
            </a:r>
            <a:r>
              <a:rPr sz="3200" spc="-22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  <a:spcBef>
                <a:spcPts val="605"/>
              </a:spcBef>
            </a:pPr>
            <a:r>
              <a:rPr sz="3200" spc="-2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25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p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40" dirty="0">
                <a:latin typeface="Trebuchet MS"/>
                <a:cs typeface="Trebuchet MS"/>
              </a:rPr>
              <a:t>m</a:t>
            </a:r>
            <a:r>
              <a:rPr sz="3200" spc="-125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4" dirty="0">
                <a:latin typeface="Trebuchet MS"/>
                <a:cs typeface="Trebuchet MS"/>
              </a:rPr>
              <a:t>v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re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r</a:t>
            </a:r>
            <a:r>
              <a:rPr sz="3200" spc="-260" dirty="0">
                <a:latin typeface="Trebuchet MS"/>
                <a:cs typeface="Trebuchet MS"/>
              </a:rPr>
              <a:t>e</a:t>
            </a:r>
            <a:r>
              <a:rPr sz="3200" spc="-245" dirty="0">
                <a:latin typeface="Trebuchet MS"/>
                <a:cs typeface="Trebuchet MS"/>
              </a:rPr>
              <a:t>c</a:t>
            </a:r>
            <a:r>
              <a:rPr sz="3200" spc="-240" dirty="0">
                <a:latin typeface="Trebuchet MS"/>
                <a:cs typeface="Trebuchet MS"/>
              </a:rPr>
              <a:t>e</a:t>
            </a:r>
            <a:r>
              <a:rPr sz="3200" spc="-270" dirty="0">
                <a:latin typeface="Trebuchet MS"/>
                <a:cs typeface="Trebuchet MS"/>
              </a:rPr>
              <a:t>i</a:t>
            </a:r>
            <a:r>
              <a:rPr sz="3200" spc="-275" dirty="0">
                <a:latin typeface="Trebuchet MS"/>
                <a:cs typeface="Trebuchet MS"/>
              </a:rPr>
              <a:t>v</a:t>
            </a:r>
            <a:r>
              <a:rPr sz="3200" spc="-5" dirty="0">
                <a:latin typeface="Trebuchet MS"/>
                <a:cs typeface="Trebuchet MS"/>
              </a:rPr>
              <a:t>e  </a:t>
            </a:r>
            <a:r>
              <a:rPr sz="3200" spc="-250" dirty="0">
                <a:latin typeface="Trebuchet MS"/>
                <a:cs typeface="Trebuchet MS"/>
              </a:rPr>
              <a:t>d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19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spc="-43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as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ac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0" dirty="0">
                <a:latin typeface="Trebuchet MS"/>
                <a:cs typeface="Trebuchet MS"/>
              </a:rPr>
              <a:t>v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20" dirty="0">
                <a:latin typeface="Trebuchet MS"/>
                <a:cs typeface="Trebuchet MS"/>
              </a:rPr>
              <a:t>ur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32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275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h</a:t>
            </a:r>
            <a:r>
              <a:rPr sz="3200" spc="-170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s  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nyth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40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s</a:t>
            </a:r>
            <a:r>
              <a:rPr sz="3200" spc="-215" dirty="0">
                <a:latin typeface="Trebuchet MS"/>
                <a:cs typeface="Trebuchet MS"/>
              </a:rPr>
              <a:t>en</a:t>
            </a:r>
            <a:r>
              <a:rPr sz="3200" spc="-225" dirty="0">
                <a:latin typeface="Trebuchet MS"/>
                <a:cs typeface="Trebuchet MS"/>
              </a:rPr>
              <a:t>d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8094" y="458165"/>
            <a:ext cx="74231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30" dirty="0"/>
              <a:t>P</a:t>
            </a:r>
            <a:r>
              <a:rPr sz="4300" spc="-204" dirty="0"/>
              <a:t>ol</a:t>
            </a:r>
            <a:r>
              <a:rPr sz="4300" spc="-5" dirty="0"/>
              <a:t>l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295400"/>
            <a:ext cx="6705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264" y="476453"/>
            <a:ext cx="33508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25" dirty="0">
                <a:solidFill>
                  <a:srgbClr val="FF3300"/>
                </a:solidFill>
                <a:latin typeface="Trebuchet MS"/>
                <a:cs typeface="Trebuchet MS"/>
              </a:rPr>
              <a:t>Flow</a:t>
            </a:r>
            <a:r>
              <a:rPr sz="4300" b="1" spc="-190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4300" b="1" spc="90" dirty="0">
                <a:solidFill>
                  <a:srgbClr val="FF3300"/>
                </a:solidFill>
                <a:latin typeface="Trebuchet MS"/>
                <a:cs typeface="Trebuchet MS"/>
              </a:rPr>
              <a:t>Control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940" y="1182573"/>
            <a:ext cx="543153" cy="4056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7009" y="1035761"/>
            <a:ext cx="8688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" dirty="0">
                <a:latin typeface="Trebuchet MS"/>
                <a:cs typeface="Trebuchet MS"/>
              </a:rPr>
              <a:t>It</a:t>
            </a:r>
            <a:r>
              <a:rPr sz="3600" spc="365" dirty="0">
                <a:latin typeface="Trebuchet MS"/>
                <a:cs typeface="Trebuchet MS"/>
              </a:rPr>
              <a:t> </a:t>
            </a:r>
            <a:r>
              <a:rPr sz="3600" spc="-50" dirty="0">
                <a:latin typeface="Trebuchet MS"/>
                <a:cs typeface="Trebuchet MS"/>
              </a:rPr>
              <a:t>is</a:t>
            </a:r>
            <a:r>
              <a:rPr sz="3600" spc="43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</a:t>
            </a:r>
            <a:r>
              <a:rPr sz="3600" spc="285" dirty="0">
                <a:latin typeface="Trebuchet MS"/>
                <a:cs typeface="Trebuchet MS"/>
              </a:rPr>
              <a:t> </a:t>
            </a:r>
            <a:r>
              <a:rPr sz="3600" spc="-80" dirty="0">
                <a:latin typeface="Trebuchet MS"/>
                <a:cs typeface="Trebuchet MS"/>
              </a:rPr>
              <a:t>set</a:t>
            </a:r>
            <a:r>
              <a:rPr sz="3600" spc="385" dirty="0">
                <a:latin typeface="Trebuchet MS"/>
                <a:cs typeface="Trebuchet MS"/>
              </a:rPr>
              <a:t> </a:t>
            </a:r>
            <a:r>
              <a:rPr sz="3600" spc="-70" dirty="0">
                <a:latin typeface="Trebuchet MS"/>
                <a:cs typeface="Trebuchet MS"/>
              </a:rPr>
              <a:t>of</a:t>
            </a:r>
            <a:r>
              <a:rPr sz="3600" spc="365" dirty="0">
                <a:latin typeface="Trebuchet MS"/>
                <a:cs typeface="Trebuchet MS"/>
              </a:rPr>
              <a:t> </a:t>
            </a:r>
            <a:r>
              <a:rPr sz="3600" spc="-90" dirty="0">
                <a:latin typeface="Trebuchet MS"/>
                <a:cs typeface="Trebuchet MS"/>
              </a:rPr>
              <a:t>procedures</a:t>
            </a:r>
            <a:r>
              <a:rPr sz="3600" spc="440" dirty="0">
                <a:latin typeface="Trebuchet MS"/>
                <a:cs typeface="Trebuchet MS"/>
              </a:rPr>
              <a:t> </a:t>
            </a:r>
            <a:r>
              <a:rPr sz="3600" spc="-45" dirty="0">
                <a:latin typeface="Trebuchet MS"/>
                <a:cs typeface="Trebuchet MS"/>
              </a:rPr>
              <a:t>to</a:t>
            </a:r>
            <a:r>
              <a:rPr sz="3600" spc="434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tell</a:t>
            </a:r>
            <a:r>
              <a:rPr sz="3600" spc="350" dirty="0">
                <a:latin typeface="Trebuchet MS"/>
                <a:cs typeface="Trebuchet MS"/>
              </a:rPr>
              <a:t> </a:t>
            </a:r>
            <a:r>
              <a:rPr sz="3600" spc="-105" dirty="0">
                <a:latin typeface="Trebuchet MS"/>
                <a:cs typeface="Trebuchet MS"/>
              </a:rPr>
              <a:t>the</a:t>
            </a:r>
            <a:r>
              <a:rPr sz="3600" spc="385" dirty="0">
                <a:latin typeface="Trebuchet MS"/>
                <a:cs typeface="Trebuchet MS"/>
              </a:rPr>
              <a:t> </a:t>
            </a:r>
            <a:r>
              <a:rPr sz="3600" spc="-90" dirty="0">
                <a:latin typeface="Trebuchet MS"/>
                <a:cs typeface="Trebuchet MS"/>
              </a:rPr>
              <a:t>sender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009" y="1368374"/>
            <a:ext cx="8695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latin typeface="Trebuchet MS"/>
                <a:cs typeface="Trebuchet MS"/>
              </a:rPr>
              <a:t>how</a:t>
            </a:r>
            <a:r>
              <a:rPr sz="3600" spc="-140" dirty="0">
                <a:latin typeface="Trebuchet MS"/>
                <a:cs typeface="Trebuchet MS"/>
              </a:rPr>
              <a:t> </a:t>
            </a:r>
            <a:r>
              <a:rPr sz="3600" spc="-105" dirty="0">
                <a:latin typeface="Trebuchet MS"/>
                <a:cs typeface="Trebuchet MS"/>
              </a:rPr>
              <a:t>much</a:t>
            </a:r>
            <a:r>
              <a:rPr sz="3600" spc="-270" dirty="0">
                <a:latin typeface="Trebuchet MS"/>
                <a:cs typeface="Trebuchet MS"/>
              </a:rPr>
              <a:t> </a:t>
            </a:r>
            <a:r>
              <a:rPr sz="3600" spc="-145" dirty="0">
                <a:latin typeface="Trebuchet MS"/>
                <a:cs typeface="Trebuchet MS"/>
              </a:rPr>
              <a:t>data</a:t>
            </a:r>
            <a:r>
              <a:rPr sz="3600" spc="-335" dirty="0">
                <a:latin typeface="Trebuchet MS"/>
                <a:cs typeface="Trebuchet MS"/>
              </a:rPr>
              <a:t> </a:t>
            </a:r>
            <a:r>
              <a:rPr sz="3600" spc="-155" dirty="0">
                <a:latin typeface="Trebuchet MS"/>
                <a:cs typeface="Trebuchet MS"/>
              </a:rPr>
              <a:t>it</a:t>
            </a:r>
            <a:r>
              <a:rPr sz="3600" spc="415" dirty="0">
                <a:latin typeface="Trebuchet MS"/>
                <a:cs typeface="Trebuchet MS"/>
              </a:rPr>
              <a:t> </a:t>
            </a:r>
            <a:r>
              <a:rPr sz="3600" spc="-114" dirty="0">
                <a:latin typeface="Trebuchet MS"/>
                <a:cs typeface="Trebuchet MS"/>
              </a:rPr>
              <a:t>can</a:t>
            </a:r>
            <a:r>
              <a:rPr sz="3600" spc="-340" dirty="0">
                <a:latin typeface="Trebuchet MS"/>
                <a:cs typeface="Trebuchet MS"/>
              </a:rPr>
              <a:t> </a:t>
            </a:r>
            <a:r>
              <a:rPr sz="3600" spc="-110" dirty="0">
                <a:latin typeface="Trebuchet MS"/>
                <a:cs typeface="Trebuchet MS"/>
              </a:rPr>
              <a:t>transmit</a:t>
            </a:r>
            <a:r>
              <a:rPr sz="3600" spc="-275" dirty="0">
                <a:latin typeface="Trebuchet MS"/>
                <a:cs typeface="Trebuchet MS"/>
              </a:rPr>
              <a:t> </a:t>
            </a:r>
            <a:r>
              <a:rPr sz="3600" spc="-125" dirty="0">
                <a:latin typeface="Trebuchet MS"/>
                <a:cs typeface="Trebuchet MS"/>
              </a:rPr>
              <a:t>before</a:t>
            </a:r>
            <a:r>
              <a:rPr sz="3600" spc="-290" dirty="0">
                <a:latin typeface="Trebuchet MS"/>
                <a:cs typeface="Trebuchet MS"/>
              </a:rPr>
              <a:t> </a:t>
            </a:r>
            <a:r>
              <a:rPr sz="3600" spc="-85" dirty="0">
                <a:latin typeface="Trebuchet MS"/>
                <a:cs typeface="Trebuchet MS"/>
              </a:rPr>
              <a:t>it</a:t>
            </a:r>
            <a:r>
              <a:rPr sz="3600" spc="-400" dirty="0">
                <a:latin typeface="Trebuchet MS"/>
                <a:cs typeface="Trebuchet MS"/>
              </a:rPr>
              <a:t> </a:t>
            </a:r>
            <a:r>
              <a:rPr sz="3600" spc="-105" dirty="0">
                <a:latin typeface="Trebuchet MS"/>
                <a:cs typeface="Trebuchet MS"/>
              </a:rPr>
              <a:t>must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09" y="1697558"/>
            <a:ext cx="62306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4110" algn="l"/>
                <a:tab pos="1993900" algn="l"/>
                <a:tab pos="2750185" algn="l"/>
              </a:tabLst>
            </a:pPr>
            <a:r>
              <a:rPr sz="3600" spc="-120" dirty="0">
                <a:latin typeface="Trebuchet MS"/>
                <a:cs typeface="Trebuchet MS"/>
              </a:rPr>
              <a:t>wait	</a:t>
            </a:r>
            <a:r>
              <a:rPr sz="3600" spc="-75" dirty="0">
                <a:latin typeface="Trebuchet MS"/>
                <a:cs typeface="Trebuchet MS"/>
              </a:rPr>
              <a:t>for	</a:t>
            </a:r>
            <a:r>
              <a:rPr sz="3600" spc="-85" dirty="0">
                <a:latin typeface="Trebuchet MS"/>
                <a:cs typeface="Trebuchet MS"/>
              </a:rPr>
              <a:t>an	</a:t>
            </a:r>
            <a:r>
              <a:rPr sz="3600" spc="-135" dirty="0">
                <a:latin typeface="Trebuchet MS"/>
                <a:cs typeface="Trebuchet MS"/>
              </a:rPr>
              <a:t>acknowledgement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9281" y="1697558"/>
            <a:ext cx="18878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1900" algn="l"/>
              </a:tabLst>
            </a:pPr>
            <a:r>
              <a:rPr sz="3600" spc="-130" dirty="0">
                <a:latin typeface="Trebuchet MS"/>
                <a:cs typeface="Trebuchet MS"/>
              </a:rPr>
              <a:t>f</a:t>
            </a:r>
            <a:r>
              <a:rPr sz="3600" spc="-105" dirty="0">
                <a:latin typeface="Trebuchet MS"/>
                <a:cs typeface="Trebuchet MS"/>
              </a:rPr>
              <a:t>r</a:t>
            </a:r>
            <a:r>
              <a:rPr sz="3600" spc="-135" dirty="0">
                <a:latin typeface="Trebuchet MS"/>
                <a:cs typeface="Trebuchet MS"/>
              </a:rPr>
              <a:t>o</a:t>
            </a:r>
            <a:r>
              <a:rPr sz="3600" dirty="0">
                <a:latin typeface="Trebuchet MS"/>
                <a:cs typeface="Trebuchet MS"/>
              </a:rPr>
              <a:t>m	</a:t>
            </a:r>
            <a:r>
              <a:rPr sz="3600" spc="-160" dirty="0">
                <a:latin typeface="Trebuchet MS"/>
                <a:cs typeface="Trebuchet MS"/>
              </a:rPr>
              <a:t>t</a:t>
            </a:r>
            <a:r>
              <a:rPr sz="3600" spc="-150" dirty="0">
                <a:latin typeface="Trebuchet MS"/>
                <a:cs typeface="Trebuchet MS"/>
              </a:rPr>
              <a:t>h</a:t>
            </a:r>
            <a:r>
              <a:rPr sz="3600" dirty="0">
                <a:latin typeface="Trebuchet MS"/>
                <a:cs typeface="Trebuchet MS"/>
              </a:rPr>
              <a:t>e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940" y="2726182"/>
            <a:ext cx="543153" cy="4053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893" y="3811778"/>
            <a:ext cx="689457" cy="5120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893" y="4985334"/>
            <a:ext cx="689457" cy="5123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5673" y="2026996"/>
            <a:ext cx="6440805" cy="347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3600" spc="-210" dirty="0">
                <a:latin typeface="Trebuchet MS"/>
                <a:cs typeface="Trebuchet MS"/>
              </a:rPr>
              <a:t>receiver.</a:t>
            </a:r>
            <a:endParaRPr sz="3600">
              <a:latin typeface="Trebuchet MS"/>
              <a:cs typeface="Trebuchet MS"/>
            </a:endParaRPr>
          </a:p>
          <a:p>
            <a:pPr marL="33655">
              <a:lnSpc>
                <a:spcPct val="100000"/>
              </a:lnSpc>
              <a:spcBef>
                <a:spcPts val="30"/>
              </a:spcBef>
            </a:pPr>
            <a:r>
              <a:rPr sz="3600" spc="-650" dirty="0">
                <a:latin typeface="Trebuchet MS"/>
                <a:cs typeface="Trebuchet MS"/>
              </a:rPr>
              <a:t>T</a:t>
            </a:r>
            <a:r>
              <a:rPr sz="3600" spc="-135" dirty="0">
                <a:latin typeface="Trebuchet MS"/>
                <a:cs typeface="Trebuchet MS"/>
              </a:rPr>
              <a:t>w</a:t>
            </a:r>
            <a:r>
              <a:rPr sz="3600" dirty="0">
                <a:latin typeface="Trebuchet MS"/>
                <a:cs typeface="Trebuchet MS"/>
              </a:rPr>
              <a:t>o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spc="-155" dirty="0">
                <a:latin typeface="Trebuchet MS"/>
                <a:cs typeface="Trebuchet MS"/>
              </a:rPr>
              <a:t>c</a:t>
            </a:r>
            <a:r>
              <a:rPr sz="3600" spc="-140" dirty="0">
                <a:latin typeface="Trebuchet MS"/>
                <a:cs typeface="Trebuchet MS"/>
              </a:rPr>
              <a:t>a</a:t>
            </a:r>
            <a:r>
              <a:rPr sz="3600" spc="-160" dirty="0">
                <a:latin typeface="Trebuchet MS"/>
                <a:cs typeface="Trebuchet MS"/>
              </a:rPr>
              <a:t>t</a:t>
            </a:r>
            <a:r>
              <a:rPr sz="3600" spc="-140" dirty="0">
                <a:latin typeface="Trebuchet MS"/>
                <a:cs typeface="Trebuchet MS"/>
              </a:rPr>
              <a:t>e</a:t>
            </a:r>
            <a:r>
              <a:rPr sz="3600" spc="-155" dirty="0">
                <a:latin typeface="Trebuchet MS"/>
                <a:cs typeface="Trebuchet MS"/>
              </a:rPr>
              <a:t>g</a:t>
            </a:r>
            <a:r>
              <a:rPr sz="3600" spc="-160" dirty="0">
                <a:latin typeface="Trebuchet MS"/>
                <a:cs typeface="Trebuchet MS"/>
              </a:rPr>
              <a:t>o</a:t>
            </a:r>
            <a:r>
              <a:rPr sz="3600" spc="-150" dirty="0">
                <a:latin typeface="Trebuchet MS"/>
                <a:cs typeface="Trebuchet MS"/>
              </a:rPr>
              <a:t>r</a:t>
            </a:r>
            <a:r>
              <a:rPr sz="3600" spc="-140" dirty="0">
                <a:latin typeface="Trebuchet MS"/>
                <a:cs typeface="Trebuchet MS"/>
              </a:rPr>
              <a:t>ie</a:t>
            </a:r>
            <a:r>
              <a:rPr sz="3600" dirty="0">
                <a:latin typeface="Trebuchet MS"/>
                <a:cs typeface="Trebuchet MS"/>
              </a:rPr>
              <a:t>s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-160" dirty="0">
                <a:latin typeface="Trebuchet MS"/>
                <a:cs typeface="Trebuchet MS"/>
              </a:rPr>
              <a:t>o</a:t>
            </a:r>
            <a:r>
              <a:rPr sz="3600" dirty="0">
                <a:latin typeface="Trebuchet MS"/>
                <a:cs typeface="Trebuchet MS"/>
              </a:rPr>
              <a:t>f</a:t>
            </a:r>
            <a:r>
              <a:rPr sz="3600" spc="-280" dirty="0">
                <a:latin typeface="Trebuchet MS"/>
                <a:cs typeface="Trebuchet MS"/>
              </a:rPr>
              <a:t> </a:t>
            </a:r>
            <a:r>
              <a:rPr sz="3600" spc="-155" dirty="0">
                <a:latin typeface="Trebuchet MS"/>
                <a:cs typeface="Trebuchet MS"/>
              </a:rPr>
              <a:t>fl</a:t>
            </a:r>
            <a:r>
              <a:rPr sz="3600" spc="-160" dirty="0">
                <a:latin typeface="Trebuchet MS"/>
                <a:cs typeface="Trebuchet MS"/>
              </a:rPr>
              <a:t>o</a:t>
            </a:r>
            <a:r>
              <a:rPr sz="3600" dirty="0">
                <a:latin typeface="Trebuchet MS"/>
                <a:cs typeface="Trebuchet MS"/>
              </a:rPr>
              <a:t>w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c</a:t>
            </a:r>
            <a:r>
              <a:rPr sz="3600" spc="-135" dirty="0">
                <a:latin typeface="Trebuchet MS"/>
                <a:cs typeface="Trebuchet MS"/>
              </a:rPr>
              <a:t>o</a:t>
            </a:r>
            <a:r>
              <a:rPr sz="3600" spc="-125" dirty="0">
                <a:latin typeface="Trebuchet MS"/>
                <a:cs typeface="Trebuchet MS"/>
              </a:rPr>
              <a:t>n</a:t>
            </a:r>
            <a:r>
              <a:rPr sz="3600" spc="-135" dirty="0">
                <a:latin typeface="Trebuchet MS"/>
                <a:cs typeface="Trebuchet MS"/>
              </a:rPr>
              <a:t>t</a:t>
            </a:r>
            <a:r>
              <a:rPr sz="3600" spc="-130" dirty="0">
                <a:latin typeface="Trebuchet MS"/>
                <a:cs typeface="Trebuchet MS"/>
              </a:rPr>
              <a:t>r</a:t>
            </a:r>
            <a:r>
              <a:rPr sz="3600" spc="-135" dirty="0">
                <a:latin typeface="Trebuchet MS"/>
                <a:cs typeface="Trebuchet MS"/>
              </a:rPr>
              <a:t>o</a:t>
            </a:r>
            <a:r>
              <a:rPr sz="3600" spc="-130" dirty="0">
                <a:latin typeface="Trebuchet MS"/>
                <a:cs typeface="Trebuchet MS"/>
              </a:rPr>
              <a:t>l</a:t>
            </a:r>
            <a:r>
              <a:rPr sz="3600" dirty="0">
                <a:latin typeface="Trebuchet MS"/>
                <a:cs typeface="Trebuchet MS"/>
              </a:rPr>
              <a:t>:</a:t>
            </a:r>
            <a:endParaRPr sz="3600">
              <a:latin typeface="Trebuchet MS"/>
              <a:cs typeface="Trebuchet MS"/>
            </a:endParaRPr>
          </a:p>
          <a:p>
            <a:pPr marL="360045" indent="-347980">
              <a:lnSpc>
                <a:spcPct val="100000"/>
              </a:lnSpc>
              <a:spcBef>
                <a:spcPts val="310"/>
              </a:spcBef>
              <a:buClr>
                <a:srgbClr val="3891A7"/>
              </a:buClr>
              <a:buFont typeface="Verdana"/>
              <a:buChar char="◦"/>
              <a:tabLst>
                <a:tab pos="360680" algn="l"/>
              </a:tabLst>
            </a:pPr>
            <a:r>
              <a:rPr sz="3600" b="1" spc="-114" dirty="0">
                <a:solidFill>
                  <a:srgbClr val="4F81BC"/>
                </a:solidFill>
                <a:latin typeface="Trebuchet MS"/>
                <a:cs typeface="Trebuchet MS"/>
              </a:rPr>
              <a:t>Stop-and-wait</a:t>
            </a:r>
            <a:endParaRPr sz="3600">
              <a:latin typeface="Trebuchet MS"/>
              <a:cs typeface="Trebuchet MS"/>
            </a:endParaRPr>
          </a:p>
          <a:p>
            <a:pPr marL="707390">
              <a:lnSpc>
                <a:spcPct val="100000"/>
              </a:lnSpc>
              <a:spcBef>
                <a:spcPts val="290"/>
              </a:spcBef>
              <a:tabLst>
                <a:tab pos="4680585" algn="l"/>
              </a:tabLst>
            </a:pPr>
            <a:r>
              <a:rPr sz="3600" spc="-95" dirty="0">
                <a:latin typeface="Trebuchet MS"/>
                <a:cs typeface="Trebuchet MS"/>
              </a:rPr>
              <a:t>Send</a:t>
            </a:r>
            <a:r>
              <a:rPr sz="3600" spc="-180" dirty="0">
                <a:latin typeface="Trebuchet MS"/>
                <a:cs typeface="Trebuchet MS"/>
              </a:rPr>
              <a:t> </a:t>
            </a:r>
            <a:r>
              <a:rPr sz="3600" spc="-55" dirty="0">
                <a:latin typeface="Trebuchet MS"/>
                <a:cs typeface="Trebuchet MS"/>
              </a:rPr>
              <a:t>one</a:t>
            </a:r>
            <a:r>
              <a:rPr sz="3600" spc="-165" dirty="0">
                <a:latin typeface="Trebuchet MS"/>
                <a:cs typeface="Trebuchet MS"/>
              </a:rPr>
              <a:t> </a:t>
            </a:r>
            <a:r>
              <a:rPr sz="3600" spc="-140" dirty="0">
                <a:latin typeface="Trebuchet MS"/>
                <a:cs typeface="Trebuchet MS"/>
              </a:rPr>
              <a:t>frame</a:t>
            </a:r>
            <a:r>
              <a:rPr sz="3600" spc="-330" dirty="0">
                <a:latin typeface="Trebuchet MS"/>
                <a:cs typeface="Trebuchet MS"/>
              </a:rPr>
              <a:t> </a:t>
            </a:r>
            <a:r>
              <a:rPr sz="3600" spc="-95" dirty="0">
                <a:latin typeface="Trebuchet MS"/>
                <a:cs typeface="Trebuchet MS"/>
              </a:rPr>
              <a:t>at</a:t>
            </a:r>
            <a:r>
              <a:rPr sz="3600" spc="-39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	</a:t>
            </a:r>
            <a:r>
              <a:rPr sz="3600" spc="-155" dirty="0">
                <a:latin typeface="Trebuchet MS"/>
                <a:cs typeface="Trebuchet MS"/>
              </a:rPr>
              <a:t>time.</a:t>
            </a:r>
            <a:endParaRPr sz="3600">
              <a:latin typeface="Trebuchet MS"/>
              <a:cs typeface="Trebuchet MS"/>
            </a:endParaRPr>
          </a:p>
          <a:p>
            <a:pPr marL="360045" indent="-347980">
              <a:lnSpc>
                <a:spcPct val="100000"/>
              </a:lnSpc>
              <a:spcBef>
                <a:spcPts val="315"/>
              </a:spcBef>
              <a:buClr>
                <a:srgbClr val="3891A7"/>
              </a:buClr>
              <a:buFont typeface="Verdana"/>
              <a:buChar char="◦"/>
              <a:tabLst>
                <a:tab pos="360680" algn="l"/>
              </a:tabLst>
            </a:pPr>
            <a:r>
              <a:rPr sz="3600" b="1" spc="-140" dirty="0">
                <a:solidFill>
                  <a:srgbClr val="4F81BC"/>
                </a:solidFill>
                <a:latin typeface="Trebuchet MS"/>
                <a:cs typeface="Trebuchet MS"/>
              </a:rPr>
              <a:t>S</a:t>
            </a:r>
            <a:r>
              <a:rPr sz="3600" b="1" spc="-155" dirty="0">
                <a:solidFill>
                  <a:srgbClr val="4F81BC"/>
                </a:solidFill>
                <a:latin typeface="Trebuchet MS"/>
                <a:cs typeface="Trebuchet MS"/>
              </a:rPr>
              <a:t>l</a:t>
            </a:r>
            <a:r>
              <a:rPr sz="3600" b="1" spc="-140" dirty="0">
                <a:solidFill>
                  <a:srgbClr val="4F81BC"/>
                </a:solidFill>
                <a:latin typeface="Trebuchet MS"/>
                <a:cs typeface="Trebuchet MS"/>
              </a:rPr>
              <a:t>i</a:t>
            </a:r>
            <a:r>
              <a:rPr sz="3600" b="1" spc="-150" dirty="0">
                <a:solidFill>
                  <a:srgbClr val="4F81BC"/>
                </a:solidFill>
                <a:latin typeface="Trebuchet MS"/>
                <a:cs typeface="Trebuchet MS"/>
              </a:rPr>
              <a:t>d</a:t>
            </a:r>
            <a:r>
              <a:rPr sz="3600" b="1" spc="-140" dirty="0">
                <a:solidFill>
                  <a:srgbClr val="4F81BC"/>
                </a:solidFill>
                <a:latin typeface="Trebuchet MS"/>
                <a:cs typeface="Trebuchet MS"/>
              </a:rPr>
              <a:t>i</a:t>
            </a:r>
            <a:r>
              <a:rPr sz="3600" b="1" spc="-135" dirty="0">
                <a:solidFill>
                  <a:srgbClr val="4F81BC"/>
                </a:solidFill>
                <a:latin typeface="Trebuchet MS"/>
                <a:cs typeface="Trebuchet MS"/>
              </a:rPr>
              <a:t>n</a:t>
            </a:r>
            <a:r>
              <a:rPr sz="3600" b="1" dirty="0">
                <a:solidFill>
                  <a:srgbClr val="4F81BC"/>
                </a:solidFill>
                <a:latin typeface="Trebuchet MS"/>
                <a:cs typeface="Trebuchet MS"/>
              </a:rPr>
              <a:t>g</a:t>
            </a:r>
            <a:r>
              <a:rPr sz="3600" b="1" spc="-204" dirty="0">
                <a:solidFill>
                  <a:srgbClr val="4F81BC"/>
                </a:solidFill>
                <a:latin typeface="Trebuchet MS"/>
                <a:cs typeface="Trebuchet MS"/>
              </a:rPr>
              <a:t> </a:t>
            </a:r>
            <a:r>
              <a:rPr sz="3600" b="1" spc="-90" dirty="0">
                <a:solidFill>
                  <a:srgbClr val="4F81BC"/>
                </a:solidFill>
                <a:latin typeface="Trebuchet MS"/>
                <a:cs typeface="Trebuchet MS"/>
              </a:rPr>
              <a:t>w</a:t>
            </a:r>
            <a:r>
              <a:rPr sz="3600" b="1" spc="-95" dirty="0">
                <a:solidFill>
                  <a:srgbClr val="4F81BC"/>
                </a:solidFill>
                <a:latin typeface="Trebuchet MS"/>
                <a:cs typeface="Trebuchet MS"/>
              </a:rPr>
              <a:t>i</a:t>
            </a:r>
            <a:r>
              <a:rPr sz="3600" b="1" spc="-90" dirty="0">
                <a:solidFill>
                  <a:srgbClr val="4F81BC"/>
                </a:solidFill>
                <a:latin typeface="Trebuchet MS"/>
                <a:cs typeface="Trebuchet MS"/>
              </a:rPr>
              <a:t>n</a:t>
            </a:r>
            <a:r>
              <a:rPr sz="3600" b="1" spc="-100" dirty="0">
                <a:solidFill>
                  <a:srgbClr val="4F81BC"/>
                </a:solidFill>
                <a:latin typeface="Trebuchet MS"/>
                <a:cs typeface="Trebuchet MS"/>
              </a:rPr>
              <a:t>d</a:t>
            </a:r>
            <a:r>
              <a:rPr sz="3600" b="1" spc="-95" dirty="0">
                <a:solidFill>
                  <a:srgbClr val="4F81BC"/>
                </a:solidFill>
                <a:latin typeface="Trebuchet MS"/>
                <a:cs typeface="Trebuchet MS"/>
              </a:rPr>
              <a:t>o</a:t>
            </a:r>
            <a:r>
              <a:rPr sz="3600" b="1" dirty="0">
                <a:solidFill>
                  <a:srgbClr val="4F81BC"/>
                </a:solidFill>
                <a:latin typeface="Trebuchet MS"/>
                <a:cs typeface="Trebuchet MS"/>
              </a:rPr>
              <a:t>w</a:t>
            </a:r>
            <a:endParaRPr sz="3600">
              <a:latin typeface="Trebuchet MS"/>
              <a:cs typeface="Trebuchet MS"/>
            </a:endParaRPr>
          </a:p>
          <a:p>
            <a:pPr marL="707390">
              <a:lnSpc>
                <a:spcPct val="100000"/>
              </a:lnSpc>
              <a:spcBef>
                <a:spcPts val="290"/>
              </a:spcBef>
            </a:pPr>
            <a:r>
              <a:rPr sz="3600" spc="-130" dirty="0">
                <a:latin typeface="Trebuchet MS"/>
                <a:cs typeface="Trebuchet MS"/>
              </a:rPr>
              <a:t>S</a:t>
            </a:r>
            <a:r>
              <a:rPr sz="3600" spc="-120" dirty="0">
                <a:latin typeface="Trebuchet MS"/>
                <a:cs typeface="Trebuchet MS"/>
              </a:rPr>
              <a:t>e</a:t>
            </a:r>
            <a:r>
              <a:rPr sz="3600" spc="-125" dirty="0">
                <a:latin typeface="Trebuchet MS"/>
                <a:cs typeface="Trebuchet MS"/>
              </a:rPr>
              <a:t>n</a:t>
            </a:r>
            <a:r>
              <a:rPr sz="3600" dirty="0">
                <a:latin typeface="Trebuchet MS"/>
                <a:cs typeface="Trebuchet MS"/>
              </a:rPr>
              <a:t>d</a:t>
            </a:r>
            <a:r>
              <a:rPr sz="3600" spc="-185" dirty="0">
                <a:latin typeface="Trebuchet MS"/>
                <a:cs typeface="Trebuchet MS"/>
              </a:rPr>
              <a:t> </a:t>
            </a:r>
            <a:r>
              <a:rPr sz="3600" spc="-140" dirty="0">
                <a:latin typeface="Trebuchet MS"/>
                <a:cs typeface="Trebuchet MS"/>
              </a:rPr>
              <a:t>s</a:t>
            </a:r>
            <a:r>
              <a:rPr sz="3600" spc="-145" dirty="0">
                <a:latin typeface="Trebuchet MS"/>
                <a:cs typeface="Trebuchet MS"/>
              </a:rPr>
              <a:t>e</a:t>
            </a:r>
            <a:r>
              <a:rPr sz="3600" spc="-160" dirty="0">
                <a:latin typeface="Trebuchet MS"/>
                <a:cs typeface="Trebuchet MS"/>
              </a:rPr>
              <a:t>v</a:t>
            </a:r>
            <a:r>
              <a:rPr sz="3600" spc="-145" dirty="0">
                <a:latin typeface="Trebuchet MS"/>
                <a:cs typeface="Trebuchet MS"/>
              </a:rPr>
              <a:t>e</a:t>
            </a:r>
            <a:r>
              <a:rPr sz="3600" spc="-155" dirty="0">
                <a:latin typeface="Trebuchet MS"/>
                <a:cs typeface="Trebuchet MS"/>
              </a:rPr>
              <a:t>r</a:t>
            </a:r>
            <a:r>
              <a:rPr sz="3600" spc="-145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l</a:t>
            </a:r>
            <a:r>
              <a:rPr sz="3600" spc="-300" dirty="0">
                <a:latin typeface="Trebuchet MS"/>
                <a:cs typeface="Trebuchet MS"/>
              </a:rPr>
              <a:t> </a:t>
            </a:r>
            <a:r>
              <a:rPr sz="3600" spc="-160" dirty="0">
                <a:latin typeface="Trebuchet MS"/>
                <a:cs typeface="Trebuchet MS"/>
              </a:rPr>
              <a:t>f</a:t>
            </a:r>
            <a:r>
              <a:rPr sz="3600" spc="-155" dirty="0">
                <a:latin typeface="Trebuchet MS"/>
                <a:cs typeface="Trebuchet MS"/>
              </a:rPr>
              <a:t>r</a:t>
            </a:r>
            <a:r>
              <a:rPr sz="3600" spc="-145" dirty="0">
                <a:latin typeface="Trebuchet MS"/>
                <a:cs typeface="Trebuchet MS"/>
              </a:rPr>
              <a:t>a</a:t>
            </a:r>
            <a:r>
              <a:rPr sz="3600" spc="-135" dirty="0">
                <a:latin typeface="Trebuchet MS"/>
                <a:cs typeface="Trebuchet MS"/>
              </a:rPr>
              <a:t>m</a:t>
            </a:r>
            <a:r>
              <a:rPr sz="3600" spc="-145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s</a:t>
            </a:r>
            <a:r>
              <a:rPr sz="3600" spc="-295" dirty="0">
                <a:latin typeface="Trebuchet MS"/>
                <a:cs typeface="Trebuchet MS"/>
              </a:rPr>
              <a:t> </a:t>
            </a:r>
            <a:r>
              <a:rPr sz="3600" spc="-190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t</a:t>
            </a:r>
            <a:r>
              <a:rPr sz="3600" spc="-40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</a:t>
            </a:r>
            <a:r>
              <a:rPr sz="3600" spc="-459" dirty="0">
                <a:latin typeface="Trebuchet MS"/>
                <a:cs typeface="Trebuchet MS"/>
              </a:rPr>
              <a:t> </a:t>
            </a:r>
            <a:r>
              <a:rPr sz="3600" spc="-204" dirty="0">
                <a:latin typeface="Trebuchet MS"/>
                <a:cs typeface="Trebuchet MS"/>
              </a:rPr>
              <a:t>t</a:t>
            </a:r>
            <a:r>
              <a:rPr sz="3600" spc="-190" dirty="0">
                <a:latin typeface="Trebuchet MS"/>
                <a:cs typeface="Trebuchet MS"/>
              </a:rPr>
              <a:t>i</a:t>
            </a:r>
            <a:r>
              <a:rPr sz="3600" spc="-185" dirty="0">
                <a:latin typeface="Trebuchet MS"/>
                <a:cs typeface="Trebuchet MS"/>
              </a:rPr>
              <a:t>m</a:t>
            </a:r>
            <a:r>
              <a:rPr sz="3600" spc="-190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534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4" y="304800"/>
            <a:ext cx="8294898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93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Stop-and-wait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36" y="1022553"/>
            <a:ext cx="280415" cy="3142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340" y="906221"/>
            <a:ext cx="7282180" cy="83566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49225" marR="5080" indent="-137160">
              <a:lnSpc>
                <a:spcPts val="3000"/>
              </a:lnSpc>
              <a:spcBef>
                <a:spcPts val="509"/>
              </a:spcBef>
            </a:pPr>
            <a:r>
              <a:rPr sz="2800" spc="-125" dirty="0">
                <a:latin typeface="Trebuchet MS"/>
                <a:cs typeface="Trebuchet MS"/>
              </a:rPr>
              <a:t>S</a:t>
            </a:r>
            <a:r>
              <a:rPr sz="2800" spc="-114" dirty="0">
                <a:latin typeface="Trebuchet MS"/>
                <a:cs typeface="Trebuchet MS"/>
              </a:rPr>
              <a:t>en</a:t>
            </a:r>
            <a:r>
              <a:rPr sz="2800" spc="-125" dirty="0">
                <a:latin typeface="Trebuchet MS"/>
                <a:cs typeface="Trebuchet MS"/>
              </a:rPr>
              <a:t>d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spc="-114" dirty="0">
                <a:latin typeface="Trebuchet MS"/>
                <a:cs typeface="Trebuchet MS"/>
              </a:rPr>
              <a:t>en</a:t>
            </a:r>
            <a:r>
              <a:rPr sz="2800" spc="-125" dirty="0">
                <a:latin typeface="Trebuchet MS"/>
                <a:cs typeface="Trebuchet MS"/>
              </a:rPr>
              <a:t>d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o</a:t>
            </a:r>
            <a:r>
              <a:rPr sz="2800" spc="-90" dirty="0">
                <a:latin typeface="Trebuchet MS"/>
                <a:cs typeface="Trebuchet MS"/>
              </a:rPr>
              <a:t>n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200" dirty="0">
                <a:latin typeface="Trebuchet MS"/>
                <a:cs typeface="Trebuchet MS"/>
              </a:rPr>
              <a:t> f</a:t>
            </a:r>
            <a:r>
              <a:rPr sz="2800" spc="-204" dirty="0">
                <a:latin typeface="Trebuchet MS"/>
                <a:cs typeface="Trebuchet MS"/>
              </a:rPr>
              <a:t>ra</a:t>
            </a:r>
            <a:r>
              <a:rPr sz="2800" spc="-195" dirty="0">
                <a:latin typeface="Trebuchet MS"/>
                <a:cs typeface="Trebuchet MS"/>
              </a:rPr>
              <a:t>m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65" dirty="0">
                <a:latin typeface="Trebuchet MS"/>
                <a:cs typeface="Trebuchet MS"/>
              </a:rPr>
              <a:t>n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w</a:t>
            </a:r>
            <a:r>
              <a:rPr sz="2800" spc="-155" dirty="0">
                <a:latin typeface="Trebuchet MS"/>
                <a:cs typeface="Trebuchet MS"/>
              </a:rPr>
              <a:t>ait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3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f</a:t>
            </a:r>
            <a:r>
              <a:rPr sz="2800" spc="-9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200" dirty="0">
                <a:latin typeface="Trebuchet MS"/>
                <a:cs typeface="Trebuchet MS"/>
              </a:rPr>
              <a:t>a</a:t>
            </a:r>
            <a:r>
              <a:rPr sz="2800" dirty="0">
                <a:latin typeface="Trebuchet MS"/>
                <a:cs typeface="Trebuchet MS"/>
              </a:rPr>
              <a:t>n  </a:t>
            </a:r>
            <a:r>
              <a:rPr sz="2800" spc="-140" dirty="0">
                <a:latin typeface="Trebuchet MS"/>
                <a:cs typeface="Trebuchet MS"/>
              </a:rPr>
              <a:t>acknowledgement</a:t>
            </a:r>
            <a:r>
              <a:rPr sz="2800" spc="-40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before</a:t>
            </a:r>
            <a:r>
              <a:rPr sz="2800" spc="-3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sending</a:t>
            </a:r>
            <a:r>
              <a:rPr sz="2800" spc="-34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the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next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185" dirty="0">
                <a:latin typeface="Trebuchet MS"/>
                <a:cs typeface="Trebuchet MS"/>
              </a:rPr>
              <a:t>frame.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831" y="2048255"/>
            <a:ext cx="6711104" cy="4498848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2759" y="458165"/>
            <a:ext cx="282130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15" dirty="0">
                <a:solidFill>
                  <a:srgbClr val="FF3300"/>
                </a:solidFill>
              </a:rPr>
              <a:t>Stop-and-wait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530730"/>
            <a:ext cx="48768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3347669"/>
            <a:ext cx="487680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2245" y="4262882"/>
            <a:ext cx="457200" cy="3413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2245" y="5449214"/>
            <a:ext cx="457200" cy="3413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479550">
              <a:lnSpc>
                <a:spcPct val="100000"/>
              </a:lnSpc>
              <a:spcBef>
                <a:spcPts val="455"/>
              </a:spcBef>
            </a:pPr>
            <a:r>
              <a:rPr spc="-180" dirty="0"/>
              <a:t>Advantages:</a:t>
            </a:r>
          </a:p>
          <a:p>
            <a:pPr marL="1805939" indent="-347980">
              <a:lnSpc>
                <a:spcPct val="100000"/>
              </a:lnSpc>
              <a:spcBef>
                <a:spcPts val="325"/>
              </a:spcBef>
              <a:buClr>
                <a:srgbClr val="3891A7"/>
              </a:buClr>
              <a:buFont typeface="Verdana"/>
              <a:buChar char="◦"/>
              <a:tabLst>
                <a:tab pos="1805939" algn="l"/>
                <a:tab pos="1806575" algn="l"/>
              </a:tabLst>
            </a:pPr>
            <a:r>
              <a:rPr sz="2800" spc="-229" dirty="0"/>
              <a:t>Simplicity.</a:t>
            </a:r>
            <a:endParaRPr sz="2800"/>
          </a:p>
          <a:p>
            <a:pPr marL="1805939" marR="612775" indent="-347980">
              <a:lnSpc>
                <a:spcPts val="3000"/>
              </a:lnSpc>
              <a:spcBef>
                <a:spcPts val="645"/>
              </a:spcBef>
              <a:buClr>
                <a:srgbClr val="3891A7"/>
              </a:buClr>
              <a:buFont typeface="Verdana"/>
              <a:buChar char="◦"/>
              <a:tabLst>
                <a:tab pos="1805939" algn="l"/>
                <a:tab pos="1806575" algn="l"/>
              </a:tabLst>
            </a:pPr>
            <a:r>
              <a:rPr sz="2800" spc="-160" dirty="0"/>
              <a:t>E</a:t>
            </a:r>
            <a:r>
              <a:rPr sz="2800" spc="-180" dirty="0"/>
              <a:t>a</a:t>
            </a:r>
            <a:r>
              <a:rPr sz="2800" spc="-165" dirty="0"/>
              <a:t>c</a:t>
            </a:r>
            <a:r>
              <a:rPr sz="2800" spc="5" dirty="0"/>
              <a:t>h</a:t>
            </a:r>
            <a:r>
              <a:rPr sz="2800" spc="-340" dirty="0"/>
              <a:t> </a:t>
            </a:r>
            <a:r>
              <a:rPr sz="2800" spc="-200" dirty="0"/>
              <a:t>f</a:t>
            </a:r>
            <a:r>
              <a:rPr sz="2800" spc="-204" dirty="0"/>
              <a:t>ra</a:t>
            </a:r>
            <a:r>
              <a:rPr sz="2800" spc="-195" dirty="0"/>
              <a:t>m</a:t>
            </a:r>
            <a:r>
              <a:rPr sz="2800" spc="5" dirty="0"/>
              <a:t>e</a:t>
            </a:r>
            <a:r>
              <a:rPr sz="2800" spc="-360" dirty="0"/>
              <a:t> </a:t>
            </a:r>
            <a:r>
              <a:rPr sz="2800" spc="-130" dirty="0"/>
              <a:t>i</a:t>
            </a:r>
            <a:r>
              <a:rPr sz="2800" dirty="0"/>
              <a:t>s</a:t>
            </a:r>
            <a:r>
              <a:rPr sz="2800" spc="-229" dirty="0"/>
              <a:t> </a:t>
            </a:r>
            <a:r>
              <a:rPr sz="2800" spc="-140" dirty="0"/>
              <a:t>chec</a:t>
            </a:r>
            <a:r>
              <a:rPr sz="2800" spc="-165" dirty="0"/>
              <a:t>k</a:t>
            </a:r>
            <a:r>
              <a:rPr sz="2800" spc="-160" dirty="0"/>
              <a:t>e</a:t>
            </a:r>
            <a:r>
              <a:rPr sz="2800" spc="5" dirty="0"/>
              <a:t>d</a:t>
            </a:r>
            <a:r>
              <a:rPr sz="2800" spc="-390" dirty="0"/>
              <a:t> </a:t>
            </a:r>
            <a:r>
              <a:rPr sz="2800" spc="-180" dirty="0"/>
              <a:t>a</a:t>
            </a:r>
            <a:r>
              <a:rPr sz="2800" spc="-165" dirty="0"/>
              <a:t>n</a:t>
            </a:r>
            <a:r>
              <a:rPr sz="2800" spc="5" dirty="0"/>
              <a:t>d</a:t>
            </a:r>
            <a:r>
              <a:rPr sz="2800" spc="-370" dirty="0"/>
              <a:t> </a:t>
            </a:r>
            <a:r>
              <a:rPr sz="2800" spc="-155" dirty="0"/>
              <a:t>a</a:t>
            </a:r>
            <a:r>
              <a:rPr sz="2800" spc="-140" dirty="0"/>
              <a:t>ckn</a:t>
            </a:r>
            <a:r>
              <a:rPr sz="2800" spc="-135" dirty="0"/>
              <a:t>o</a:t>
            </a:r>
            <a:r>
              <a:rPr sz="2800" spc="-145" dirty="0"/>
              <a:t>w</a:t>
            </a:r>
            <a:r>
              <a:rPr sz="2800" spc="-135" dirty="0"/>
              <a:t>l</a:t>
            </a:r>
            <a:r>
              <a:rPr sz="2800" spc="-140" dirty="0"/>
              <a:t>e</a:t>
            </a:r>
            <a:r>
              <a:rPr sz="2800" spc="-145" dirty="0"/>
              <a:t>d</a:t>
            </a:r>
            <a:r>
              <a:rPr sz="2800" spc="-135" dirty="0"/>
              <a:t>g</a:t>
            </a:r>
            <a:r>
              <a:rPr sz="2800" spc="-140" dirty="0"/>
              <a:t>e</a:t>
            </a:r>
            <a:r>
              <a:rPr sz="2800" dirty="0"/>
              <a:t>d  </a:t>
            </a:r>
            <a:r>
              <a:rPr sz="2800" spc="-150" dirty="0"/>
              <a:t>b</a:t>
            </a:r>
            <a:r>
              <a:rPr sz="2800" spc="-140" dirty="0"/>
              <a:t>e</a:t>
            </a:r>
            <a:r>
              <a:rPr sz="2800" spc="-155" dirty="0"/>
              <a:t>f</a:t>
            </a:r>
            <a:r>
              <a:rPr sz="2800" spc="-140" dirty="0"/>
              <a:t>o</a:t>
            </a:r>
            <a:r>
              <a:rPr sz="2800" spc="-160" dirty="0"/>
              <a:t>r</a:t>
            </a:r>
            <a:r>
              <a:rPr sz="2800" dirty="0"/>
              <a:t>e</a:t>
            </a:r>
            <a:r>
              <a:rPr sz="2800" spc="-310" dirty="0"/>
              <a:t> </a:t>
            </a:r>
            <a:r>
              <a:rPr sz="2800" spc="-180" dirty="0"/>
              <a:t>t</a:t>
            </a:r>
            <a:r>
              <a:rPr sz="2800" spc="-170" dirty="0"/>
              <a:t>h</a:t>
            </a:r>
            <a:r>
              <a:rPr sz="2800" dirty="0"/>
              <a:t>e</a:t>
            </a:r>
            <a:r>
              <a:rPr sz="2800" spc="-310" dirty="0"/>
              <a:t> </a:t>
            </a:r>
            <a:r>
              <a:rPr sz="2800" spc="-120" dirty="0"/>
              <a:t>ne</a:t>
            </a:r>
            <a:r>
              <a:rPr sz="2800" spc="-110" dirty="0"/>
              <a:t>x</a:t>
            </a:r>
            <a:r>
              <a:rPr sz="2800" dirty="0"/>
              <a:t>t</a:t>
            </a:r>
            <a:r>
              <a:rPr sz="2800" spc="-305" dirty="0"/>
              <a:t> </a:t>
            </a:r>
            <a:r>
              <a:rPr sz="2800" spc="-200" dirty="0"/>
              <a:t>f</a:t>
            </a:r>
            <a:r>
              <a:rPr sz="2800" spc="-204" dirty="0"/>
              <a:t>ra</a:t>
            </a:r>
            <a:r>
              <a:rPr sz="2800" spc="-190" dirty="0"/>
              <a:t>m</a:t>
            </a:r>
            <a:r>
              <a:rPr sz="2800" dirty="0"/>
              <a:t>e</a:t>
            </a:r>
            <a:r>
              <a:rPr sz="2800" spc="-370" dirty="0"/>
              <a:t> </a:t>
            </a:r>
            <a:r>
              <a:rPr sz="2800" spc="-130" dirty="0"/>
              <a:t>i</a:t>
            </a:r>
            <a:r>
              <a:rPr sz="2800" dirty="0"/>
              <a:t>s</a:t>
            </a:r>
            <a:r>
              <a:rPr sz="2800" spc="35" dirty="0"/>
              <a:t> </a:t>
            </a:r>
            <a:r>
              <a:rPr sz="2800" spc="-204" dirty="0"/>
              <a:t>s</a:t>
            </a:r>
            <a:r>
              <a:rPr sz="2800" spc="-190" dirty="0"/>
              <a:t>en</a:t>
            </a:r>
            <a:r>
              <a:rPr sz="2800" spc="-204" dirty="0"/>
              <a:t>t</a:t>
            </a:r>
            <a:r>
              <a:rPr sz="2800" dirty="0"/>
              <a:t>.</a:t>
            </a:r>
            <a:endParaRPr sz="2800"/>
          </a:p>
          <a:p>
            <a:pPr marL="1479550">
              <a:lnSpc>
                <a:spcPct val="100000"/>
              </a:lnSpc>
              <a:spcBef>
                <a:spcPts val="135"/>
              </a:spcBef>
            </a:pPr>
            <a:r>
              <a:rPr spc="-165" dirty="0"/>
              <a:t>Disadvantages:</a:t>
            </a:r>
          </a:p>
          <a:p>
            <a:pPr marL="1805939" indent="-347980">
              <a:lnSpc>
                <a:spcPct val="100000"/>
              </a:lnSpc>
              <a:spcBef>
                <a:spcPts val="330"/>
              </a:spcBef>
              <a:buClr>
                <a:srgbClr val="3891A7"/>
              </a:buClr>
              <a:buFont typeface="Verdana"/>
              <a:buChar char="◦"/>
              <a:tabLst>
                <a:tab pos="1805939" algn="l"/>
                <a:tab pos="1806575" algn="l"/>
              </a:tabLst>
            </a:pPr>
            <a:r>
              <a:rPr sz="2800" spc="-190" dirty="0"/>
              <a:t>Slow.</a:t>
            </a:r>
            <a:endParaRPr sz="2800"/>
          </a:p>
          <a:p>
            <a:pPr marL="2101850" marR="5080">
              <a:lnSpc>
                <a:spcPts val="2590"/>
              </a:lnSpc>
              <a:spcBef>
                <a:spcPts val="660"/>
              </a:spcBef>
            </a:pPr>
            <a:r>
              <a:rPr sz="2400" spc="-15" dirty="0"/>
              <a:t>Can</a:t>
            </a:r>
            <a:r>
              <a:rPr sz="2400" spc="-90" dirty="0"/>
              <a:t> </a:t>
            </a:r>
            <a:r>
              <a:rPr sz="2400" spc="-110" dirty="0"/>
              <a:t>add</a:t>
            </a:r>
            <a:r>
              <a:rPr sz="2400" spc="-335" dirty="0"/>
              <a:t> </a:t>
            </a:r>
            <a:r>
              <a:rPr sz="2400" spc="-155" dirty="0"/>
              <a:t>significantly</a:t>
            </a:r>
            <a:r>
              <a:rPr sz="2400" spc="-315" dirty="0"/>
              <a:t> </a:t>
            </a:r>
            <a:r>
              <a:rPr sz="2400" spc="-35" dirty="0"/>
              <a:t>to</a:t>
            </a:r>
            <a:r>
              <a:rPr sz="2400" spc="-114" dirty="0"/>
              <a:t> </a:t>
            </a:r>
            <a:r>
              <a:rPr sz="2400" spc="-95" dirty="0"/>
              <a:t>the</a:t>
            </a:r>
            <a:r>
              <a:rPr sz="2400" spc="-300" dirty="0"/>
              <a:t> </a:t>
            </a:r>
            <a:r>
              <a:rPr sz="2400" spc="-114" dirty="0"/>
              <a:t>total</a:t>
            </a:r>
            <a:r>
              <a:rPr sz="2400" spc="-325" dirty="0"/>
              <a:t> </a:t>
            </a:r>
            <a:r>
              <a:rPr sz="2400" spc="-95" dirty="0"/>
              <a:t>transmission</a:t>
            </a:r>
            <a:r>
              <a:rPr sz="2400" spc="-280" dirty="0"/>
              <a:t> </a:t>
            </a:r>
            <a:r>
              <a:rPr sz="2400" spc="-105" dirty="0"/>
              <a:t>time </a:t>
            </a:r>
            <a:r>
              <a:rPr sz="2400" spc="-705" dirty="0"/>
              <a:t> </a:t>
            </a:r>
            <a:r>
              <a:rPr sz="2400" spc="-204" dirty="0"/>
              <a:t>i</a:t>
            </a:r>
            <a:r>
              <a:rPr sz="2400" dirty="0"/>
              <a:t>f</a:t>
            </a:r>
            <a:r>
              <a:rPr sz="2400" spc="-459" dirty="0"/>
              <a:t> </a:t>
            </a:r>
            <a:r>
              <a:rPr sz="2400" spc="-135" dirty="0"/>
              <a:t>th</a:t>
            </a:r>
            <a:r>
              <a:rPr sz="2400" dirty="0"/>
              <a:t>e</a:t>
            </a:r>
            <a:r>
              <a:rPr sz="2400" spc="-300" dirty="0"/>
              <a:t> </a:t>
            </a:r>
            <a:r>
              <a:rPr sz="2400" spc="-140" dirty="0"/>
              <a:t>d</a:t>
            </a:r>
            <a:r>
              <a:rPr sz="2400" spc="-135" dirty="0"/>
              <a:t>i</a:t>
            </a:r>
            <a:r>
              <a:rPr sz="2400" spc="-155" dirty="0"/>
              <a:t>s</a:t>
            </a:r>
            <a:r>
              <a:rPr sz="2400" spc="-135" dirty="0"/>
              <a:t>tan</a:t>
            </a:r>
            <a:r>
              <a:rPr sz="2400" spc="-130" dirty="0"/>
              <a:t>c</a:t>
            </a:r>
            <a:r>
              <a:rPr sz="2400" dirty="0"/>
              <a:t>e</a:t>
            </a:r>
            <a:r>
              <a:rPr sz="2400" spc="-325" dirty="0"/>
              <a:t> </a:t>
            </a:r>
            <a:r>
              <a:rPr sz="2400" spc="-140" dirty="0"/>
              <a:t>b</a:t>
            </a:r>
            <a:r>
              <a:rPr sz="2400" spc="-135" dirty="0"/>
              <a:t>et</a:t>
            </a:r>
            <a:r>
              <a:rPr sz="2400" spc="-155" dirty="0"/>
              <a:t>w</a:t>
            </a:r>
            <a:r>
              <a:rPr sz="2400" spc="-135" dirty="0"/>
              <a:t>ee</a:t>
            </a:r>
            <a:r>
              <a:rPr sz="2400" dirty="0"/>
              <a:t>n</a:t>
            </a:r>
            <a:r>
              <a:rPr sz="2400" spc="-385" dirty="0"/>
              <a:t> </a:t>
            </a:r>
            <a:r>
              <a:rPr sz="2400" spc="-140" dirty="0"/>
              <a:t>d</a:t>
            </a:r>
            <a:r>
              <a:rPr sz="2400" spc="-135" dirty="0"/>
              <a:t>e</a:t>
            </a:r>
            <a:r>
              <a:rPr sz="2400" spc="-145" dirty="0"/>
              <a:t>v</a:t>
            </a:r>
            <a:r>
              <a:rPr sz="2400" spc="-135" dirty="0"/>
              <a:t>i</a:t>
            </a:r>
            <a:r>
              <a:rPr sz="2400" spc="-130" dirty="0"/>
              <a:t>c</a:t>
            </a:r>
            <a:r>
              <a:rPr sz="2400" spc="-135" dirty="0"/>
              <a:t>e</a:t>
            </a:r>
            <a:r>
              <a:rPr sz="2400" dirty="0"/>
              <a:t>s</a:t>
            </a:r>
            <a:r>
              <a:rPr sz="2400" spc="-270" dirty="0"/>
              <a:t> </a:t>
            </a:r>
            <a:r>
              <a:rPr sz="2400" spc="-90" dirty="0"/>
              <a:t>i</a:t>
            </a:r>
            <a:r>
              <a:rPr sz="2400" dirty="0"/>
              <a:t>s</a:t>
            </a:r>
            <a:r>
              <a:rPr sz="2400" spc="295" dirty="0"/>
              <a:t> </a:t>
            </a:r>
            <a:r>
              <a:rPr sz="2400" spc="-180" dirty="0"/>
              <a:t>l</a:t>
            </a:r>
            <a:r>
              <a:rPr sz="2400" spc="-165" dirty="0"/>
              <a:t>o</a:t>
            </a:r>
            <a:r>
              <a:rPr sz="2400" spc="-160" dirty="0"/>
              <a:t>n</a:t>
            </a:r>
            <a:r>
              <a:rPr sz="2400" spc="-175" dirty="0"/>
              <a:t>g</a:t>
            </a:r>
            <a:r>
              <a:rPr sz="2400" dirty="0"/>
              <a:t>.</a:t>
            </a:r>
            <a:endParaRPr sz="2400"/>
          </a:p>
          <a:p>
            <a:pPr marL="1805939" indent="-347980">
              <a:lnSpc>
                <a:spcPct val="100000"/>
              </a:lnSpc>
              <a:spcBef>
                <a:spcPts val="165"/>
              </a:spcBef>
              <a:buClr>
                <a:srgbClr val="3891A7"/>
              </a:buClr>
              <a:buFont typeface="Verdana"/>
              <a:buChar char="◦"/>
              <a:tabLst>
                <a:tab pos="1805939" algn="l"/>
                <a:tab pos="1806575" algn="l"/>
              </a:tabLst>
            </a:pPr>
            <a:r>
              <a:rPr sz="2800" spc="-175" dirty="0"/>
              <a:t>Inefficiency</a:t>
            </a:r>
            <a:endParaRPr sz="2800"/>
          </a:p>
          <a:p>
            <a:pPr marL="2101850">
              <a:lnSpc>
                <a:spcPct val="100000"/>
              </a:lnSpc>
              <a:spcBef>
                <a:spcPts val="309"/>
              </a:spcBef>
            </a:pPr>
            <a:r>
              <a:rPr sz="2400" spc="-135" dirty="0"/>
              <a:t>Eac</a:t>
            </a:r>
            <a:r>
              <a:rPr sz="2400" dirty="0"/>
              <a:t>h</a:t>
            </a:r>
            <a:r>
              <a:rPr sz="2400" spc="-330" dirty="0"/>
              <a:t> </a:t>
            </a:r>
            <a:r>
              <a:rPr sz="2400" spc="-170" dirty="0"/>
              <a:t>f</a:t>
            </a:r>
            <a:r>
              <a:rPr sz="2400" spc="-165" dirty="0"/>
              <a:t>r</a:t>
            </a:r>
            <a:r>
              <a:rPr sz="2400" spc="-160" dirty="0"/>
              <a:t>a</a:t>
            </a:r>
            <a:r>
              <a:rPr sz="2400" spc="-170" dirty="0"/>
              <a:t>m</a:t>
            </a:r>
            <a:r>
              <a:rPr sz="2400" dirty="0"/>
              <a:t>e</a:t>
            </a:r>
            <a:r>
              <a:rPr sz="2400" spc="-305" dirty="0"/>
              <a:t> </a:t>
            </a:r>
            <a:r>
              <a:rPr sz="2400" spc="-110" dirty="0"/>
              <a:t>i</a:t>
            </a:r>
            <a:r>
              <a:rPr sz="2400" dirty="0"/>
              <a:t>s</a:t>
            </a:r>
            <a:r>
              <a:rPr sz="2400" spc="-235" dirty="0"/>
              <a:t> </a:t>
            </a:r>
            <a:r>
              <a:rPr sz="2400" spc="-135" dirty="0"/>
              <a:t>a</a:t>
            </a:r>
            <a:r>
              <a:rPr sz="2400" spc="-160" dirty="0"/>
              <a:t>l</a:t>
            </a:r>
            <a:r>
              <a:rPr sz="2400" spc="-140" dirty="0"/>
              <a:t>on</a:t>
            </a:r>
            <a:r>
              <a:rPr sz="2400" dirty="0"/>
              <a:t>e</a:t>
            </a:r>
            <a:r>
              <a:rPr sz="2400" spc="-229" dirty="0"/>
              <a:t> </a:t>
            </a:r>
            <a:r>
              <a:rPr sz="2400" spc="-40" dirty="0"/>
              <a:t>o</a:t>
            </a:r>
            <a:r>
              <a:rPr sz="2400" dirty="0"/>
              <a:t>n</a:t>
            </a:r>
            <a:r>
              <a:rPr sz="2400" spc="-70" dirty="0"/>
              <a:t> </a:t>
            </a:r>
            <a:r>
              <a:rPr sz="2400" spc="-135" dirty="0"/>
              <a:t>th</a:t>
            </a:r>
            <a:r>
              <a:rPr sz="2400" dirty="0"/>
              <a:t>e</a:t>
            </a:r>
            <a:r>
              <a:rPr sz="2400" spc="5" dirty="0"/>
              <a:t> </a:t>
            </a:r>
            <a:r>
              <a:rPr sz="2400" spc="-204" dirty="0"/>
              <a:t>l</a:t>
            </a:r>
            <a:r>
              <a:rPr sz="2400" spc="-185" dirty="0"/>
              <a:t>ine</a:t>
            </a:r>
            <a:r>
              <a:rPr sz="2400" dirty="0"/>
              <a:t>.</a:t>
            </a:r>
            <a:endParaRPr sz="240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510" y="0"/>
            <a:ext cx="2639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5" dirty="0">
                <a:solidFill>
                  <a:srgbClr val="FF3300"/>
                </a:solidFill>
              </a:rPr>
              <a:t>SlidingWindow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36" y="674243"/>
            <a:ext cx="481583" cy="3566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736" y="1369517"/>
            <a:ext cx="481583" cy="3569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5500" y="542366"/>
            <a:ext cx="6423660" cy="1207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65"/>
              </a:lnSpc>
              <a:spcBef>
                <a:spcPts val="95"/>
              </a:spcBef>
            </a:pPr>
            <a:r>
              <a:rPr sz="3200" spc="-130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ca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v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15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b</a:t>
            </a:r>
            <a:r>
              <a:rPr sz="3200" spc="-145" dirty="0">
                <a:latin typeface="Trebuchet MS"/>
                <a:cs typeface="Trebuchet MS"/>
              </a:rPr>
              <a:t>e</a:t>
            </a:r>
            <a:r>
              <a:rPr sz="3200" spc="-155" dirty="0">
                <a:latin typeface="Trebuchet MS"/>
                <a:cs typeface="Trebuchet MS"/>
              </a:rPr>
              <a:t>f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  <a:p>
            <a:pPr marL="12700" marR="1337945">
              <a:lnSpc>
                <a:spcPct val="72600"/>
              </a:lnSpc>
              <a:spcBef>
                <a:spcPts val="475"/>
              </a:spcBef>
            </a:pPr>
            <a:r>
              <a:rPr sz="3200" spc="-215" dirty="0">
                <a:latin typeface="Trebuchet MS"/>
                <a:cs typeface="Trebuchet MS"/>
              </a:rPr>
              <a:t>nee</a:t>
            </a:r>
            <a:r>
              <a:rPr sz="3200" spc="-229" dirty="0">
                <a:latin typeface="Trebuchet MS"/>
                <a:cs typeface="Trebuchet MS"/>
              </a:rPr>
              <a:t>d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34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ac</a:t>
            </a:r>
            <a:r>
              <a:rPr sz="3200" spc="-175" dirty="0">
                <a:latin typeface="Trebuchet MS"/>
                <a:cs typeface="Trebuchet MS"/>
              </a:rPr>
              <a:t>k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180" dirty="0">
                <a:latin typeface="Trebuchet MS"/>
                <a:cs typeface="Trebuchet MS"/>
              </a:rPr>
              <a:t>o</a:t>
            </a:r>
            <a:r>
              <a:rPr sz="3200" spc="-175" dirty="0">
                <a:latin typeface="Trebuchet MS"/>
                <a:cs typeface="Trebuchet MS"/>
              </a:rPr>
              <a:t>w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5" dirty="0">
                <a:latin typeface="Trebuchet MS"/>
                <a:cs typeface="Trebuchet MS"/>
              </a:rPr>
              <a:t>g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.  </a:t>
            </a:r>
            <a:r>
              <a:rPr sz="3200" spc="-160" dirty="0">
                <a:latin typeface="Trebuchet MS"/>
                <a:cs typeface="Trebuchet MS"/>
              </a:rPr>
              <a:t>Advantages: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163" y="1572844"/>
            <a:ext cx="74504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Font typeface="Verdana"/>
              <a:buChar char="◦"/>
              <a:tabLst>
                <a:tab pos="360680" algn="l"/>
              </a:tabLst>
            </a:pPr>
            <a:r>
              <a:rPr sz="3200" spc="-55" dirty="0">
                <a:latin typeface="Trebuchet MS"/>
                <a:cs typeface="Trebuchet MS"/>
              </a:rPr>
              <a:t>The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114" dirty="0">
                <a:latin typeface="Trebuchet MS"/>
                <a:cs typeface="Trebuchet MS"/>
              </a:rPr>
              <a:t>link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can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carry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several</a:t>
            </a:r>
            <a:r>
              <a:rPr sz="3200" spc="-27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frames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at</a:t>
            </a:r>
            <a:r>
              <a:rPr sz="3200" spc="10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once.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163" y="1902409"/>
            <a:ext cx="61601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Font typeface="Verdana"/>
              <a:buChar char="◦"/>
              <a:tabLst>
                <a:tab pos="360680" algn="l"/>
              </a:tabLst>
            </a:pPr>
            <a:r>
              <a:rPr sz="3200" spc="-70" dirty="0">
                <a:latin typeface="Trebuchet MS"/>
                <a:cs typeface="Trebuchet MS"/>
              </a:rPr>
              <a:t>Its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capacity</a:t>
            </a:r>
            <a:r>
              <a:rPr sz="3200" spc="-325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can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be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used</a:t>
            </a:r>
            <a:r>
              <a:rPr sz="3200" spc="160" dirty="0">
                <a:latin typeface="Trebuchet MS"/>
                <a:cs typeface="Trebuchet MS"/>
              </a:rPr>
              <a:t> </a:t>
            </a:r>
            <a:r>
              <a:rPr sz="3200" spc="-235" dirty="0">
                <a:latin typeface="Trebuchet MS"/>
                <a:cs typeface="Trebuchet MS"/>
              </a:rPr>
              <a:t>efficiently.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512" y="2572511"/>
            <a:ext cx="7788759" cy="3865701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5314" y="304241"/>
            <a:ext cx="2233930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b="1" spc="5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3300" b="1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300" b="1" spc="5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3300" b="1" spc="-2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300" b="1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300" b="1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300" b="1" spc="-4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300" b="1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300" b="1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300" b="1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300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351" y="1447800"/>
            <a:ext cx="8187496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8943766" cy="6284976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2576" y="229361"/>
            <a:ext cx="315468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b="1" spc="110" dirty="0">
                <a:solidFill>
                  <a:srgbClr val="FF3300"/>
                </a:solidFill>
                <a:latin typeface="Trebuchet MS"/>
                <a:cs typeface="Trebuchet MS"/>
              </a:rPr>
              <a:t>E</a:t>
            </a:r>
            <a:r>
              <a:rPr sz="3300" b="1" spc="100" dirty="0">
                <a:solidFill>
                  <a:srgbClr val="FF3300"/>
                </a:solidFill>
                <a:latin typeface="Trebuchet MS"/>
                <a:cs typeface="Trebuchet MS"/>
              </a:rPr>
              <a:t>rr</a:t>
            </a:r>
            <a:r>
              <a:rPr sz="3300" b="1" spc="95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3300" b="1" spc="5" dirty="0">
                <a:solidFill>
                  <a:srgbClr val="FF3300"/>
                </a:solidFill>
                <a:latin typeface="Trebuchet MS"/>
                <a:cs typeface="Trebuchet MS"/>
              </a:rPr>
              <a:t>r</a:t>
            </a:r>
            <a:r>
              <a:rPr sz="3300" b="1" spc="-195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3300" b="1" spc="55" dirty="0">
                <a:solidFill>
                  <a:srgbClr val="FF3300"/>
                </a:solidFill>
                <a:latin typeface="Trebuchet MS"/>
                <a:cs typeface="Trebuchet MS"/>
              </a:rPr>
              <a:t>D</a:t>
            </a:r>
            <a:r>
              <a:rPr sz="3300" b="1" spc="40" dirty="0">
                <a:solidFill>
                  <a:srgbClr val="FF3300"/>
                </a:solidFill>
                <a:latin typeface="Trebuchet MS"/>
                <a:cs typeface="Trebuchet MS"/>
              </a:rPr>
              <a:t>e</a:t>
            </a:r>
            <a:r>
              <a:rPr sz="3300" b="1" spc="50" dirty="0">
                <a:solidFill>
                  <a:srgbClr val="FF3300"/>
                </a:solidFill>
                <a:latin typeface="Trebuchet MS"/>
                <a:cs typeface="Trebuchet MS"/>
              </a:rPr>
              <a:t>t</a:t>
            </a:r>
            <a:r>
              <a:rPr sz="3300" b="1" spc="40" dirty="0">
                <a:solidFill>
                  <a:srgbClr val="FF3300"/>
                </a:solidFill>
                <a:latin typeface="Trebuchet MS"/>
                <a:cs typeface="Trebuchet MS"/>
              </a:rPr>
              <a:t>e</a:t>
            </a:r>
            <a:r>
              <a:rPr sz="3300" b="1" spc="55" dirty="0">
                <a:solidFill>
                  <a:srgbClr val="FF3300"/>
                </a:solidFill>
                <a:latin typeface="Trebuchet MS"/>
                <a:cs typeface="Trebuchet MS"/>
              </a:rPr>
              <a:t>ct</a:t>
            </a:r>
            <a:r>
              <a:rPr sz="3300" b="1" spc="45" dirty="0">
                <a:solidFill>
                  <a:srgbClr val="FF3300"/>
                </a:solidFill>
                <a:latin typeface="Trebuchet MS"/>
                <a:cs typeface="Trebuchet MS"/>
              </a:rPr>
              <a:t>io</a:t>
            </a:r>
            <a:r>
              <a:rPr sz="3300" b="1" spc="5" dirty="0">
                <a:solidFill>
                  <a:srgbClr val="FF3300"/>
                </a:solidFill>
                <a:latin typeface="Trebuchet MS"/>
                <a:cs typeface="Trebuchet MS"/>
              </a:rPr>
              <a:t>n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6800"/>
            <a:ext cx="8944550" cy="5115942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8388" y="158953"/>
            <a:ext cx="3155950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b="1" spc="105" dirty="0">
                <a:solidFill>
                  <a:srgbClr val="FF3300"/>
                </a:solidFill>
                <a:latin typeface="Trebuchet MS"/>
                <a:cs typeface="Trebuchet MS"/>
              </a:rPr>
              <a:t>E</a:t>
            </a:r>
            <a:r>
              <a:rPr sz="3300" b="1" spc="95" dirty="0">
                <a:solidFill>
                  <a:srgbClr val="FF3300"/>
                </a:solidFill>
                <a:latin typeface="Trebuchet MS"/>
                <a:cs typeface="Trebuchet MS"/>
              </a:rPr>
              <a:t>rr</a:t>
            </a:r>
            <a:r>
              <a:rPr sz="3300" b="1" spc="90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3300" b="1" spc="5" dirty="0">
                <a:solidFill>
                  <a:srgbClr val="FF3300"/>
                </a:solidFill>
                <a:latin typeface="Trebuchet MS"/>
                <a:cs typeface="Trebuchet MS"/>
              </a:rPr>
              <a:t>r</a:t>
            </a:r>
            <a:r>
              <a:rPr sz="3300" b="1" spc="-190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3300" b="1" spc="55" dirty="0">
                <a:solidFill>
                  <a:srgbClr val="FF3300"/>
                </a:solidFill>
                <a:latin typeface="Trebuchet MS"/>
                <a:cs typeface="Trebuchet MS"/>
              </a:rPr>
              <a:t>D</a:t>
            </a:r>
            <a:r>
              <a:rPr sz="3300" b="1" spc="40" dirty="0">
                <a:solidFill>
                  <a:srgbClr val="FF3300"/>
                </a:solidFill>
                <a:latin typeface="Trebuchet MS"/>
                <a:cs typeface="Trebuchet MS"/>
              </a:rPr>
              <a:t>e</a:t>
            </a:r>
            <a:r>
              <a:rPr sz="3300" b="1" spc="55" dirty="0">
                <a:solidFill>
                  <a:srgbClr val="FF3300"/>
                </a:solidFill>
                <a:latin typeface="Trebuchet MS"/>
                <a:cs typeface="Trebuchet MS"/>
              </a:rPr>
              <a:t>t</a:t>
            </a:r>
            <a:r>
              <a:rPr sz="3300" b="1" spc="40" dirty="0">
                <a:solidFill>
                  <a:srgbClr val="FF3300"/>
                </a:solidFill>
                <a:latin typeface="Trebuchet MS"/>
                <a:cs typeface="Trebuchet MS"/>
              </a:rPr>
              <a:t>e</a:t>
            </a:r>
            <a:r>
              <a:rPr sz="3300" b="1" spc="55" dirty="0">
                <a:solidFill>
                  <a:srgbClr val="FF3300"/>
                </a:solidFill>
                <a:latin typeface="Trebuchet MS"/>
                <a:cs typeface="Trebuchet MS"/>
              </a:rPr>
              <a:t>ct</a:t>
            </a:r>
            <a:r>
              <a:rPr sz="3300" b="1" spc="35" dirty="0">
                <a:solidFill>
                  <a:srgbClr val="FF3300"/>
                </a:solidFill>
                <a:latin typeface="Trebuchet MS"/>
                <a:cs typeface="Trebuchet MS"/>
              </a:rPr>
              <a:t>i</a:t>
            </a:r>
            <a:r>
              <a:rPr sz="3300" b="1" spc="45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3300" b="1" spc="5" dirty="0">
                <a:solidFill>
                  <a:srgbClr val="FF3300"/>
                </a:solidFill>
                <a:latin typeface="Trebuchet MS"/>
                <a:cs typeface="Trebuchet MS"/>
              </a:rPr>
              <a:t>n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7" y="819911"/>
            <a:ext cx="9095231" cy="5001767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866" y="2643326"/>
            <a:ext cx="7167515" cy="341421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2504" y="137498"/>
            <a:ext cx="8757285" cy="2858770"/>
            <a:chOff x="222504" y="137498"/>
            <a:chExt cx="8757285" cy="28587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4" y="137498"/>
              <a:ext cx="5618616" cy="14566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9304" y="737616"/>
              <a:ext cx="3880104" cy="225856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7989" y="6017767"/>
            <a:ext cx="78047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detect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all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single-bit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errors.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detect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burst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errors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only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the</a:t>
            </a:r>
            <a:r>
              <a:rPr sz="2000" spc="2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total</a:t>
            </a:r>
            <a:endParaRPr sz="2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number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errors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</a:t>
            </a:r>
            <a:r>
              <a:rPr sz="2000" spc="-5" dirty="0">
                <a:latin typeface="Arial MT"/>
                <a:cs typeface="Arial MT"/>
              </a:rPr>
              <a:t> each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unit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is</a:t>
            </a:r>
            <a:r>
              <a:rPr sz="2000" spc="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odd.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2210" y="1699005"/>
            <a:ext cx="21869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944304"/>
                </a:solidFill>
                <a:latin typeface="Arial MT"/>
                <a:cs typeface="Arial MT"/>
              </a:rPr>
              <a:t>Even</a:t>
            </a:r>
            <a:r>
              <a:rPr sz="1800" spc="-25" dirty="0">
                <a:solidFill>
                  <a:srgbClr val="94430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number</a:t>
            </a:r>
            <a:r>
              <a:rPr sz="1800" spc="-55" dirty="0">
                <a:solidFill>
                  <a:srgbClr val="94430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of</a:t>
            </a:r>
            <a:r>
              <a:rPr sz="1800" spc="-114" dirty="0">
                <a:solidFill>
                  <a:srgbClr val="94430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ones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–add</a:t>
            </a:r>
            <a:r>
              <a:rPr sz="1800" spc="-100" dirty="0">
                <a:solidFill>
                  <a:srgbClr val="94430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944304"/>
                </a:solidFill>
                <a:latin typeface="Arial MT"/>
                <a:cs typeface="Arial MT"/>
              </a:rPr>
              <a:t>Odd</a:t>
            </a:r>
            <a:r>
              <a:rPr sz="1800" spc="-20" dirty="0">
                <a:solidFill>
                  <a:srgbClr val="94430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number</a:t>
            </a:r>
            <a:r>
              <a:rPr sz="1800" spc="-55" dirty="0">
                <a:solidFill>
                  <a:srgbClr val="94430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of</a:t>
            </a:r>
            <a:r>
              <a:rPr sz="1800" spc="-114" dirty="0">
                <a:solidFill>
                  <a:srgbClr val="94430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ones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–</a:t>
            </a:r>
            <a:r>
              <a:rPr sz="1800" spc="-20" dirty="0">
                <a:solidFill>
                  <a:srgbClr val="94430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44304"/>
                </a:solidFill>
                <a:latin typeface="Arial MT"/>
                <a:cs typeface="Arial MT"/>
              </a:rPr>
              <a:t>add</a:t>
            </a:r>
            <a:r>
              <a:rPr sz="1800" spc="-110" dirty="0">
                <a:solidFill>
                  <a:srgbClr val="94430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944304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09" y="0"/>
            <a:ext cx="5362269" cy="14410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3943" y="1527047"/>
            <a:ext cx="8726805" cy="3959860"/>
            <a:chOff x="313943" y="1527047"/>
            <a:chExt cx="8726805" cy="39598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359" y="2654808"/>
              <a:ext cx="4636008" cy="2831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943" y="1527047"/>
              <a:ext cx="4882896" cy="34472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8935" y="5399023"/>
            <a:ext cx="449961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725" indent="-73660">
              <a:lnSpc>
                <a:spcPct val="100000"/>
              </a:lnSpc>
              <a:spcBef>
                <a:spcPts val="105"/>
              </a:spcBef>
              <a:buSzPct val="87500"/>
              <a:buChar char="•"/>
              <a:tabLst>
                <a:tab pos="86360" algn="l"/>
              </a:tabLst>
            </a:pPr>
            <a:r>
              <a:rPr sz="1600" spc="-5" dirty="0">
                <a:latin typeface="Arial MT"/>
                <a:cs typeface="Arial MT"/>
              </a:rPr>
              <a:t>Increases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likelihood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detecting burst</a:t>
            </a:r>
            <a:r>
              <a:rPr sz="1600" spc="-17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errors.</a:t>
            </a:r>
            <a:endParaRPr sz="1600">
              <a:latin typeface="Arial MT"/>
              <a:cs typeface="Arial MT"/>
            </a:endParaRPr>
          </a:p>
          <a:p>
            <a:pPr marL="85725" indent="-73660">
              <a:lnSpc>
                <a:spcPct val="100000"/>
              </a:lnSpc>
              <a:buSzPct val="87500"/>
              <a:buFont typeface="Arial MT"/>
              <a:buChar char="•"/>
              <a:tabLst>
                <a:tab pos="86360" algn="l"/>
              </a:tabLst>
            </a:pPr>
            <a:r>
              <a:rPr sz="1600" i="1" dirty="0">
                <a:latin typeface="Arial"/>
                <a:cs typeface="Arial"/>
              </a:rPr>
              <a:t>n </a:t>
            </a:r>
            <a:r>
              <a:rPr sz="1600" dirty="0">
                <a:latin typeface="Arial MT"/>
                <a:cs typeface="Arial MT"/>
              </a:rPr>
              <a:t>bits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LRC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detect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burst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i="1" dirty="0">
                <a:latin typeface="Arial"/>
                <a:cs typeface="Arial"/>
              </a:rPr>
              <a:t>n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bits.</a:t>
            </a:r>
            <a:endParaRPr sz="1600">
              <a:latin typeface="Arial MT"/>
              <a:cs typeface="Arial MT"/>
            </a:endParaRPr>
          </a:p>
          <a:p>
            <a:pPr marL="85725" indent="-73660">
              <a:lnSpc>
                <a:spcPct val="100000"/>
              </a:lnSpc>
              <a:buSzPct val="87500"/>
              <a:buChar char="•"/>
              <a:tabLst>
                <a:tab pos="86360" algn="l"/>
              </a:tabLst>
            </a:pPr>
            <a:r>
              <a:rPr sz="1600" spc="5" dirty="0">
                <a:latin typeface="Arial MT"/>
                <a:cs typeface="Arial MT"/>
              </a:rPr>
              <a:t>E</a:t>
            </a:r>
            <a:r>
              <a:rPr sz="1600" spc="-10" dirty="0">
                <a:latin typeface="Arial MT"/>
                <a:cs typeface="Arial MT"/>
              </a:rPr>
              <a:t>rr</a:t>
            </a:r>
            <a:r>
              <a:rPr sz="1600" spc="-5" dirty="0">
                <a:latin typeface="Arial MT"/>
                <a:cs typeface="Arial MT"/>
              </a:rPr>
              <a:t>o</a:t>
            </a:r>
            <a:r>
              <a:rPr sz="1600" spc="-10" dirty="0">
                <a:latin typeface="Arial MT"/>
                <a:cs typeface="Arial MT"/>
              </a:rPr>
              <a:t>r</a:t>
            </a:r>
            <a:r>
              <a:rPr sz="1600" spc="5" dirty="0">
                <a:latin typeface="Arial MT"/>
                <a:cs typeface="Arial MT"/>
              </a:rPr>
              <a:t>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30" dirty="0">
                <a:latin typeface="Arial MT"/>
                <a:cs typeface="Arial MT"/>
              </a:rPr>
              <a:t>m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</a:t>
            </a:r>
            <a:r>
              <a:rPr sz="1600" spc="5" dirty="0">
                <a:latin typeface="Arial MT"/>
                <a:cs typeface="Arial MT"/>
              </a:rPr>
              <a:t>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unde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spc="-5" dirty="0">
                <a:latin typeface="Arial MT"/>
                <a:cs typeface="Arial MT"/>
              </a:rPr>
              <a:t>e</a:t>
            </a:r>
            <a:r>
              <a:rPr sz="1600" spc="10" dirty="0">
                <a:latin typeface="Arial MT"/>
                <a:cs typeface="Arial MT"/>
              </a:rPr>
              <a:t>c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spc="-5" dirty="0">
                <a:latin typeface="Arial MT"/>
                <a:cs typeface="Arial MT"/>
              </a:rPr>
              <a:t>e</a:t>
            </a:r>
            <a:r>
              <a:rPr sz="1600" spc="5" dirty="0">
                <a:latin typeface="Arial MT"/>
                <a:cs typeface="Arial MT"/>
              </a:rPr>
              <a:t>d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5" dirty="0">
                <a:latin typeface="Arial MT"/>
                <a:cs typeface="Arial MT"/>
              </a:rPr>
              <a:t>f</a:t>
            </a:r>
            <a:r>
              <a:rPr sz="1600" dirty="0"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  <a:p>
            <a:pPr marL="542925" lvl="1" indent="-73660">
              <a:lnSpc>
                <a:spcPct val="100000"/>
              </a:lnSpc>
              <a:spcBef>
                <a:spcPts val="5"/>
              </a:spcBef>
              <a:buSzPct val="87500"/>
              <a:buChar char="•"/>
              <a:tabLst>
                <a:tab pos="543560" algn="l"/>
              </a:tabLst>
            </a:pPr>
            <a:r>
              <a:rPr sz="1600" spc="-5" dirty="0">
                <a:latin typeface="Arial MT"/>
                <a:cs typeface="Arial MT"/>
              </a:rPr>
              <a:t>Have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even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number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position.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7E41-54E6-134A-8163-9AEC0B76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22" y="465201"/>
            <a:ext cx="6199251" cy="894012"/>
          </a:xfrm>
        </p:spPr>
        <p:txBody>
          <a:bodyPr/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Network Infrastructure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E80D-C037-638D-CD92-97D3FE7DF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22" y="1359212"/>
            <a:ext cx="8318754" cy="4062651"/>
          </a:xfrm>
        </p:spPr>
        <p:txBody>
          <a:bodyPr/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Network Infrastructure is about the physical component of a network, including hardware and software, which ultimately helps enable network connectivity and communication between users, devices, the internet, and more. 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It also includes the cabling and additional wiring that connect these devices. 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A network framework is critical to the functioning of any network, and it is essential to carefully plan and design it to ensure optimal performance.        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76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58"/>
            <a:ext cx="9143998" cy="6703142"/>
            <a:chOff x="0" y="2458"/>
            <a:chExt cx="9143998" cy="670314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58"/>
              <a:ext cx="5793697" cy="17049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2943" y="1371600"/>
              <a:ext cx="5401055" cy="19629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29" y="1887473"/>
              <a:ext cx="3194445" cy="36480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0167" y="3108960"/>
              <a:ext cx="4767072" cy="3596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72097" cy="2471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127" y="2667000"/>
            <a:ext cx="7857744" cy="390144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47" y="82296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506" y="0"/>
                  </a:lnTo>
                  <a:lnTo>
                    <a:pt x="0" y="819403"/>
                  </a:lnTo>
                  <a:lnTo>
                    <a:pt x="48831" y="818006"/>
                  </a:lnTo>
                  <a:lnTo>
                    <a:pt x="96420" y="813942"/>
                  </a:lnTo>
                  <a:lnTo>
                    <a:pt x="143192" y="807084"/>
                  </a:lnTo>
                  <a:lnTo>
                    <a:pt x="189090" y="797813"/>
                  </a:lnTo>
                  <a:lnTo>
                    <a:pt x="234010" y="785876"/>
                  </a:lnTo>
                  <a:lnTo>
                    <a:pt x="277888" y="771651"/>
                  </a:lnTo>
                  <a:lnTo>
                    <a:pt x="320636" y="755014"/>
                  </a:lnTo>
                  <a:lnTo>
                    <a:pt x="362191" y="736091"/>
                  </a:lnTo>
                  <a:lnTo>
                    <a:pt x="402475" y="715009"/>
                  </a:lnTo>
                  <a:lnTo>
                    <a:pt x="441413" y="691895"/>
                  </a:lnTo>
                  <a:lnTo>
                    <a:pt x="478917" y="666623"/>
                  </a:lnTo>
                  <a:lnTo>
                    <a:pt x="514908" y="639444"/>
                  </a:lnTo>
                  <a:lnTo>
                    <a:pt x="549313" y="610362"/>
                  </a:lnTo>
                  <a:lnTo>
                    <a:pt x="582066" y="579374"/>
                  </a:lnTo>
                  <a:lnTo>
                    <a:pt x="613079" y="546862"/>
                  </a:lnTo>
                  <a:lnTo>
                    <a:pt x="642277" y="512571"/>
                  </a:lnTo>
                  <a:lnTo>
                    <a:pt x="669582" y="476630"/>
                  </a:lnTo>
                  <a:lnTo>
                    <a:pt x="694905" y="439292"/>
                  </a:lnTo>
                  <a:lnTo>
                    <a:pt x="718197" y="400557"/>
                  </a:lnTo>
                  <a:lnTo>
                    <a:pt x="739355" y="360425"/>
                  </a:lnTo>
                  <a:lnTo>
                    <a:pt x="758329" y="319024"/>
                  </a:lnTo>
                  <a:lnTo>
                    <a:pt x="775004" y="276351"/>
                  </a:lnTo>
                  <a:lnTo>
                    <a:pt x="789343" y="232663"/>
                  </a:lnTo>
                  <a:lnTo>
                    <a:pt x="801230" y="187959"/>
                  </a:lnTo>
                  <a:lnTo>
                    <a:pt x="810628" y="142239"/>
                  </a:lnTo>
                  <a:lnTo>
                    <a:pt x="817422" y="95630"/>
                  </a:lnTo>
                  <a:lnTo>
                    <a:pt x="821563" y="48132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" y="83819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821563" y="48132"/>
                  </a:lnTo>
                  <a:lnTo>
                    <a:pt x="817422" y="95630"/>
                  </a:lnTo>
                  <a:lnTo>
                    <a:pt x="810628" y="142239"/>
                  </a:lnTo>
                  <a:lnTo>
                    <a:pt x="801230" y="187959"/>
                  </a:lnTo>
                  <a:lnTo>
                    <a:pt x="789343" y="232663"/>
                  </a:lnTo>
                  <a:lnTo>
                    <a:pt x="775004" y="276351"/>
                  </a:lnTo>
                  <a:lnTo>
                    <a:pt x="758329" y="319024"/>
                  </a:lnTo>
                  <a:lnTo>
                    <a:pt x="739355" y="360425"/>
                  </a:lnTo>
                  <a:lnTo>
                    <a:pt x="718197" y="400557"/>
                  </a:lnTo>
                  <a:lnTo>
                    <a:pt x="694905" y="439292"/>
                  </a:lnTo>
                  <a:lnTo>
                    <a:pt x="669582" y="476630"/>
                  </a:lnTo>
                  <a:lnTo>
                    <a:pt x="642277" y="512571"/>
                  </a:lnTo>
                  <a:lnTo>
                    <a:pt x="613079" y="546862"/>
                  </a:lnTo>
                  <a:lnTo>
                    <a:pt x="582066" y="579374"/>
                  </a:lnTo>
                  <a:lnTo>
                    <a:pt x="549313" y="610362"/>
                  </a:lnTo>
                  <a:lnTo>
                    <a:pt x="514908" y="639444"/>
                  </a:lnTo>
                  <a:lnTo>
                    <a:pt x="478917" y="666622"/>
                  </a:lnTo>
                  <a:lnTo>
                    <a:pt x="441413" y="691895"/>
                  </a:lnTo>
                  <a:lnTo>
                    <a:pt x="402475" y="715009"/>
                  </a:lnTo>
                  <a:lnTo>
                    <a:pt x="362191" y="736091"/>
                  </a:lnTo>
                  <a:lnTo>
                    <a:pt x="320636" y="755014"/>
                  </a:lnTo>
                  <a:lnTo>
                    <a:pt x="277888" y="771651"/>
                  </a:lnTo>
                  <a:lnTo>
                    <a:pt x="234010" y="785876"/>
                  </a:lnTo>
                  <a:lnTo>
                    <a:pt x="189090" y="797813"/>
                  </a:lnTo>
                  <a:lnTo>
                    <a:pt x="143192" y="807084"/>
                  </a:lnTo>
                  <a:lnTo>
                    <a:pt x="96420" y="813942"/>
                  </a:lnTo>
                  <a:lnTo>
                    <a:pt x="48831" y="818006"/>
                  </a:lnTo>
                  <a:lnTo>
                    <a:pt x="506" y="819403"/>
                  </a:lnTo>
                  <a:lnTo>
                    <a:pt x="338" y="819403"/>
                  </a:lnTo>
                  <a:lnTo>
                    <a:pt x="168" y="819403"/>
                  </a:lnTo>
                  <a:lnTo>
                    <a:pt x="0" y="819403"/>
                  </a:lnTo>
                  <a:lnTo>
                    <a:pt x="506" y="0"/>
                  </a:lnTo>
                  <a:lnTo>
                    <a:pt x="822960" y="0"/>
                  </a:lnTo>
                  <a:close/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8" y="79247"/>
              <a:ext cx="1786127" cy="17861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9163" y="9906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853186"/>
                  </a:moveTo>
                  <a:lnTo>
                    <a:pt x="1346" y="804799"/>
                  </a:lnTo>
                  <a:lnTo>
                    <a:pt x="5359" y="757047"/>
                  </a:lnTo>
                  <a:lnTo>
                    <a:pt x="11937" y="710184"/>
                  </a:lnTo>
                  <a:lnTo>
                    <a:pt x="21031" y="664083"/>
                  </a:lnTo>
                  <a:lnTo>
                    <a:pt x="32562" y="618871"/>
                  </a:lnTo>
                  <a:lnTo>
                    <a:pt x="46456" y="574802"/>
                  </a:lnTo>
                  <a:lnTo>
                    <a:pt x="62649" y="531622"/>
                  </a:lnTo>
                  <a:lnTo>
                    <a:pt x="81064" y="489712"/>
                  </a:lnTo>
                  <a:lnTo>
                    <a:pt x="101625" y="448945"/>
                  </a:lnTo>
                  <a:lnTo>
                    <a:pt x="124256" y="409575"/>
                  </a:lnTo>
                  <a:lnTo>
                    <a:pt x="148894" y="371475"/>
                  </a:lnTo>
                  <a:lnTo>
                    <a:pt x="175475" y="334772"/>
                  </a:lnTo>
                  <a:lnTo>
                    <a:pt x="203911" y="299593"/>
                  </a:lnTo>
                  <a:lnTo>
                    <a:pt x="234137" y="266065"/>
                  </a:lnTo>
                  <a:lnTo>
                    <a:pt x="266077" y="234061"/>
                  </a:lnTo>
                  <a:lnTo>
                    <a:pt x="299656" y="203835"/>
                  </a:lnTo>
                  <a:lnTo>
                    <a:pt x="334822" y="175514"/>
                  </a:lnTo>
                  <a:lnTo>
                    <a:pt x="371475" y="148844"/>
                  </a:lnTo>
                  <a:lnTo>
                    <a:pt x="409562" y="124206"/>
                  </a:lnTo>
                  <a:lnTo>
                    <a:pt x="449008" y="101600"/>
                  </a:lnTo>
                  <a:lnTo>
                    <a:pt x="489737" y="81025"/>
                  </a:lnTo>
                  <a:lnTo>
                    <a:pt x="531685" y="62611"/>
                  </a:lnTo>
                  <a:lnTo>
                    <a:pt x="574763" y="46482"/>
                  </a:lnTo>
                  <a:lnTo>
                    <a:pt x="618921" y="32512"/>
                  </a:lnTo>
                  <a:lnTo>
                    <a:pt x="664070" y="21082"/>
                  </a:lnTo>
                  <a:lnTo>
                    <a:pt x="710145" y="11938"/>
                  </a:lnTo>
                  <a:lnTo>
                    <a:pt x="757059" y="5334"/>
                  </a:lnTo>
                  <a:lnTo>
                    <a:pt x="804773" y="1397"/>
                  </a:lnTo>
                  <a:lnTo>
                    <a:pt x="853186" y="0"/>
                  </a:lnTo>
                  <a:lnTo>
                    <a:pt x="901598" y="1397"/>
                  </a:lnTo>
                  <a:lnTo>
                    <a:pt x="949312" y="5334"/>
                  </a:lnTo>
                  <a:lnTo>
                    <a:pt x="996238" y="11938"/>
                  </a:lnTo>
                  <a:lnTo>
                    <a:pt x="1042314" y="21082"/>
                  </a:lnTo>
                  <a:lnTo>
                    <a:pt x="1087462" y="32512"/>
                  </a:lnTo>
                  <a:lnTo>
                    <a:pt x="1131570" y="46482"/>
                  </a:lnTo>
                  <a:lnTo>
                    <a:pt x="1174750" y="62611"/>
                  </a:lnTo>
                  <a:lnTo>
                    <a:pt x="1216660" y="81025"/>
                  </a:lnTo>
                  <a:lnTo>
                    <a:pt x="1257427" y="101600"/>
                  </a:lnTo>
                  <a:lnTo>
                    <a:pt x="1296797" y="124206"/>
                  </a:lnTo>
                  <a:lnTo>
                    <a:pt x="1334897" y="148844"/>
                  </a:lnTo>
                  <a:lnTo>
                    <a:pt x="1371600" y="175514"/>
                  </a:lnTo>
                  <a:lnTo>
                    <a:pt x="1406779" y="203835"/>
                  </a:lnTo>
                  <a:lnTo>
                    <a:pt x="1440307" y="234061"/>
                  </a:lnTo>
                  <a:lnTo>
                    <a:pt x="1472311" y="266065"/>
                  </a:lnTo>
                  <a:lnTo>
                    <a:pt x="1502537" y="299593"/>
                  </a:lnTo>
                  <a:lnTo>
                    <a:pt x="1530858" y="334772"/>
                  </a:lnTo>
                  <a:lnTo>
                    <a:pt x="1557528" y="371475"/>
                  </a:lnTo>
                  <a:lnTo>
                    <a:pt x="1582166" y="409575"/>
                  </a:lnTo>
                  <a:lnTo>
                    <a:pt x="1604772" y="448945"/>
                  </a:lnTo>
                  <a:lnTo>
                    <a:pt x="1625346" y="489712"/>
                  </a:lnTo>
                  <a:lnTo>
                    <a:pt x="1643761" y="531622"/>
                  </a:lnTo>
                  <a:lnTo>
                    <a:pt x="1659890" y="574802"/>
                  </a:lnTo>
                  <a:lnTo>
                    <a:pt x="1673860" y="618871"/>
                  </a:lnTo>
                  <a:lnTo>
                    <a:pt x="1685290" y="664083"/>
                  </a:lnTo>
                  <a:lnTo>
                    <a:pt x="1694434" y="710184"/>
                  </a:lnTo>
                  <a:lnTo>
                    <a:pt x="1701038" y="757047"/>
                  </a:lnTo>
                  <a:lnTo>
                    <a:pt x="1704975" y="804799"/>
                  </a:lnTo>
                  <a:lnTo>
                    <a:pt x="1706372" y="853186"/>
                  </a:lnTo>
                  <a:lnTo>
                    <a:pt x="1704975" y="901573"/>
                  </a:lnTo>
                  <a:lnTo>
                    <a:pt x="1701038" y="949325"/>
                  </a:lnTo>
                  <a:lnTo>
                    <a:pt x="1694434" y="996188"/>
                  </a:lnTo>
                  <a:lnTo>
                    <a:pt x="1685290" y="1042289"/>
                  </a:lnTo>
                  <a:lnTo>
                    <a:pt x="1673860" y="1087501"/>
                  </a:lnTo>
                  <a:lnTo>
                    <a:pt x="1659890" y="1131570"/>
                  </a:lnTo>
                  <a:lnTo>
                    <a:pt x="1643761" y="1174750"/>
                  </a:lnTo>
                  <a:lnTo>
                    <a:pt x="1625346" y="1216660"/>
                  </a:lnTo>
                  <a:lnTo>
                    <a:pt x="1604772" y="1257427"/>
                  </a:lnTo>
                  <a:lnTo>
                    <a:pt x="1582166" y="1296797"/>
                  </a:lnTo>
                  <a:lnTo>
                    <a:pt x="1557528" y="1334897"/>
                  </a:lnTo>
                  <a:lnTo>
                    <a:pt x="1530858" y="1371600"/>
                  </a:lnTo>
                  <a:lnTo>
                    <a:pt x="1502537" y="1406779"/>
                  </a:lnTo>
                  <a:lnTo>
                    <a:pt x="1472311" y="1440307"/>
                  </a:lnTo>
                  <a:lnTo>
                    <a:pt x="1440307" y="1472311"/>
                  </a:lnTo>
                  <a:lnTo>
                    <a:pt x="1406779" y="1502537"/>
                  </a:lnTo>
                  <a:lnTo>
                    <a:pt x="1371600" y="1530858"/>
                  </a:lnTo>
                  <a:lnTo>
                    <a:pt x="1334897" y="1557528"/>
                  </a:lnTo>
                  <a:lnTo>
                    <a:pt x="1296797" y="1582166"/>
                  </a:lnTo>
                  <a:lnTo>
                    <a:pt x="1257427" y="1604772"/>
                  </a:lnTo>
                  <a:lnTo>
                    <a:pt x="1216660" y="1625346"/>
                  </a:lnTo>
                  <a:lnTo>
                    <a:pt x="1174750" y="1643761"/>
                  </a:lnTo>
                  <a:lnTo>
                    <a:pt x="1131570" y="1659890"/>
                  </a:lnTo>
                  <a:lnTo>
                    <a:pt x="1087462" y="1673860"/>
                  </a:lnTo>
                  <a:lnTo>
                    <a:pt x="1042314" y="1685290"/>
                  </a:lnTo>
                  <a:lnTo>
                    <a:pt x="996238" y="1694434"/>
                  </a:lnTo>
                  <a:lnTo>
                    <a:pt x="949312" y="1701038"/>
                  </a:lnTo>
                  <a:lnTo>
                    <a:pt x="901598" y="1704975"/>
                  </a:lnTo>
                  <a:lnTo>
                    <a:pt x="853186" y="1706372"/>
                  </a:lnTo>
                  <a:lnTo>
                    <a:pt x="804773" y="1704975"/>
                  </a:lnTo>
                  <a:lnTo>
                    <a:pt x="757059" y="1701038"/>
                  </a:lnTo>
                  <a:lnTo>
                    <a:pt x="710145" y="1694434"/>
                  </a:lnTo>
                  <a:lnTo>
                    <a:pt x="664070" y="1685290"/>
                  </a:lnTo>
                  <a:lnTo>
                    <a:pt x="618921" y="1673860"/>
                  </a:lnTo>
                  <a:lnTo>
                    <a:pt x="574763" y="1659890"/>
                  </a:lnTo>
                  <a:lnTo>
                    <a:pt x="531685" y="1643761"/>
                  </a:lnTo>
                  <a:lnTo>
                    <a:pt x="489737" y="1625346"/>
                  </a:lnTo>
                  <a:lnTo>
                    <a:pt x="449008" y="1604772"/>
                  </a:lnTo>
                  <a:lnTo>
                    <a:pt x="409562" y="1582166"/>
                  </a:lnTo>
                  <a:lnTo>
                    <a:pt x="371475" y="1557528"/>
                  </a:lnTo>
                  <a:lnTo>
                    <a:pt x="334822" y="1530858"/>
                  </a:lnTo>
                  <a:lnTo>
                    <a:pt x="299656" y="1502537"/>
                  </a:lnTo>
                  <a:lnTo>
                    <a:pt x="266077" y="1472311"/>
                  </a:lnTo>
                  <a:lnTo>
                    <a:pt x="234137" y="1440307"/>
                  </a:lnTo>
                  <a:lnTo>
                    <a:pt x="203911" y="1406779"/>
                  </a:lnTo>
                  <a:lnTo>
                    <a:pt x="175475" y="1371600"/>
                  </a:lnTo>
                  <a:lnTo>
                    <a:pt x="148894" y="1334897"/>
                  </a:lnTo>
                  <a:lnTo>
                    <a:pt x="124256" y="1296797"/>
                  </a:lnTo>
                  <a:lnTo>
                    <a:pt x="101625" y="1257427"/>
                  </a:lnTo>
                  <a:lnTo>
                    <a:pt x="81064" y="1216660"/>
                  </a:lnTo>
                  <a:lnTo>
                    <a:pt x="62649" y="1174750"/>
                  </a:lnTo>
                  <a:lnTo>
                    <a:pt x="46456" y="1131570"/>
                  </a:lnTo>
                  <a:lnTo>
                    <a:pt x="32562" y="1087501"/>
                  </a:lnTo>
                  <a:lnTo>
                    <a:pt x="21031" y="1042289"/>
                  </a:lnTo>
                  <a:lnTo>
                    <a:pt x="11937" y="996188"/>
                  </a:lnTo>
                  <a:lnTo>
                    <a:pt x="5359" y="949325"/>
                  </a:lnTo>
                  <a:lnTo>
                    <a:pt x="1346" y="901573"/>
                  </a:lnTo>
                  <a:lnTo>
                    <a:pt x="0" y="853186"/>
                  </a:lnTo>
                  <a:close/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87" y="1118616"/>
              <a:ext cx="1152144" cy="11490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928" y="1127760"/>
              <a:ext cx="1118616" cy="11094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5928" y="1127760"/>
              <a:ext cx="1118870" cy="1109345"/>
            </a:xfrm>
            <a:custGeom>
              <a:avLst/>
              <a:gdLst/>
              <a:ahLst/>
              <a:cxnLst/>
              <a:rect l="l" t="t" r="r" b="b"/>
              <a:pathLst>
                <a:path w="1118870" h="1109345">
                  <a:moveTo>
                    <a:pt x="118668" y="204215"/>
                  </a:moveTo>
                  <a:lnTo>
                    <a:pt x="150012" y="168401"/>
                  </a:lnTo>
                  <a:lnTo>
                    <a:pt x="183781" y="135889"/>
                  </a:lnTo>
                  <a:lnTo>
                    <a:pt x="219773" y="106934"/>
                  </a:lnTo>
                  <a:lnTo>
                    <a:pt x="257733" y="81279"/>
                  </a:lnTo>
                  <a:lnTo>
                    <a:pt x="297434" y="59181"/>
                  </a:lnTo>
                  <a:lnTo>
                    <a:pt x="338632" y="40512"/>
                  </a:lnTo>
                  <a:lnTo>
                    <a:pt x="381101" y="25273"/>
                  </a:lnTo>
                  <a:lnTo>
                    <a:pt x="424599" y="13588"/>
                  </a:lnTo>
                  <a:lnTo>
                    <a:pt x="468884" y="5461"/>
                  </a:lnTo>
                  <a:lnTo>
                    <a:pt x="513740" y="888"/>
                  </a:lnTo>
                  <a:lnTo>
                    <a:pt x="558914" y="0"/>
                  </a:lnTo>
                  <a:lnTo>
                    <a:pt x="604177" y="2666"/>
                  </a:lnTo>
                  <a:lnTo>
                    <a:pt x="649287" y="9016"/>
                  </a:lnTo>
                  <a:lnTo>
                    <a:pt x="694016" y="18923"/>
                  </a:lnTo>
                  <a:lnTo>
                    <a:pt x="738124" y="32638"/>
                  </a:lnTo>
                  <a:lnTo>
                    <a:pt x="781380" y="49911"/>
                  </a:lnTo>
                  <a:lnTo>
                    <a:pt x="823544" y="71119"/>
                  </a:lnTo>
                  <a:lnTo>
                    <a:pt x="864387" y="96012"/>
                  </a:lnTo>
                  <a:lnTo>
                    <a:pt x="903655" y="124587"/>
                  </a:lnTo>
                  <a:lnTo>
                    <a:pt x="940409" y="156463"/>
                  </a:lnTo>
                  <a:lnTo>
                    <a:pt x="973797" y="190626"/>
                  </a:lnTo>
                  <a:lnTo>
                    <a:pt x="1003808" y="226822"/>
                  </a:lnTo>
                  <a:lnTo>
                    <a:pt x="1030389" y="265049"/>
                  </a:lnTo>
                  <a:lnTo>
                    <a:pt x="1053541" y="304926"/>
                  </a:lnTo>
                  <a:lnTo>
                    <a:pt x="1073213" y="346075"/>
                  </a:lnTo>
                  <a:lnTo>
                    <a:pt x="1089406" y="388619"/>
                  </a:lnTo>
                  <a:lnTo>
                    <a:pt x="1101979" y="431926"/>
                  </a:lnTo>
                  <a:lnTo>
                    <a:pt x="1111123" y="475995"/>
                  </a:lnTo>
                  <a:lnTo>
                    <a:pt x="1116584" y="520573"/>
                  </a:lnTo>
                  <a:lnTo>
                    <a:pt x="1118489" y="565403"/>
                  </a:lnTo>
                  <a:lnTo>
                    <a:pt x="1116711" y="610235"/>
                  </a:lnTo>
                  <a:lnTo>
                    <a:pt x="1111250" y="654938"/>
                  </a:lnTo>
                  <a:lnTo>
                    <a:pt x="1102106" y="699135"/>
                  </a:lnTo>
                  <a:lnTo>
                    <a:pt x="1089279" y="742568"/>
                  </a:lnTo>
                  <a:lnTo>
                    <a:pt x="1072578" y="785113"/>
                  </a:lnTo>
                  <a:lnTo>
                    <a:pt x="1052156" y="826515"/>
                  </a:lnTo>
                  <a:lnTo>
                    <a:pt x="1027912" y="866520"/>
                  </a:lnTo>
                  <a:lnTo>
                    <a:pt x="999820" y="904875"/>
                  </a:lnTo>
                  <a:lnTo>
                    <a:pt x="968476" y="940688"/>
                  </a:lnTo>
                  <a:lnTo>
                    <a:pt x="934694" y="973074"/>
                  </a:lnTo>
                  <a:lnTo>
                    <a:pt x="898715" y="1002156"/>
                  </a:lnTo>
                  <a:lnTo>
                    <a:pt x="860755" y="1027684"/>
                  </a:lnTo>
                  <a:lnTo>
                    <a:pt x="821055" y="1049909"/>
                  </a:lnTo>
                  <a:lnTo>
                    <a:pt x="779856" y="1068577"/>
                  </a:lnTo>
                  <a:lnTo>
                    <a:pt x="737387" y="1083817"/>
                  </a:lnTo>
                  <a:lnTo>
                    <a:pt x="693889" y="1095375"/>
                  </a:lnTo>
                  <a:lnTo>
                    <a:pt x="649605" y="1103502"/>
                  </a:lnTo>
                  <a:lnTo>
                    <a:pt x="604748" y="1108075"/>
                  </a:lnTo>
                  <a:lnTo>
                    <a:pt x="559574" y="1109090"/>
                  </a:lnTo>
                  <a:lnTo>
                    <a:pt x="514324" y="1106424"/>
                  </a:lnTo>
                  <a:lnTo>
                    <a:pt x="469201" y="1100074"/>
                  </a:lnTo>
                  <a:lnTo>
                    <a:pt x="424472" y="1090167"/>
                  </a:lnTo>
                  <a:lnTo>
                    <a:pt x="380365" y="1076452"/>
                  </a:lnTo>
                  <a:lnTo>
                    <a:pt x="337108" y="1059179"/>
                  </a:lnTo>
                  <a:lnTo>
                    <a:pt x="294944" y="1038098"/>
                  </a:lnTo>
                  <a:lnTo>
                    <a:pt x="254101" y="1013205"/>
                  </a:lnTo>
                  <a:lnTo>
                    <a:pt x="214820" y="984503"/>
                  </a:lnTo>
                  <a:lnTo>
                    <a:pt x="178079" y="952753"/>
                  </a:lnTo>
                  <a:lnTo>
                    <a:pt x="144678" y="918590"/>
                  </a:lnTo>
                  <a:lnTo>
                    <a:pt x="114681" y="882268"/>
                  </a:lnTo>
                  <a:lnTo>
                    <a:pt x="88087" y="844168"/>
                  </a:lnTo>
                  <a:lnTo>
                    <a:pt x="64935" y="804290"/>
                  </a:lnTo>
                  <a:lnTo>
                    <a:pt x="45262" y="763015"/>
                  </a:lnTo>
                  <a:lnTo>
                    <a:pt x="29095" y="720598"/>
                  </a:lnTo>
                  <a:lnTo>
                    <a:pt x="16446" y="677163"/>
                  </a:lnTo>
                  <a:lnTo>
                    <a:pt x="7366" y="633094"/>
                  </a:lnTo>
                  <a:lnTo>
                    <a:pt x="1879" y="588517"/>
                  </a:lnTo>
                  <a:lnTo>
                    <a:pt x="0" y="543687"/>
                  </a:lnTo>
                  <a:lnTo>
                    <a:pt x="1765" y="498855"/>
                  </a:lnTo>
                  <a:lnTo>
                    <a:pt x="7213" y="454278"/>
                  </a:lnTo>
                  <a:lnTo>
                    <a:pt x="16357" y="410082"/>
                  </a:lnTo>
                  <a:lnTo>
                    <a:pt x="29248" y="366522"/>
                  </a:lnTo>
                  <a:lnTo>
                    <a:pt x="45885" y="323976"/>
                  </a:lnTo>
                  <a:lnTo>
                    <a:pt x="66319" y="282575"/>
                  </a:lnTo>
                  <a:lnTo>
                    <a:pt x="90576" y="242569"/>
                  </a:lnTo>
                  <a:lnTo>
                    <a:pt x="118668" y="204215"/>
                  </a:lnTo>
                  <a:close/>
                </a:path>
                <a:path w="1118870" h="1109345">
                  <a:moveTo>
                    <a:pt x="220802" y="285368"/>
                  </a:moveTo>
                  <a:lnTo>
                    <a:pt x="194144" y="322706"/>
                  </a:lnTo>
                  <a:lnTo>
                    <a:pt x="172211" y="362076"/>
                  </a:lnTo>
                  <a:lnTo>
                    <a:pt x="154952" y="402843"/>
                  </a:lnTo>
                  <a:lnTo>
                    <a:pt x="142341" y="444880"/>
                  </a:lnTo>
                  <a:lnTo>
                    <a:pt x="134315" y="487806"/>
                  </a:lnTo>
                  <a:lnTo>
                    <a:pt x="130835" y="531113"/>
                  </a:lnTo>
                  <a:lnTo>
                    <a:pt x="131851" y="574675"/>
                  </a:lnTo>
                  <a:lnTo>
                    <a:pt x="137312" y="617854"/>
                  </a:lnTo>
                  <a:lnTo>
                    <a:pt x="147180" y="660526"/>
                  </a:lnTo>
                  <a:lnTo>
                    <a:pt x="161417" y="702182"/>
                  </a:lnTo>
                  <a:lnTo>
                    <a:pt x="179958" y="742441"/>
                  </a:lnTo>
                  <a:lnTo>
                    <a:pt x="202768" y="781050"/>
                  </a:lnTo>
                  <a:lnTo>
                    <a:pt x="229793" y="817499"/>
                  </a:lnTo>
                  <a:lnTo>
                    <a:pt x="260997" y="851535"/>
                  </a:lnTo>
                  <a:lnTo>
                    <a:pt x="296341" y="882776"/>
                  </a:lnTo>
                  <a:lnTo>
                    <a:pt x="334759" y="910209"/>
                  </a:lnTo>
                  <a:lnTo>
                    <a:pt x="375005" y="932941"/>
                  </a:lnTo>
                  <a:lnTo>
                    <a:pt x="416712" y="951102"/>
                  </a:lnTo>
                  <a:lnTo>
                    <a:pt x="459524" y="964691"/>
                  </a:lnTo>
                  <a:lnTo>
                    <a:pt x="503047" y="973836"/>
                  </a:lnTo>
                  <a:lnTo>
                    <a:pt x="546938" y="978407"/>
                  </a:lnTo>
                  <a:lnTo>
                    <a:pt x="590829" y="978535"/>
                  </a:lnTo>
                  <a:lnTo>
                    <a:pt x="634339" y="974343"/>
                  </a:lnTo>
                  <a:lnTo>
                    <a:pt x="677113" y="965580"/>
                  </a:lnTo>
                  <a:lnTo>
                    <a:pt x="718781" y="952626"/>
                  </a:lnTo>
                  <a:lnTo>
                    <a:pt x="758977" y="935354"/>
                  </a:lnTo>
                  <a:lnTo>
                    <a:pt x="797331" y="913764"/>
                  </a:lnTo>
                  <a:lnTo>
                    <a:pt x="833475" y="887984"/>
                  </a:lnTo>
                  <a:lnTo>
                    <a:pt x="867054" y="857885"/>
                  </a:lnTo>
                  <a:lnTo>
                    <a:pt x="897686" y="823722"/>
                  </a:lnTo>
                  <a:lnTo>
                    <a:pt x="924344" y="786384"/>
                  </a:lnTo>
                  <a:lnTo>
                    <a:pt x="946277" y="747140"/>
                  </a:lnTo>
                  <a:lnTo>
                    <a:pt x="963536" y="706247"/>
                  </a:lnTo>
                  <a:lnTo>
                    <a:pt x="976147" y="664210"/>
                  </a:lnTo>
                  <a:lnTo>
                    <a:pt x="984173" y="621284"/>
                  </a:lnTo>
                  <a:lnTo>
                    <a:pt x="987666" y="577976"/>
                  </a:lnTo>
                  <a:lnTo>
                    <a:pt x="986650" y="534415"/>
                  </a:lnTo>
                  <a:lnTo>
                    <a:pt x="981176" y="491236"/>
                  </a:lnTo>
                  <a:lnTo>
                    <a:pt x="971308" y="448690"/>
                  </a:lnTo>
                  <a:lnTo>
                    <a:pt x="957084" y="407035"/>
                  </a:lnTo>
                  <a:lnTo>
                    <a:pt x="938542" y="366775"/>
                  </a:lnTo>
                  <a:lnTo>
                    <a:pt x="915733" y="328167"/>
                  </a:lnTo>
                  <a:lnTo>
                    <a:pt x="888695" y="291718"/>
                  </a:lnTo>
                  <a:lnTo>
                    <a:pt x="857491" y="257555"/>
                  </a:lnTo>
                  <a:lnTo>
                    <a:pt x="822159" y="226313"/>
                  </a:lnTo>
                  <a:lnTo>
                    <a:pt x="783742" y="199009"/>
                  </a:lnTo>
                  <a:lnTo>
                    <a:pt x="743483" y="176149"/>
                  </a:lnTo>
                  <a:lnTo>
                    <a:pt x="701776" y="157987"/>
                  </a:lnTo>
                  <a:lnTo>
                    <a:pt x="658977" y="144399"/>
                  </a:lnTo>
                  <a:lnTo>
                    <a:pt x="615442" y="135381"/>
                  </a:lnTo>
                  <a:lnTo>
                    <a:pt x="571550" y="130810"/>
                  </a:lnTo>
                  <a:lnTo>
                    <a:pt x="527659" y="130555"/>
                  </a:lnTo>
                  <a:lnTo>
                    <a:pt x="484149" y="134874"/>
                  </a:lnTo>
                  <a:lnTo>
                    <a:pt x="441375" y="143510"/>
                  </a:lnTo>
                  <a:lnTo>
                    <a:pt x="399707" y="156590"/>
                  </a:lnTo>
                  <a:lnTo>
                    <a:pt x="359511" y="173862"/>
                  </a:lnTo>
                  <a:lnTo>
                    <a:pt x="321157" y="195452"/>
                  </a:lnTo>
                  <a:lnTo>
                    <a:pt x="285013" y="221234"/>
                  </a:lnTo>
                  <a:lnTo>
                    <a:pt x="251434" y="251205"/>
                  </a:lnTo>
                  <a:lnTo>
                    <a:pt x="220802" y="285368"/>
                  </a:lnTo>
                  <a:close/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1936" y="769618"/>
              <a:ext cx="8131809" cy="6088380"/>
            </a:xfrm>
            <a:custGeom>
              <a:avLst/>
              <a:gdLst/>
              <a:ahLst/>
              <a:cxnLst/>
              <a:rect l="l" t="t" r="r" b="b"/>
              <a:pathLst>
                <a:path w="8131809" h="6088380">
                  <a:moveTo>
                    <a:pt x="8131683" y="0"/>
                  </a:moveTo>
                  <a:lnTo>
                    <a:pt x="0" y="0"/>
                  </a:lnTo>
                  <a:lnTo>
                    <a:pt x="0" y="6088378"/>
                  </a:lnTo>
                  <a:lnTo>
                    <a:pt x="8131683" y="6088378"/>
                  </a:lnTo>
                  <a:lnTo>
                    <a:pt x="8131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736" y="76197"/>
              <a:ext cx="152400" cy="67817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4983" y="769618"/>
              <a:ext cx="73025" cy="6088380"/>
            </a:xfrm>
            <a:custGeom>
              <a:avLst/>
              <a:gdLst/>
              <a:ahLst/>
              <a:cxnLst/>
              <a:rect l="l" t="t" r="r" b="b"/>
              <a:pathLst>
                <a:path w="73025" h="6088380">
                  <a:moveTo>
                    <a:pt x="72649" y="0"/>
                  </a:moveTo>
                  <a:lnTo>
                    <a:pt x="0" y="0"/>
                  </a:lnTo>
                  <a:lnTo>
                    <a:pt x="0" y="6088378"/>
                  </a:lnTo>
                  <a:lnTo>
                    <a:pt x="72649" y="6088378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8430"/>
              <a:ext cx="9144000" cy="64495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416" y="2496311"/>
              <a:ext cx="6842759" cy="204216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53744" y="2443683"/>
            <a:ext cx="643255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0795" algn="ctr">
              <a:lnSpc>
                <a:spcPct val="100000"/>
              </a:lnSpc>
              <a:spcBef>
                <a:spcPts val="95"/>
              </a:spcBef>
            </a:pPr>
            <a:r>
              <a:rPr sz="3200" spc="-459" dirty="0">
                <a:latin typeface="Arial MT"/>
                <a:cs typeface="Arial MT"/>
              </a:rPr>
              <a:t>Y</a:t>
            </a:r>
            <a:r>
              <a:rPr sz="3200" spc="-130" dirty="0">
                <a:latin typeface="Arial MT"/>
                <a:cs typeface="Arial MT"/>
              </a:rPr>
              <a:t>o</a:t>
            </a:r>
            <a:r>
              <a:rPr sz="3200" spc="-5" dirty="0">
                <a:latin typeface="Arial MT"/>
                <a:cs typeface="Arial MT"/>
              </a:rPr>
              <a:t>u</a:t>
            </a:r>
            <a:r>
              <a:rPr sz="3200" spc="-190" dirty="0">
                <a:latin typeface="Arial MT"/>
                <a:cs typeface="Arial MT"/>
              </a:rPr>
              <a:t> </a:t>
            </a:r>
            <a:r>
              <a:rPr sz="3200" spc="-35" dirty="0">
                <a:latin typeface="Arial MT"/>
                <a:cs typeface="Arial MT"/>
              </a:rPr>
              <a:t>w</a:t>
            </a:r>
            <a:r>
              <a:rPr sz="3200" dirty="0">
                <a:latin typeface="Arial MT"/>
                <a:cs typeface="Arial MT"/>
              </a:rPr>
              <a:t>il</a:t>
            </a:r>
            <a:r>
              <a:rPr sz="3200" spc="-5" dirty="0">
                <a:latin typeface="Arial MT"/>
                <a:cs typeface="Arial MT"/>
              </a:rPr>
              <a:t>l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</a:t>
            </a:r>
            <a:r>
              <a:rPr sz="3200" spc="-20" dirty="0">
                <a:latin typeface="Arial MT"/>
                <a:cs typeface="Arial MT"/>
              </a:rPr>
              <a:t>x</a:t>
            </a:r>
            <a:r>
              <a:rPr sz="3200" spc="-5" dirty="0">
                <a:latin typeface="Arial MT"/>
                <a:cs typeface="Arial MT"/>
              </a:rPr>
              <a:t>perien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spc="-5" dirty="0">
                <a:latin typeface="Arial MT"/>
                <a:cs typeface="Arial MT"/>
              </a:rPr>
              <a:t>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pa</a:t>
            </a:r>
            <a:r>
              <a:rPr sz="3200" dirty="0">
                <a:latin typeface="Arial MT"/>
                <a:cs typeface="Arial MT"/>
              </a:rPr>
              <a:t>i</a:t>
            </a:r>
            <a:r>
              <a:rPr sz="3200" spc="-5" dirty="0">
                <a:latin typeface="Arial MT"/>
                <a:cs typeface="Arial MT"/>
              </a:rPr>
              <a:t>nful  sharpening from time to time, but </a:t>
            </a:r>
            <a:r>
              <a:rPr sz="3200" dirty="0">
                <a:latin typeface="Arial MT"/>
                <a:cs typeface="Arial MT"/>
              </a:rPr>
              <a:t> this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required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if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35" dirty="0">
                <a:latin typeface="Arial MT"/>
                <a:cs typeface="Arial MT"/>
              </a:rPr>
              <a:t>you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are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become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</a:t>
            </a:r>
            <a:r>
              <a:rPr sz="3200" spc="-10" dirty="0">
                <a:latin typeface="Arial MT"/>
                <a:cs typeface="Arial MT"/>
              </a:rPr>
              <a:t> better</a:t>
            </a:r>
            <a:r>
              <a:rPr sz="3200" spc="-10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pencil.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9149080" cy="701040"/>
            <a:chOff x="0" y="0"/>
            <a:chExt cx="9149080" cy="701040"/>
          </a:xfrm>
        </p:grpSpPr>
        <p:sp>
          <p:nvSpPr>
            <p:cNvPr id="18" name="object 18"/>
            <p:cNvSpPr/>
            <p:nvPr/>
          </p:nvSpPr>
          <p:spPr>
            <a:xfrm>
              <a:off x="3047" y="3047"/>
              <a:ext cx="9141460" cy="692150"/>
            </a:xfrm>
            <a:custGeom>
              <a:avLst/>
              <a:gdLst/>
              <a:ahLst/>
              <a:cxnLst/>
              <a:rect l="l" t="t" r="r" b="b"/>
              <a:pathLst>
                <a:path w="9141460" h="692150">
                  <a:moveTo>
                    <a:pt x="0" y="691641"/>
                  </a:moveTo>
                  <a:lnTo>
                    <a:pt x="9140952" y="691641"/>
                  </a:lnTo>
                  <a:lnTo>
                    <a:pt x="9140952" y="0"/>
                  </a:lnTo>
                  <a:lnTo>
                    <a:pt x="0" y="0"/>
                  </a:lnTo>
                  <a:lnTo>
                    <a:pt x="0" y="691641"/>
                  </a:lnTo>
                  <a:close/>
                </a:path>
              </a:pathLst>
            </a:custGeom>
            <a:solidFill>
              <a:srgbClr val="66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72" y="4572"/>
              <a:ext cx="9139555" cy="692150"/>
            </a:xfrm>
            <a:custGeom>
              <a:avLst/>
              <a:gdLst/>
              <a:ahLst/>
              <a:cxnLst/>
              <a:rect l="l" t="t" r="r" b="b"/>
              <a:pathLst>
                <a:path w="9139555" h="692150">
                  <a:moveTo>
                    <a:pt x="0" y="691641"/>
                  </a:moveTo>
                  <a:lnTo>
                    <a:pt x="9139428" y="691641"/>
                  </a:lnTo>
                </a:path>
                <a:path w="9139555" h="692150">
                  <a:moveTo>
                    <a:pt x="9139428" y="0"/>
                  </a:moveTo>
                  <a:lnTo>
                    <a:pt x="0" y="0"/>
                  </a:lnTo>
                  <a:lnTo>
                    <a:pt x="0" y="69164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2" y="261873"/>
            <a:ext cx="3647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0" dirty="0">
                <a:solidFill>
                  <a:srgbClr val="FF3300"/>
                </a:solidFill>
                <a:latin typeface="Trebuchet MS"/>
                <a:cs typeface="Trebuchet MS"/>
              </a:rPr>
              <a:t>Error</a:t>
            </a:r>
            <a:r>
              <a:rPr sz="3600" b="1" spc="-85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3600" b="1" spc="55" dirty="0">
                <a:solidFill>
                  <a:srgbClr val="FF3300"/>
                </a:solidFill>
                <a:latin typeface="Trebuchet MS"/>
                <a:cs typeface="Trebuchet MS"/>
              </a:rPr>
              <a:t>Correction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587" y="1016270"/>
            <a:ext cx="8117632" cy="5088873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1420" y="293573"/>
            <a:ext cx="2581275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spc="-215" dirty="0"/>
              <a:t>R</a:t>
            </a:r>
            <a:r>
              <a:rPr sz="3300" spc="-160" dirty="0"/>
              <a:t>e</a:t>
            </a:r>
            <a:r>
              <a:rPr sz="3300" spc="-155" dirty="0"/>
              <a:t>dund</a:t>
            </a:r>
            <a:r>
              <a:rPr sz="3300" spc="-170" dirty="0"/>
              <a:t>a</a:t>
            </a:r>
            <a:r>
              <a:rPr sz="3300" spc="-155" dirty="0"/>
              <a:t>n</a:t>
            </a:r>
            <a:r>
              <a:rPr sz="3300" spc="-175" dirty="0"/>
              <a:t>c</a:t>
            </a:r>
            <a:r>
              <a:rPr sz="3300" spc="5" dirty="0"/>
              <a:t>y</a:t>
            </a:r>
            <a:r>
              <a:rPr sz="3300" spc="-370" dirty="0"/>
              <a:t> </a:t>
            </a:r>
            <a:r>
              <a:rPr sz="3300" spc="-114" dirty="0"/>
              <a:t>Bi</a:t>
            </a:r>
            <a:r>
              <a:rPr sz="3300" spc="-130" dirty="0"/>
              <a:t>t</a:t>
            </a:r>
            <a:r>
              <a:rPr sz="3300" spc="5" dirty="0"/>
              <a:t>s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290" y="917495"/>
            <a:ext cx="8524928" cy="27224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044" y="3821053"/>
            <a:ext cx="7115538" cy="2714905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4171" y="2652725"/>
            <a:ext cx="2367280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5"/>
              </a:spcBef>
            </a:pPr>
            <a:r>
              <a:rPr sz="3200" spc="-459" dirty="0">
                <a:latin typeface="Arial MT"/>
                <a:cs typeface="Arial MT"/>
              </a:rPr>
              <a:t>Y</a:t>
            </a:r>
            <a:r>
              <a:rPr sz="3200" spc="-130" dirty="0">
                <a:latin typeface="Arial MT"/>
                <a:cs typeface="Arial MT"/>
              </a:rPr>
              <a:t>o</a:t>
            </a:r>
            <a:r>
              <a:rPr sz="3200" spc="-5" dirty="0">
                <a:latin typeface="Arial MT"/>
                <a:cs typeface="Arial MT"/>
              </a:rPr>
              <a:t>u</a:t>
            </a:r>
            <a:r>
              <a:rPr sz="3200" spc="-19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ha</a:t>
            </a:r>
            <a:r>
              <a:rPr sz="3200" spc="10" dirty="0">
                <a:latin typeface="Arial MT"/>
                <a:cs typeface="Arial MT"/>
              </a:rPr>
              <a:t>v</a:t>
            </a:r>
            <a:r>
              <a:rPr sz="3200" spc="-5" dirty="0">
                <a:latin typeface="Arial MT"/>
                <a:cs typeface="Arial MT"/>
              </a:rPr>
              <a:t>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  ability to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correct any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mistakes</a:t>
            </a:r>
            <a:r>
              <a:rPr sz="3200" spc="-204" dirty="0">
                <a:latin typeface="Arial MT"/>
                <a:cs typeface="Arial MT"/>
              </a:rPr>
              <a:t> </a:t>
            </a:r>
            <a:r>
              <a:rPr sz="3200" spc="-35" dirty="0">
                <a:latin typeface="Arial MT"/>
                <a:cs typeface="Arial MT"/>
              </a:rPr>
              <a:t>you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might</a:t>
            </a:r>
            <a:r>
              <a:rPr sz="3200" spc="-1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make.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8911" y="0"/>
            <a:ext cx="4895087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761" y="788034"/>
            <a:ext cx="7290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60" dirty="0">
                <a:solidFill>
                  <a:srgbClr val="FF0000"/>
                </a:solidFill>
                <a:latin typeface="Trebuchet MS"/>
                <a:cs typeface="Trebuchet MS"/>
              </a:rPr>
              <a:t>Hamming</a:t>
            </a:r>
            <a:r>
              <a:rPr sz="3600" b="1" spc="2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600" b="1" spc="60" dirty="0">
                <a:solidFill>
                  <a:srgbClr val="FF0000"/>
                </a:solidFill>
                <a:latin typeface="Trebuchet MS"/>
                <a:cs typeface="Trebuchet MS"/>
              </a:rPr>
              <a:t>Codes-Error</a:t>
            </a:r>
            <a:r>
              <a:rPr sz="3600" b="1" spc="-26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rebuchet MS"/>
                <a:cs typeface="Trebuchet MS"/>
              </a:rPr>
              <a:t>correction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978" y="1580133"/>
            <a:ext cx="488289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978" y="3226257"/>
            <a:ext cx="488289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0997" y="1454353"/>
            <a:ext cx="6866255" cy="313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150" dirty="0">
                <a:latin typeface="Trebuchet MS"/>
                <a:cs typeface="Trebuchet MS"/>
              </a:rPr>
              <a:t>Ha</a:t>
            </a:r>
            <a:r>
              <a:rPr sz="3200" spc="-165" dirty="0">
                <a:latin typeface="Trebuchet MS"/>
                <a:cs typeface="Trebuchet MS"/>
              </a:rPr>
              <a:t>mm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80" dirty="0">
                <a:latin typeface="Trebuchet MS"/>
                <a:cs typeface="Trebuchet MS"/>
              </a:rPr>
              <a:t>o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l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25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25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185" dirty="0">
                <a:latin typeface="Trebuchet MS"/>
                <a:cs typeface="Trebuchet MS"/>
              </a:rPr>
              <a:t>ol</a:t>
            </a:r>
            <a:r>
              <a:rPr sz="3200" spc="-170" dirty="0">
                <a:latin typeface="Trebuchet MS"/>
                <a:cs typeface="Trebuchet MS"/>
              </a:rPr>
              <a:t>yn</a:t>
            </a:r>
            <a:r>
              <a:rPr sz="3200" spc="-185" dirty="0">
                <a:latin typeface="Trebuchet MS"/>
                <a:cs typeface="Trebuchet MS"/>
              </a:rPr>
              <a:t>om</a:t>
            </a:r>
            <a:r>
              <a:rPr sz="3200" spc="-175" dirty="0">
                <a:latin typeface="Trebuchet MS"/>
                <a:cs typeface="Trebuchet MS"/>
              </a:rPr>
              <a:t>ia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29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80" dirty="0">
                <a:latin typeface="Trebuchet MS"/>
                <a:cs typeface="Trebuchet MS"/>
              </a:rPr>
              <a:t>d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, 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200" dirty="0">
                <a:latin typeface="Trebuchet MS"/>
                <a:cs typeface="Trebuchet MS"/>
              </a:rPr>
              <a:t>pp</a:t>
            </a:r>
            <a:r>
              <a:rPr sz="3200" spc="-190" dirty="0">
                <a:latin typeface="Trebuchet MS"/>
                <a:cs typeface="Trebuchet MS"/>
              </a:rPr>
              <a:t>en</a:t>
            </a:r>
            <a:r>
              <a:rPr sz="3200" spc="-200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420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5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tr</a:t>
            </a:r>
            <a:r>
              <a:rPr sz="3200" spc="-170" dirty="0">
                <a:latin typeface="Trebuchet MS"/>
                <a:cs typeface="Trebuchet MS"/>
              </a:rPr>
              <a:t>a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190" dirty="0">
                <a:latin typeface="Trebuchet MS"/>
                <a:cs typeface="Trebuchet MS"/>
              </a:rPr>
              <a:t>m</a:t>
            </a:r>
            <a:r>
              <a:rPr sz="3200" spc="-170" dirty="0">
                <a:latin typeface="Trebuchet MS"/>
                <a:cs typeface="Trebuchet MS"/>
              </a:rPr>
              <a:t>i</a:t>
            </a:r>
            <a:r>
              <a:rPr sz="3200" spc="-165" dirty="0">
                <a:latin typeface="Trebuchet MS"/>
                <a:cs typeface="Trebuchet MS"/>
              </a:rPr>
              <a:t>tt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20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m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ssa</a:t>
            </a:r>
            <a:r>
              <a:rPr sz="3200" spc="-190" dirty="0">
                <a:latin typeface="Trebuchet MS"/>
                <a:cs typeface="Trebuchet MS"/>
              </a:rPr>
              <a:t>g</a:t>
            </a:r>
            <a:r>
              <a:rPr sz="3200" spc="-5" dirty="0"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550">
              <a:latin typeface="Trebuchet MS"/>
              <a:cs typeface="Trebuchet MS"/>
            </a:endParaRPr>
          </a:p>
          <a:p>
            <a:pPr marL="12700" marR="86360">
              <a:lnSpc>
                <a:spcPct val="100000"/>
              </a:lnSpc>
            </a:pPr>
            <a:r>
              <a:rPr sz="3200" spc="-150" dirty="0">
                <a:latin typeface="Trebuchet MS"/>
                <a:cs typeface="Trebuchet MS"/>
              </a:rPr>
              <a:t>Ha</a:t>
            </a:r>
            <a:r>
              <a:rPr sz="3200" spc="-165" dirty="0">
                <a:latin typeface="Trebuchet MS"/>
                <a:cs typeface="Trebuchet MS"/>
              </a:rPr>
              <a:t>mm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80" dirty="0">
                <a:latin typeface="Trebuchet MS"/>
                <a:cs typeface="Trebuchet MS"/>
              </a:rPr>
              <a:t>o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un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04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185" dirty="0">
                <a:latin typeface="Trebuchet MS"/>
                <a:cs typeface="Trebuchet MS"/>
              </a:rPr>
              <a:t>ol</a:t>
            </a:r>
            <a:r>
              <a:rPr sz="3200" spc="-170" dirty="0">
                <a:latin typeface="Trebuchet MS"/>
                <a:cs typeface="Trebuchet MS"/>
              </a:rPr>
              <a:t>yn</a:t>
            </a:r>
            <a:r>
              <a:rPr sz="3200" spc="-185" dirty="0">
                <a:latin typeface="Trebuchet MS"/>
                <a:cs typeface="Trebuchet MS"/>
              </a:rPr>
              <a:t>om</a:t>
            </a:r>
            <a:r>
              <a:rPr sz="3200" spc="-175" dirty="0">
                <a:latin typeface="Trebuchet MS"/>
                <a:cs typeface="Trebuchet MS"/>
              </a:rPr>
              <a:t>ia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295" dirty="0">
                <a:latin typeface="Trebuchet MS"/>
                <a:cs typeface="Trebuchet MS"/>
              </a:rPr>
              <a:t> </a:t>
            </a:r>
            <a:r>
              <a:rPr sz="3200" spc="-270" dirty="0">
                <a:latin typeface="Trebuchet MS"/>
                <a:cs typeface="Trebuchet MS"/>
              </a:rPr>
              <a:t>c</a:t>
            </a:r>
            <a:r>
              <a:rPr sz="3200" spc="-280" dirty="0">
                <a:latin typeface="Trebuchet MS"/>
                <a:cs typeface="Trebuchet MS"/>
              </a:rPr>
              <a:t>o</a:t>
            </a:r>
            <a:r>
              <a:rPr sz="3200" spc="-275" dirty="0">
                <a:latin typeface="Trebuchet MS"/>
                <a:cs typeface="Trebuchet MS"/>
              </a:rPr>
              <a:t>d</a:t>
            </a:r>
            <a:r>
              <a:rPr sz="3200" spc="-260" dirty="0">
                <a:latin typeface="Trebuchet MS"/>
                <a:cs typeface="Trebuchet MS"/>
              </a:rPr>
              <a:t>e</a:t>
            </a:r>
            <a:r>
              <a:rPr sz="3200" spc="-27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,  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nt</a:t>
            </a:r>
            <a:r>
              <a:rPr sz="3200" spc="-175" dirty="0">
                <a:latin typeface="Trebuchet MS"/>
                <a:cs typeface="Trebuchet MS"/>
              </a:rPr>
              <a:t>ai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ne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145" dirty="0">
                <a:latin typeface="Trebuchet MS"/>
                <a:cs typeface="Trebuchet MS"/>
              </a:rPr>
              <a:t>ess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8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  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210" dirty="0">
                <a:latin typeface="Trebuchet MS"/>
                <a:cs typeface="Trebuchet MS"/>
              </a:rPr>
              <a:t>o</a:t>
            </a:r>
            <a:r>
              <a:rPr sz="3200" spc="-195" dirty="0">
                <a:latin typeface="Trebuchet MS"/>
                <a:cs typeface="Trebuchet MS"/>
              </a:rPr>
              <a:t>cat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5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s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ng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3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455" dirty="0">
                <a:latin typeface="Trebuchet MS"/>
                <a:cs typeface="Trebuchet MS"/>
              </a:rPr>
              <a:t> </a:t>
            </a:r>
            <a:r>
              <a:rPr sz="3200" spc="-45" dirty="0">
                <a:latin typeface="Trebuchet MS"/>
                <a:cs typeface="Trebuchet MS"/>
              </a:rPr>
              <a:t>e</a:t>
            </a:r>
            <a:r>
              <a:rPr sz="3200" spc="-50" dirty="0">
                <a:latin typeface="Trebuchet MS"/>
                <a:cs typeface="Trebuchet MS"/>
              </a:rPr>
              <a:t>rr</a:t>
            </a:r>
            <a:r>
              <a:rPr sz="3200" spc="-6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445" y="0"/>
            <a:ext cx="43205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60" dirty="0"/>
              <a:t>C</a:t>
            </a:r>
            <a:r>
              <a:rPr sz="3000" spc="-170" dirty="0"/>
              <a:t>a</a:t>
            </a:r>
            <a:r>
              <a:rPr sz="3000" spc="-165" dirty="0"/>
              <a:t>lcul</a:t>
            </a:r>
            <a:r>
              <a:rPr sz="3000" spc="-190" dirty="0"/>
              <a:t>a</a:t>
            </a:r>
            <a:r>
              <a:rPr sz="3000" spc="-165" dirty="0"/>
              <a:t>tin</a:t>
            </a:r>
            <a:r>
              <a:rPr sz="3000" dirty="0"/>
              <a:t>g</a:t>
            </a:r>
            <a:r>
              <a:rPr sz="3000" spc="-395" dirty="0"/>
              <a:t> </a:t>
            </a:r>
            <a:r>
              <a:rPr sz="3000" spc="-165" dirty="0"/>
              <a:t>th</a:t>
            </a:r>
            <a:r>
              <a:rPr sz="3000" dirty="0"/>
              <a:t>e</a:t>
            </a:r>
            <a:r>
              <a:rPr sz="3000" spc="-400" dirty="0"/>
              <a:t> </a:t>
            </a:r>
            <a:r>
              <a:rPr sz="3000" spc="-145" dirty="0"/>
              <a:t>Hamm</a:t>
            </a:r>
            <a:r>
              <a:rPr sz="3000" spc="-135" dirty="0"/>
              <a:t>i</a:t>
            </a:r>
            <a:r>
              <a:rPr sz="3000" spc="-140" dirty="0"/>
              <a:t>n</a:t>
            </a:r>
            <a:r>
              <a:rPr sz="3000" dirty="0"/>
              <a:t>g</a:t>
            </a:r>
            <a:r>
              <a:rPr sz="3000" spc="-130" dirty="0"/>
              <a:t> </a:t>
            </a:r>
            <a:r>
              <a:rPr sz="3000" spc="-5" dirty="0"/>
              <a:t>C</a:t>
            </a:r>
            <a:r>
              <a:rPr sz="3000" spc="5" dirty="0"/>
              <a:t>o</a:t>
            </a:r>
            <a:r>
              <a:rPr sz="3000" spc="-5" dirty="0"/>
              <a:t>de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431" y="662686"/>
            <a:ext cx="304800" cy="228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2859" y="579881"/>
            <a:ext cx="7866380" cy="5459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655">
              <a:lnSpc>
                <a:spcPts val="2290"/>
              </a:lnSpc>
              <a:spcBef>
                <a:spcPts val="90"/>
              </a:spcBef>
            </a:pPr>
            <a:r>
              <a:rPr sz="2000" spc="-60" dirty="0">
                <a:latin typeface="Trebuchet MS"/>
                <a:cs typeface="Trebuchet MS"/>
              </a:rPr>
              <a:t>The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key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to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Hamming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Code </a:t>
            </a:r>
            <a:r>
              <a:rPr sz="2000" spc="-50" dirty="0">
                <a:latin typeface="Trebuchet MS"/>
                <a:cs typeface="Trebuchet MS"/>
              </a:rPr>
              <a:t>is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use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of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extra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parity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bits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to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allow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endParaRPr sz="2000">
              <a:latin typeface="Trebuchet MS"/>
              <a:cs typeface="Trebuchet MS"/>
            </a:endParaRPr>
          </a:p>
          <a:p>
            <a:pPr marL="33655">
              <a:lnSpc>
                <a:spcPts val="2275"/>
              </a:lnSpc>
            </a:pP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135" dirty="0">
                <a:latin typeface="Trebuchet MS"/>
                <a:cs typeface="Trebuchet MS"/>
              </a:rPr>
              <a:t>de</a:t>
            </a:r>
            <a:r>
              <a:rPr sz="2000" spc="-140" dirty="0">
                <a:latin typeface="Trebuchet MS"/>
                <a:cs typeface="Trebuchet MS"/>
              </a:rPr>
              <a:t>n</a:t>
            </a: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120" dirty="0">
                <a:latin typeface="Trebuchet MS"/>
                <a:cs typeface="Trebuchet MS"/>
              </a:rPr>
              <a:t>ifi</a:t>
            </a:r>
            <a:r>
              <a:rPr sz="2000" spc="-130" dirty="0">
                <a:latin typeface="Trebuchet MS"/>
                <a:cs typeface="Trebuchet MS"/>
              </a:rPr>
              <a:t>c</a:t>
            </a:r>
            <a:r>
              <a:rPr sz="2000" spc="-145" dirty="0">
                <a:latin typeface="Trebuchet MS"/>
                <a:cs typeface="Trebuchet MS"/>
              </a:rPr>
              <a:t>a</a:t>
            </a: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145" dirty="0">
                <a:latin typeface="Trebuchet MS"/>
                <a:cs typeface="Trebuchet MS"/>
              </a:rPr>
              <a:t>i</a:t>
            </a:r>
            <a:r>
              <a:rPr sz="2000" spc="-140" dirty="0">
                <a:latin typeface="Trebuchet MS"/>
                <a:cs typeface="Trebuchet MS"/>
              </a:rPr>
              <a:t>o</a:t>
            </a:r>
            <a:r>
              <a:rPr sz="2000" spc="-5" dirty="0">
                <a:latin typeface="Trebuchet MS"/>
                <a:cs typeface="Trebuchet MS"/>
              </a:rPr>
              <a:t>n</a:t>
            </a:r>
            <a:r>
              <a:rPr sz="2000" spc="-32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o</a:t>
            </a:r>
            <a:r>
              <a:rPr sz="2000" spc="-5" dirty="0">
                <a:latin typeface="Trebuchet MS"/>
                <a:cs typeface="Trebuchet MS"/>
              </a:rPr>
              <a:t>f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</a:t>
            </a:r>
            <a:r>
              <a:rPr sz="2000" spc="-43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si</a:t>
            </a:r>
            <a:r>
              <a:rPr sz="2000" spc="-140" dirty="0">
                <a:latin typeface="Trebuchet MS"/>
                <a:cs typeface="Trebuchet MS"/>
              </a:rPr>
              <a:t>n</a:t>
            </a:r>
            <a:r>
              <a:rPr sz="2000" spc="-120" dirty="0">
                <a:latin typeface="Trebuchet MS"/>
                <a:cs typeface="Trebuchet MS"/>
              </a:rPr>
              <a:t>g</a:t>
            </a:r>
            <a:r>
              <a:rPr sz="2000" spc="-140" dirty="0">
                <a:latin typeface="Trebuchet MS"/>
                <a:cs typeface="Trebuchet MS"/>
              </a:rPr>
              <a:t>l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err</a:t>
            </a:r>
            <a:r>
              <a:rPr sz="2000" spc="-95" dirty="0">
                <a:latin typeface="Trebuchet MS"/>
                <a:cs typeface="Trebuchet MS"/>
              </a:rPr>
              <a:t>o</a:t>
            </a:r>
            <a:r>
              <a:rPr sz="2000" spc="-375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.</a:t>
            </a:r>
            <a:r>
              <a:rPr sz="2000" spc="-23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C</a:t>
            </a:r>
            <a:r>
              <a:rPr sz="2000" spc="-85" dirty="0">
                <a:latin typeface="Trebuchet MS"/>
                <a:cs typeface="Trebuchet MS"/>
              </a:rPr>
              <a:t>r</a:t>
            </a:r>
            <a:r>
              <a:rPr sz="2000" spc="-90" dirty="0">
                <a:latin typeface="Trebuchet MS"/>
                <a:cs typeface="Trebuchet MS"/>
              </a:rPr>
              <a:t>e</a:t>
            </a:r>
            <a:r>
              <a:rPr sz="2000" spc="-70" dirty="0">
                <a:latin typeface="Trebuchet MS"/>
                <a:cs typeface="Trebuchet MS"/>
              </a:rPr>
              <a:t>a</a:t>
            </a:r>
            <a:r>
              <a:rPr sz="2000" spc="-80" dirty="0">
                <a:latin typeface="Trebuchet MS"/>
                <a:cs typeface="Trebuchet MS"/>
              </a:rPr>
              <a:t>t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140" dirty="0">
                <a:latin typeface="Trebuchet MS"/>
                <a:cs typeface="Trebuchet MS"/>
              </a:rPr>
              <a:t>h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c</a:t>
            </a:r>
            <a:r>
              <a:rPr sz="2000" spc="-95" dirty="0">
                <a:latin typeface="Trebuchet MS"/>
                <a:cs typeface="Trebuchet MS"/>
              </a:rPr>
              <a:t>o</a:t>
            </a:r>
            <a:r>
              <a:rPr sz="2000" spc="-110" dirty="0">
                <a:latin typeface="Trebuchet MS"/>
                <a:cs typeface="Trebuchet MS"/>
              </a:rPr>
              <a:t>d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w</a:t>
            </a:r>
            <a:r>
              <a:rPr sz="2000" spc="-45" dirty="0">
                <a:latin typeface="Trebuchet MS"/>
                <a:cs typeface="Trebuchet MS"/>
              </a:rPr>
              <a:t>o</a:t>
            </a:r>
            <a:r>
              <a:rPr sz="2000" spc="-65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d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a</a:t>
            </a:r>
            <a:r>
              <a:rPr sz="2000" spc="-5" dirty="0">
                <a:latin typeface="Trebuchet MS"/>
                <a:cs typeface="Trebuchet MS"/>
              </a:rPr>
              <a:t>s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fo</a:t>
            </a:r>
            <a:r>
              <a:rPr sz="2000" spc="-140" dirty="0">
                <a:latin typeface="Trebuchet MS"/>
                <a:cs typeface="Trebuchet MS"/>
              </a:rPr>
              <a:t>ll</a:t>
            </a:r>
            <a:r>
              <a:rPr sz="2000" spc="-120" dirty="0">
                <a:latin typeface="Trebuchet MS"/>
                <a:cs typeface="Trebuchet MS"/>
              </a:rPr>
              <a:t>o</a:t>
            </a:r>
            <a:r>
              <a:rPr sz="2000" spc="-125" dirty="0">
                <a:latin typeface="Trebuchet MS"/>
                <a:cs typeface="Trebuchet MS"/>
              </a:rPr>
              <a:t>w</a:t>
            </a:r>
            <a:r>
              <a:rPr sz="2000" spc="-120" dirty="0">
                <a:latin typeface="Trebuchet MS"/>
                <a:cs typeface="Trebuchet MS"/>
              </a:rPr>
              <a:t>s</a:t>
            </a:r>
            <a:r>
              <a:rPr sz="2000" spc="-5" dirty="0"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  <a:p>
            <a:pPr marL="360045" indent="-347980">
              <a:lnSpc>
                <a:spcPts val="2010"/>
              </a:lnSpc>
              <a:buClr>
                <a:srgbClr val="3891A7"/>
              </a:buClr>
              <a:buFont typeface="Verdana"/>
              <a:buChar char="◦"/>
              <a:tabLst>
                <a:tab pos="360045" algn="l"/>
                <a:tab pos="360680" algn="l"/>
              </a:tabLst>
            </a:pPr>
            <a:r>
              <a:rPr sz="1800" spc="-25" dirty="0">
                <a:latin typeface="Trebuchet MS"/>
                <a:cs typeface="Trebuchet MS"/>
              </a:rPr>
              <a:t>Mark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all</a:t>
            </a:r>
            <a:r>
              <a:rPr sz="1800" spc="-3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bit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positions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that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are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powers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two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as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parity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bits.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(positions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1,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2,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4,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8,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16,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995"/>
              </a:lnSpc>
            </a:pPr>
            <a:r>
              <a:rPr sz="1800" spc="-130" dirty="0">
                <a:latin typeface="Trebuchet MS"/>
                <a:cs typeface="Trebuchet MS"/>
              </a:rPr>
              <a:t>32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64</a:t>
            </a:r>
            <a:r>
              <a:rPr sz="1800" spc="80" dirty="0">
                <a:latin typeface="Trebuchet MS"/>
                <a:cs typeface="Trebuchet MS"/>
              </a:rPr>
              <a:t>,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25" dirty="0">
                <a:latin typeface="Trebuchet MS"/>
                <a:cs typeface="Trebuchet MS"/>
              </a:rPr>
              <a:t>c</a:t>
            </a:r>
            <a:r>
              <a:rPr sz="1800" spc="-114" dirty="0">
                <a:latin typeface="Trebuchet MS"/>
                <a:cs typeface="Trebuchet MS"/>
              </a:rPr>
              <a:t>.</a:t>
            </a:r>
            <a:r>
              <a:rPr sz="1800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360045" marR="225425" indent="-347980">
              <a:lnSpc>
                <a:spcPts val="1900"/>
              </a:lnSpc>
              <a:spcBef>
                <a:spcPts val="245"/>
              </a:spcBef>
              <a:buClr>
                <a:srgbClr val="3891A7"/>
              </a:buClr>
              <a:buFont typeface="Verdana"/>
              <a:buChar char="◦"/>
              <a:tabLst>
                <a:tab pos="360045" algn="l"/>
                <a:tab pos="360680" algn="l"/>
              </a:tabLst>
            </a:pPr>
            <a:r>
              <a:rPr sz="1800" spc="-40" dirty="0">
                <a:latin typeface="Trebuchet MS"/>
                <a:cs typeface="Trebuchet MS"/>
              </a:rPr>
              <a:t>All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other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bit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positions </a:t>
            </a:r>
            <a:r>
              <a:rPr sz="1800" spc="-90" dirty="0">
                <a:latin typeface="Trebuchet MS"/>
                <a:cs typeface="Trebuchet MS"/>
              </a:rPr>
              <a:t>are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data</a:t>
            </a:r>
            <a:r>
              <a:rPr sz="1800" spc="-26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to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be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encoded.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(positions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3,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5,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6,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7,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9,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10,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11,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12,</a:t>
            </a:r>
            <a:r>
              <a:rPr sz="1800" spc="-34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13,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14,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15,</a:t>
            </a:r>
            <a:r>
              <a:rPr sz="1800" spc="-34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17,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etc.)</a:t>
            </a:r>
            <a:endParaRPr sz="1800">
              <a:latin typeface="Trebuchet MS"/>
              <a:cs typeface="Trebuchet MS"/>
            </a:endParaRPr>
          </a:p>
          <a:p>
            <a:pPr marL="360045" indent="-347980">
              <a:lnSpc>
                <a:spcPts val="1945"/>
              </a:lnSpc>
              <a:spcBef>
                <a:spcPts val="145"/>
              </a:spcBef>
              <a:buClr>
                <a:srgbClr val="3891A7"/>
              </a:buClr>
              <a:buFont typeface="Verdana"/>
              <a:buChar char="◦"/>
              <a:tabLst>
                <a:tab pos="360045" algn="l"/>
                <a:tab pos="360680" algn="l"/>
              </a:tabLst>
            </a:pPr>
            <a:r>
              <a:rPr sz="1800" spc="-80" dirty="0">
                <a:latin typeface="Trebuchet MS"/>
                <a:cs typeface="Trebuchet MS"/>
              </a:rPr>
              <a:t>Each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parity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bit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calculates</a:t>
            </a:r>
            <a:r>
              <a:rPr sz="1800" spc="-28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parity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some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bits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in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code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word.The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730"/>
              </a:lnSpc>
            </a:pPr>
            <a:r>
              <a:rPr sz="1800" spc="-70" dirty="0">
                <a:latin typeface="Trebuchet MS"/>
                <a:cs typeface="Trebuchet MS"/>
              </a:rPr>
              <a:t>position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of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parity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bit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determines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sequence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of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bits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that</a:t>
            </a:r>
            <a:r>
              <a:rPr sz="1800" spc="-24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it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alternately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645"/>
              </a:lnSpc>
            </a:pPr>
            <a:r>
              <a:rPr sz="1800" spc="-80" dirty="0">
                <a:latin typeface="Trebuchet MS"/>
                <a:cs typeface="Trebuchet MS"/>
              </a:rPr>
              <a:t>c</a:t>
            </a:r>
            <a:r>
              <a:rPr sz="1800" spc="-75" dirty="0">
                <a:latin typeface="Trebuchet MS"/>
                <a:cs typeface="Trebuchet MS"/>
              </a:rPr>
              <a:t>h</a:t>
            </a:r>
            <a:r>
              <a:rPr sz="1800" spc="-70" dirty="0">
                <a:latin typeface="Trebuchet MS"/>
                <a:cs typeface="Trebuchet MS"/>
              </a:rPr>
              <a:t>e</a:t>
            </a:r>
            <a:r>
              <a:rPr sz="1800" spc="-80" dirty="0">
                <a:latin typeface="Trebuchet MS"/>
                <a:cs typeface="Trebuchet MS"/>
              </a:rPr>
              <a:t>c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spc="-120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d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s</a:t>
            </a:r>
            <a:r>
              <a:rPr sz="1800" spc="-90" dirty="0">
                <a:latin typeface="Trebuchet MS"/>
                <a:cs typeface="Trebuchet MS"/>
              </a:rPr>
              <a:t>k</a:t>
            </a:r>
            <a:r>
              <a:rPr sz="1800" spc="-105" dirty="0">
                <a:latin typeface="Trebuchet MS"/>
                <a:cs typeface="Trebuchet MS"/>
              </a:rPr>
              <a:t>i</a:t>
            </a:r>
            <a:r>
              <a:rPr sz="1800" spc="-90" dirty="0">
                <a:latin typeface="Trebuchet MS"/>
                <a:cs typeface="Trebuchet MS"/>
              </a:rPr>
              <a:t>p</a:t>
            </a:r>
            <a:r>
              <a:rPr sz="1800" spc="-105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610"/>
              </a:lnSpc>
            </a:pPr>
            <a:r>
              <a:rPr sz="1800" spc="-170" dirty="0">
                <a:solidFill>
                  <a:srgbClr val="FF3300"/>
                </a:solidFill>
                <a:latin typeface="Trebuchet MS"/>
                <a:cs typeface="Trebuchet MS"/>
              </a:rPr>
              <a:t>P</a:t>
            </a:r>
            <a:r>
              <a:rPr sz="1800" spc="-80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1800" spc="-85" dirty="0">
                <a:solidFill>
                  <a:srgbClr val="FF3300"/>
                </a:solidFill>
                <a:latin typeface="Trebuchet MS"/>
                <a:cs typeface="Trebuchet MS"/>
              </a:rPr>
              <a:t>si</a:t>
            </a:r>
            <a:r>
              <a:rPr sz="1800" spc="-70" dirty="0">
                <a:solidFill>
                  <a:srgbClr val="FF3300"/>
                </a:solidFill>
                <a:latin typeface="Trebuchet MS"/>
                <a:cs typeface="Trebuchet MS"/>
              </a:rPr>
              <a:t>t</a:t>
            </a:r>
            <a:r>
              <a:rPr sz="1800" spc="-85" dirty="0">
                <a:solidFill>
                  <a:srgbClr val="FF3300"/>
                </a:solidFill>
                <a:latin typeface="Trebuchet MS"/>
                <a:cs typeface="Trebuchet MS"/>
              </a:rPr>
              <a:t>i</a:t>
            </a:r>
            <a:r>
              <a:rPr sz="1800" spc="-80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1800" dirty="0">
                <a:solidFill>
                  <a:srgbClr val="FF3300"/>
                </a:solidFill>
                <a:latin typeface="Trebuchet MS"/>
                <a:cs typeface="Trebuchet MS"/>
              </a:rPr>
              <a:t>n</a:t>
            </a:r>
            <a:r>
              <a:rPr sz="1800" spc="-165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1800" spc="-155" dirty="0">
                <a:solidFill>
                  <a:srgbClr val="FF3300"/>
                </a:solidFill>
                <a:latin typeface="Trebuchet MS"/>
                <a:cs typeface="Trebuchet MS"/>
              </a:rPr>
              <a:t>1</a:t>
            </a:r>
            <a:r>
              <a:rPr sz="1800" dirty="0">
                <a:solidFill>
                  <a:srgbClr val="FF3300"/>
                </a:solidFill>
                <a:latin typeface="Trebuchet MS"/>
                <a:cs typeface="Trebuchet MS"/>
              </a:rPr>
              <a:t>:</a:t>
            </a:r>
            <a:r>
              <a:rPr sz="1800" spc="-295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spc="-95" dirty="0">
                <a:latin typeface="Trebuchet MS"/>
                <a:cs typeface="Trebuchet MS"/>
              </a:rPr>
              <a:t>he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k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1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b</a:t>
            </a:r>
            <a:r>
              <a:rPr sz="1800" spc="-155" dirty="0">
                <a:latin typeface="Trebuchet MS"/>
                <a:cs typeface="Trebuchet MS"/>
              </a:rPr>
              <a:t>i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6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p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1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b</a:t>
            </a:r>
            <a:r>
              <a:rPr sz="1800" spc="-155" dirty="0">
                <a:latin typeface="Trebuchet MS"/>
                <a:cs typeface="Trebuchet MS"/>
              </a:rPr>
              <a:t>i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6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</a:t>
            </a:r>
            <a:r>
              <a:rPr sz="1800" spc="-100" dirty="0">
                <a:latin typeface="Trebuchet MS"/>
                <a:cs typeface="Trebuchet MS"/>
              </a:rPr>
              <a:t>h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spc="-105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k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1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b</a:t>
            </a:r>
            <a:r>
              <a:rPr sz="1800" spc="-155" dirty="0">
                <a:latin typeface="Trebuchet MS"/>
                <a:cs typeface="Trebuchet MS"/>
              </a:rPr>
              <a:t>i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4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p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1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b</a:t>
            </a:r>
            <a:r>
              <a:rPr sz="1800" spc="-155" dirty="0">
                <a:latin typeface="Trebuchet MS"/>
                <a:cs typeface="Trebuchet MS"/>
              </a:rPr>
              <a:t>i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65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e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spc="-150" dirty="0">
                <a:latin typeface="Trebuchet MS"/>
                <a:cs typeface="Trebuchet MS"/>
              </a:rPr>
              <a:t>c</a:t>
            </a:r>
            <a:r>
              <a:rPr sz="1800" spc="105" dirty="0">
                <a:latin typeface="Trebuchet MS"/>
                <a:cs typeface="Trebuchet MS"/>
              </a:rPr>
              <a:t>.</a:t>
            </a:r>
            <a:r>
              <a:rPr sz="1800" spc="-135" dirty="0">
                <a:latin typeface="Trebuchet MS"/>
                <a:cs typeface="Trebuchet MS"/>
              </a:rPr>
              <a:t>(</a:t>
            </a:r>
            <a:r>
              <a:rPr sz="1800" spc="-155" dirty="0">
                <a:latin typeface="Trebuchet MS"/>
                <a:cs typeface="Trebuchet MS"/>
              </a:rPr>
              <a:t>1</a:t>
            </a:r>
            <a:r>
              <a:rPr sz="1800" spc="-135" dirty="0">
                <a:latin typeface="Trebuchet MS"/>
                <a:cs typeface="Trebuchet MS"/>
              </a:rPr>
              <a:t>,</a:t>
            </a:r>
            <a:r>
              <a:rPr sz="1800" spc="-155" dirty="0">
                <a:latin typeface="Trebuchet MS"/>
                <a:cs typeface="Trebuchet MS"/>
              </a:rPr>
              <a:t>3</a:t>
            </a:r>
            <a:r>
              <a:rPr sz="1800" spc="-135" dirty="0">
                <a:latin typeface="Trebuchet MS"/>
                <a:cs typeface="Trebuchet MS"/>
              </a:rPr>
              <a:t>,</a:t>
            </a:r>
            <a:r>
              <a:rPr sz="1800" spc="-155" dirty="0">
                <a:latin typeface="Trebuchet MS"/>
                <a:cs typeface="Trebuchet MS"/>
              </a:rPr>
              <a:t>5</a:t>
            </a:r>
            <a:r>
              <a:rPr sz="1800" spc="-135" dirty="0">
                <a:latin typeface="Trebuchet MS"/>
                <a:cs typeface="Trebuchet MS"/>
              </a:rPr>
              <a:t>,</a:t>
            </a:r>
            <a:r>
              <a:rPr sz="1800" spc="-155" dirty="0">
                <a:latin typeface="Trebuchet MS"/>
                <a:cs typeface="Trebuchet MS"/>
              </a:rPr>
              <a:t>7</a:t>
            </a:r>
            <a:r>
              <a:rPr sz="1800" spc="-160" dirty="0">
                <a:latin typeface="Trebuchet MS"/>
                <a:cs typeface="Trebuchet MS"/>
              </a:rPr>
              <a:t>,</a:t>
            </a:r>
            <a:r>
              <a:rPr sz="1800" spc="-155" dirty="0">
                <a:latin typeface="Trebuchet MS"/>
                <a:cs typeface="Trebuchet MS"/>
              </a:rPr>
              <a:t>9</a:t>
            </a:r>
            <a:r>
              <a:rPr sz="1800" spc="-135" dirty="0">
                <a:latin typeface="Trebuchet MS"/>
                <a:cs typeface="Trebuchet MS"/>
              </a:rPr>
              <a:t>,</a:t>
            </a:r>
            <a:r>
              <a:rPr sz="1800" spc="-155" dirty="0">
                <a:latin typeface="Trebuchet MS"/>
                <a:cs typeface="Trebuchet MS"/>
              </a:rPr>
              <a:t>11</a:t>
            </a:r>
            <a:r>
              <a:rPr sz="1800" spc="-160" dirty="0">
                <a:latin typeface="Trebuchet MS"/>
                <a:cs typeface="Trebuchet MS"/>
              </a:rPr>
              <a:t>,</a:t>
            </a:r>
            <a:r>
              <a:rPr sz="1800" spc="-155" dirty="0">
                <a:latin typeface="Trebuchet MS"/>
                <a:cs typeface="Trebuchet MS"/>
              </a:rPr>
              <a:t>13</a:t>
            </a:r>
            <a:r>
              <a:rPr sz="1800" spc="-135" dirty="0">
                <a:latin typeface="Trebuchet MS"/>
                <a:cs typeface="Trebuchet MS"/>
              </a:rPr>
              <a:t>,</a:t>
            </a:r>
            <a:r>
              <a:rPr sz="1800" spc="-155" dirty="0">
                <a:latin typeface="Trebuchet MS"/>
                <a:cs typeface="Trebuchet MS"/>
              </a:rPr>
              <a:t>15</a:t>
            </a:r>
            <a:r>
              <a:rPr sz="1800" spc="-160" dirty="0">
                <a:latin typeface="Trebuchet MS"/>
                <a:cs typeface="Trebuchet MS"/>
              </a:rPr>
              <a:t>,...</a:t>
            </a:r>
            <a:r>
              <a:rPr sz="1800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680"/>
              </a:lnSpc>
            </a:pPr>
            <a:r>
              <a:rPr sz="1800" spc="-165" dirty="0">
                <a:solidFill>
                  <a:srgbClr val="FF3300"/>
                </a:solidFill>
                <a:latin typeface="Trebuchet MS"/>
                <a:cs typeface="Trebuchet MS"/>
              </a:rPr>
              <a:t>P</a:t>
            </a:r>
            <a:r>
              <a:rPr sz="1800" spc="-80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1800" spc="-85" dirty="0">
                <a:solidFill>
                  <a:srgbClr val="FF3300"/>
                </a:solidFill>
                <a:latin typeface="Trebuchet MS"/>
                <a:cs typeface="Trebuchet MS"/>
              </a:rPr>
              <a:t>si</a:t>
            </a:r>
            <a:r>
              <a:rPr sz="1800" spc="-70" dirty="0">
                <a:solidFill>
                  <a:srgbClr val="FF3300"/>
                </a:solidFill>
                <a:latin typeface="Trebuchet MS"/>
                <a:cs typeface="Trebuchet MS"/>
              </a:rPr>
              <a:t>t</a:t>
            </a:r>
            <a:r>
              <a:rPr sz="1800" spc="-85" dirty="0">
                <a:solidFill>
                  <a:srgbClr val="FF3300"/>
                </a:solidFill>
                <a:latin typeface="Trebuchet MS"/>
                <a:cs typeface="Trebuchet MS"/>
              </a:rPr>
              <a:t>i</a:t>
            </a:r>
            <a:r>
              <a:rPr sz="1800" spc="-80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1800" dirty="0">
                <a:solidFill>
                  <a:srgbClr val="FF3300"/>
                </a:solidFill>
                <a:latin typeface="Trebuchet MS"/>
                <a:cs typeface="Trebuchet MS"/>
              </a:rPr>
              <a:t>n</a:t>
            </a:r>
            <a:r>
              <a:rPr sz="1800" spc="-155" dirty="0">
                <a:solidFill>
                  <a:srgbClr val="FF3300"/>
                </a:solidFill>
                <a:latin typeface="Trebuchet MS"/>
                <a:cs typeface="Trebuchet MS"/>
              </a:rPr>
              <a:t> 2</a:t>
            </a:r>
            <a:r>
              <a:rPr sz="1800" dirty="0">
                <a:latin typeface="Trebuchet MS"/>
                <a:cs typeface="Trebuchet MS"/>
              </a:rPr>
              <a:t>: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spc="-95" dirty="0">
                <a:latin typeface="Trebuchet MS"/>
                <a:cs typeface="Trebuchet MS"/>
              </a:rPr>
              <a:t>he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k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2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p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2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b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ch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k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2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p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2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spc="-15" dirty="0">
                <a:latin typeface="Trebuchet MS"/>
                <a:cs typeface="Trebuchet MS"/>
              </a:rPr>
              <a:t>,</a:t>
            </a:r>
            <a:r>
              <a:rPr sz="1800" spc="-140" dirty="0">
                <a:latin typeface="Trebuchet MS"/>
                <a:cs typeface="Trebuchet MS"/>
              </a:rPr>
              <a:t>et</a:t>
            </a:r>
            <a:r>
              <a:rPr sz="1800" spc="-145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689"/>
              </a:lnSpc>
            </a:pPr>
            <a:r>
              <a:rPr sz="1800" spc="-145" dirty="0">
                <a:latin typeface="Trebuchet MS"/>
                <a:cs typeface="Trebuchet MS"/>
              </a:rPr>
              <a:t>(2,3,6,7,10,11,14,15,...)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695"/>
              </a:lnSpc>
            </a:pPr>
            <a:r>
              <a:rPr sz="1800" spc="-170" dirty="0">
                <a:solidFill>
                  <a:srgbClr val="FF3300"/>
                </a:solidFill>
                <a:latin typeface="Trebuchet MS"/>
                <a:cs typeface="Trebuchet MS"/>
              </a:rPr>
              <a:t>P</a:t>
            </a:r>
            <a:r>
              <a:rPr sz="1800" spc="-80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1800" spc="-85" dirty="0">
                <a:solidFill>
                  <a:srgbClr val="FF3300"/>
                </a:solidFill>
                <a:latin typeface="Trebuchet MS"/>
                <a:cs typeface="Trebuchet MS"/>
              </a:rPr>
              <a:t>si</a:t>
            </a:r>
            <a:r>
              <a:rPr sz="1800" spc="-70" dirty="0">
                <a:solidFill>
                  <a:srgbClr val="FF3300"/>
                </a:solidFill>
                <a:latin typeface="Trebuchet MS"/>
                <a:cs typeface="Trebuchet MS"/>
              </a:rPr>
              <a:t>t</a:t>
            </a:r>
            <a:r>
              <a:rPr sz="1800" spc="-85" dirty="0">
                <a:solidFill>
                  <a:srgbClr val="FF3300"/>
                </a:solidFill>
                <a:latin typeface="Trebuchet MS"/>
                <a:cs typeface="Trebuchet MS"/>
              </a:rPr>
              <a:t>i</a:t>
            </a:r>
            <a:r>
              <a:rPr sz="1800" spc="-80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1800" dirty="0">
                <a:solidFill>
                  <a:srgbClr val="FF3300"/>
                </a:solidFill>
                <a:latin typeface="Trebuchet MS"/>
                <a:cs typeface="Trebuchet MS"/>
              </a:rPr>
              <a:t>n</a:t>
            </a:r>
            <a:r>
              <a:rPr sz="1800" spc="-165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1800" spc="-155" dirty="0">
                <a:solidFill>
                  <a:srgbClr val="FF3300"/>
                </a:solidFill>
                <a:latin typeface="Trebuchet MS"/>
                <a:cs typeface="Trebuchet MS"/>
              </a:rPr>
              <a:t>4</a:t>
            </a:r>
            <a:r>
              <a:rPr sz="1800" dirty="0">
                <a:latin typeface="Trebuchet MS"/>
                <a:cs typeface="Trebuchet MS"/>
              </a:rPr>
              <a:t>: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spc="-95" dirty="0">
                <a:latin typeface="Trebuchet MS"/>
                <a:cs typeface="Trebuchet MS"/>
              </a:rPr>
              <a:t>he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k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4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35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p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4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b</a:t>
            </a:r>
            <a:r>
              <a:rPr sz="1800" spc="-135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</a:t>
            </a:r>
            <a:r>
              <a:rPr sz="1800" spc="-100" dirty="0">
                <a:latin typeface="Trebuchet MS"/>
                <a:cs typeface="Trebuchet MS"/>
              </a:rPr>
              <a:t>h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spc="-105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k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4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35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p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4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35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spc="-15" dirty="0">
                <a:latin typeface="Trebuchet MS"/>
                <a:cs typeface="Trebuchet MS"/>
              </a:rPr>
              <a:t>,</a:t>
            </a:r>
            <a:r>
              <a:rPr sz="1800" spc="-145" dirty="0">
                <a:latin typeface="Trebuchet MS"/>
                <a:cs typeface="Trebuchet MS"/>
              </a:rPr>
              <a:t>e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spc="-150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705"/>
              </a:lnSpc>
            </a:pPr>
            <a:r>
              <a:rPr sz="1800" spc="-140" dirty="0">
                <a:latin typeface="Trebuchet MS"/>
                <a:cs typeface="Trebuchet MS"/>
              </a:rPr>
              <a:t>(4,5,6,7,12,13,14,15,20,21,22,23,...)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705"/>
              </a:lnSpc>
            </a:pPr>
            <a:r>
              <a:rPr sz="1800" spc="-165" dirty="0">
                <a:latin typeface="Trebuchet MS"/>
                <a:cs typeface="Trebuchet MS"/>
              </a:rPr>
              <a:t>P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spc="-85" dirty="0">
                <a:latin typeface="Trebuchet MS"/>
                <a:cs typeface="Trebuchet MS"/>
              </a:rPr>
              <a:t>si</a:t>
            </a:r>
            <a:r>
              <a:rPr sz="1800" spc="-70" dirty="0">
                <a:latin typeface="Trebuchet MS"/>
                <a:cs typeface="Trebuchet MS"/>
              </a:rPr>
              <a:t>t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dirty="0">
                <a:latin typeface="Trebuchet MS"/>
                <a:cs typeface="Trebuchet MS"/>
              </a:rPr>
              <a:t>n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155" dirty="0">
                <a:latin typeface="Trebuchet MS"/>
                <a:cs typeface="Trebuchet MS"/>
              </a:rPr>
              <a:t>8</a:t>
            </a:r>
            <a:r>
              <a:rPr sz="1800" dirty="0">
                <a:latin typeface="Trebuchet MS"/>
                <a:cs typeface="Trebuchet MS"/>
              </a:rPr>
              <a:t>: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ch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k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8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29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p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8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b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ch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k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8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p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8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290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e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spc="-150" dirty="0">
                <a:latin typeface="Trebuchet MS"/>
                <a:cs typeface="Trebuchet MS"/>
              </a:rPr>
              <a:t>c</a:t>
            </a:r>
            <a:r>
              <a:rPr sz="1800" dirty="0">
                <a:latin typeface="Trebuchet MS"/>
                <a:cs typeface="Trebuchet MS"/>
              </a:rPr>
              <a:t>.</a:t>
            </a:r>
            <a:r>
              <a:rPr sz="1800" spc="-29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(</a:t>
            </a:r>
            <a:r>
              <a:rPr sz="1800" spc="-80" dirty="0">
                <a:latin typeface="Trebuchet MS"/>
                <a:cs typeface="Trebuchet MS"/>
              </a:rPr>
              <a:t>8</a:t>
            </a:r>
            <a:r>
              <a:rPr sz="1800" spc="-65" dirty="0">
                <a:latin typeface="Trebuchet MS"/>
                <a:cs typeface="Trebuchet MS"/>
              </a:rPr>
              <a:t>-</a:t>
            </a:r>
            <a:r>
              <a:rPr sz="1800" spc="-80" dirty="0">
                <a:latin typeface="Trebuchet MS"/>
                <a:cs typeface="Trebuchet MS"/>
              </a:rPr>
              <a:t>15</a:t>
            </a:r>
            <a:r>
              <a:rPr sz="1800" spc="-65" dirty="0">
                <a:latin typeface="Trebuchet MS"/>
                <a:cs typeface="Trebuchet MS"/>
              </a:rPr>
              <a:t>,</a:t>
            </a:r>
            <a:r>
              <a:rPr sz="1800" spc="-80" dirty="0">
                <a:latin typeface="Trebuchet MS"/>
                <a:cs typeface="Trebuchet MS"/>
              </a:rPr>
              <a:t>24</a:t>
            </a:r>
            <a:r>
              <a:rPr sz="1800" spc="-65" dirty="0">
                <a:latin typeface="Trebuchet MS"/>
                <a:cs typeface="Trebuchet MS"/>
              </a:rPr>
              <a:t>-</a:t>
            </a:r>
            <a:r>
              <a:rPr sz="1800" spc="-80" dirty="0">
                <a:latin typeface="Trebuchet MS"/>
                <a:cs typeface="Trebuchet MS"/>
              </a:rPr>
              <a:t>31</a:t>
            </a:r>
            <a:r>
              <a:rPr sz="1800" spc="-65" dirty="0">
                <a:latin typeface="Trebuchet MS"/>
                <a:cs typeface="Trebuchet MS"/>
              </a:rPr>
              <a:t>,</a:t>
            </a:r>
            <a:r>
              <a:rPr sz="1800" spc="-80" dirty="0">
                <a:latin typeface="Trebuchet MS"/>
                <a:cs typeface="Trebuchet MS"/>
              </a:rPr>
              <a:t>40</a:t>
            </a:r>
            <a:r>
              <a:rPr sz="1800" dirty="0">
                <a:latin typeface="Trebuchet MS"/>
                <a:cs typeface="Trebuchet MS"/>
              </a:rPr>
              <a:t>-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705"/>
              </a:lnSpc>
            </a:pPr>
            <a:r>
              <a:rPr sz="1800" spc="-165" dirty="0">
                <a:latin typeface="Trebuchet MS"/>
                <a:cs typeface="Trebuchet MS"/>
              </a:rPr>
              <a:t>47,...)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705"/>
              </a:lnSpc>
            </a:pPr>
            <a:r>
              <a:rPr sz="1800" spc="-85" dirty="0">
                <a:solidFill>
                  <a:srgbClr val="FF3300"/>
                </a:solidFill>
                <a:latin typeface="Trebuchet MS"/>
                <a:cs typeface="Trebuchet MS"/>
              </a:rPr>
              <a:t>Position </a:t>
            </a:r>
            <a:r>
              <a:rPr sz="1800" spc="-90" dirty="0">
                <a:solidFill>
                  <a:srgbClr val="FF3300"/>
                </a:solidFill>
                <a:latin typeface="Trebuchet MS"/>
                <a:cs typeface="Trebuchet MS"/>
              </a:rPr>
              <a:t>16</a:t>
            </a:r>
            <a:r>
              <a:rPr sz="1800" spc="-90" dirty="0">
                <a:latin typeface="Trebuchet MS"/>
                <a:cs typeface="Trebuchet MS"/>
              </a:rPr>
              <a:t>: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check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16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bits,skip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16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bits,check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16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bits,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skip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16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bits,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etc.(16-31,48-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689"/>
              </a:lnSpc>
            </a:pPr>
            <a:r>
              <a:rPr sz="1800" spc="-135" dirty="0">
                <a:latin typeface="Trebuchet MS"/>
                <a:cs typeface="Trebuchet MS"/>
              </a:rPr>
              <a:t>63,80-95,...)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695"/>
              </a:lnSpc>
            </a:pPr>
            <a:r>
              <a:rPr sz="1800" spc="-85" dirty="0">
                <a:solidFill>
                  <a:srgbClr val="FF3300"/>
                </a:solidFill>
                <a:latin typeface="Trebuchet MS"/>
                <a:cs typeface="Trebuchet MS"/>
              </a:rPr>
              <a:t>Position</a:t>
            </a:r>
            <a:r>
              <a:rPr sz="1800" spc="-90" dirty="0">
                <a:solidFill>
                  <a:srgbClr val="FF3300"/>
                </a:solidFill>
                <a:latin typeface="Trebuchet MS"/>
                <a:cs typeface="Trebuchet MS"/>
              </a:rPr>
              <a:t> 32</a:t>
            </a:r>
            <a:r>
              <a:rPr sz="1800" spc="-90" dirty="0">
                <a:latin typeface="Trebuchet MS"/>
                <a:cs typeface="Trebuchet MS"/>
              </a:rPr>
              <a:t>: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check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32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bits,skip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32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bits,check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32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bits,</a:t>
            </a:r>
            <a:r>
              <a:rPr sz="1800" spc="-39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skip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32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bits,etc.(32-63,96-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1800"/>
              </a:lnSpc>
            </a:pPr>
            <a:r>
              <a:rPr sz="1800" spc="-114" dirty="0">
                <a:latin typeface="Trebuchet MS"/>
                <a:cs typeface="Trebuchet MS"/>
              </a:rPr>
              <a:t>127,160-191,...)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2005"/>
              </a:lnSpc>
            </a:pPr>
            <a:r>
              <a:rPr sz="1800" spc="-110" dirty="0">
                <a:latin typeface="Trebuchet MS"/>
                <a:cs typeface="Trebuchet MS"/>
              </a:rPr>
              <a:t>etc.</a:t>
            </a:r>
            <a:endParaRPr sz="1800">
              <a:latin typeface="Trebuchet MS"/>
              <a:cs typeface="Trebuchet MS"/>
            </a:endParaRPr>
          </a:p>
          <a:p>
            <a:pPr marL="360045" indent="-347980">
              <a:lnSpc>
                <a:spcPts val="2005"/>
              </a:lnSpc>
              <a:buClr>
                <a:srgbClr val="3891A7"/>
              </a:buClr>
              <a:buFont typeface="Verdana"/>
              <a:buChar char="◦"/>
              <a:tabLst>
                <a:tab pos="360045" algn="l"/>
                <a:tab pos="360680" algn="l"/>
              </a:tabLst>
            </a:pPr>
            <a:r>
              <a:rPr sz="1800" spc="-65" dirty="0">
                <a:latin typeface="Trebuchet MS"/>
                <a:cs typeface="Trebuchet MS"/>
              </a:rPr>
              <a:t>Set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36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parity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bit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to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1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if</a:t>
            </a:r>
            <a:r>
              <a:rPr sz="1800" spc="-37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total</a:t>
            </a:r>
            <a:r>
              <a:rPr sz="1800" spc="-28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number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of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ones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in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positions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it</a:t>
            </a:r>
            <a:r>
              <a:rPr sz="1800" spc="-24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checks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odd.</a:t>
            </a:r>
            <a:endParaRPr sz="1800">
              <a:latin typeface="Trebuchet MS"/>
              <a:cs typeface="Trebuchet MS"/>
            </a:endParaRPr>
          </a:p>
          <a:p>
            <a:pPr marL="360045">
              <a:lnSpc>
                <a:spcPts val="2030"/>
              </a:lnSpc>
            </a:pPr>
            <a:r>
              <a:rPr sz="1800" spc="-100" dirty="0">
                <a:latin typeface="Trebuchet MS"/>
                <a:cs typeface="Trebuchet MS"/>
              </a:rPr>
              <a:t>S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t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p</a:t>
            </a:r>
            <a:r>
              <a:rPr sz="1800" spc="-110" dirty="0">
                <a:latin typeface="Trebuchet MS"/>
                <a:cs typeface="Trebuchet MS"/>
              </a:rPr>
              <a:t>a</a:t>
            </a:r>
            <a:r>
              <a:rPr sz="1800" spc="-105" dirty="0">
                <a:latin typeface="Trebuchet MS"/>
                <a:cs typeface="Trebuchet MS"/>
              </a:rPr>
              <a:t>ri</a:t>
            </a:r>
            <a:r>
              <a:rPr sz="1800" spc="-9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y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b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t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0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80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f</a:t>
            </a:r>
            <a:r>
              <a:rPr sz="1800" spc="-37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</a:t>
            </a:r>
            <a:r>
              <a:rPr sz="1800" spc="-95" dirty="0">
                <a:latin typeface="Trebuchet MS"/>
                <a:cs typeface="Trebuchet MS"/>
              </a:rPr>
              <a:t>h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-23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o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l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nu</a:t>
            </a:r>
            <a:r>
              <a:rPr sz="1800" spc="-80" dirty="0">
                <a:latin typeface="Trebuchet MS"/>
                <a:cs typeface="Trebuchet MS"/>
              </a:rPr>
              <a:t>m</a:t>
            </a:r>
            <a:r>
              <a:rPr sz="1800" spc="-65" dirty="0">
                <a:latin typeface="Trebuchet MS"/>
                <a:cs typeface="Trebuchet MS"/>
              </a:rPr>
              <a:t>b</a:t>
            </a:r>
            <a:r>
              <a:rPr sz="1800" spc="-70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r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o</a:t>
            </a:r>
            <a:r>
              <a:rPr sz="1800" dirty="0">
                <a:latin typeface="Trebuchet MS"/>
                <a:cs typeface="Trebuchet MS"/>
              </a:rPr>
              <a:t>f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</a:t>
            </a:r>
            <a:r>
              <a:rPr sz="1800" spc="-50" dirty="0">
                <a:latin typeface="Trebuchet MS"/>
                <a:cs typeface="Trebuchet MS"/>
              </a:rPr>
              <a:t>ne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n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</a:t>
            </a:r>
            <a:r>
              <a:rPr sz="1800" spc="-100" dirty="0">
                <a:latin typeface="Trebuchet MS"/>
                <a:cs typeface="Trebuchet MS"/>
              </a:rPr>
              <a:t>h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spc="-85" dirty="0">
                <a:latin typeface="Trebuchet MS"/>
                <a:cs typeface="Trebuchet MS"/>
              </a:rPr>
              <a:t>si</a:t>
            </a:r>
            <a:r>
              <a:rPr sz="1800" spc="-70" dirty="0">
                <a:latin typeface="Trebuchet MS"/>
                <a:cs typeface="Trebuchet MS"/>
              </a:rPr>
              <a:t>t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spc="-75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t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</a:t>
            </a:r>
            <a:r>
              <a:rPr sz="1800" spc="-75" dirty="0">
                <a:latin typeface="Trebuchet MS"/>
                <a:cs typeface="Trebuchet MS"/>
              </a:rPr>
              <a:t>h</a:t>
            </a:r>
            <a:r>
              <a:rPr sz="1800" spc="-70" dirty="0">
                <a:latin typeface="Trebuchet MS"/>
                <a:cs typeface="Trebuchet MS"/>
              </a:rPr>
              <a:t>e</a:t>
            </a:r>
            <a:r>
              <a:rPr sz="1800" spc="-80" dirty="0">
                <a:latin typeface="Trebuchet MS"/>
                <a:cs typeface="Trebuchet MS"/>
              </a:rPr>
              <a:t>c</a:t>
            </a:r>
            <a:r>
              <a:rPr sz="1800" spc="-70" dirty="0">
                <a:latin typeface="Trebuchet MS"/>
                <a:cs typeface="Trebuchet MS"/>
              </a:rPr>
              <a:t>k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25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e</a:t>
            </a:r>
            <a:r>
              <a:rPr sz="1800" spc="-140" dirty="0">
                <a:latin typeface="Trebuchet MS"/>
                <a:cs typeface="Trebuchet MS"/>
              </a:rPr>
              <a:t>v</a:t>
            </a:r>
            <a:r>
              <a:rPr sz="1800" spc="-145" dirty="0">
                <a:latin typeface="Trebuchet MS"/>
                <a:cs typeface="Trebuchet MS"/>
              </a:rPr>
              <a:t>en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9492" y="137236"/>
            <a:ext cx="59994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9540" marR="5080" indent="-1387475">
              <a:lnSpc>
                <a:spcPct val="100000"/>
              </a:lnSpc>
              <a:spcBef>
                <a:spcPts val="95"/>
              </a:spcBef>
            </a:pPr>
            <a:r>
              <a:rPr spc="-235" dirty="0"/>
              <a:t>P</a:t>
            </a:r>
            <a:r>
              <a:rPr spc="-135" dirty="0"/>
              <a:t>o</a:t>
            </a:r>
            <a:r>
              <a:rPr spc="-140" dirty="0"/>
              <a:t>s</a:t>
            </a:r>
            <a:r>
              <a:rPr spc="-150" dirty="0"/>
              <a:t>i</a:t>
            </a:r>
            <a:r>
              <a:rPr spc="-160" dirty="0"/>
              <a:t>t</a:t>
            </a:r>
            <a:r>
              <a:rPr spc="-150" dirty="0"/>
              <a:t>i</a:t>
            </a:r>
            <a:r>
              <a:rPr spc="-135" dirty="0"/>
              <a:t>o</a:t>
            </a:r>
            <a:r>
              <a:rPr spc="-5" dirty="0"/>
              <a:t>n</a:t>
            </a:r>
            <a:r>
              <a:rPr spc="-295" dirty="0"/>
              <a:t> </a:t>
            </a:r>
            <a:r>
              <a:rPr spc="-185" dirty="0"/>
              <a:t>o</a:t>
            </a:r>
            <a:r>
              <a:rPr spc="-5" dirty="0"/>
              <a:t>f</a:t>
            </a:r>
            <a:r>
              <a:rPr spc="-395" dirty="0"/>
              <a:t> </a:t>
            </a:r>
            <a:r>
              <a:rPr spc="-280" dirty="0"/>
              <a:t>R</a:t>
            </a:r>
            <a:r>
              <a:rPr spc="-204" dirty="0"/>
              <a:t>edund</a:t>
            </a:r>
            <a:r>
              <a:rPr spc="-190" dirty="0"/>
              <a:t>a</a:t>
            </a:r>
            <a:r>
              <a:rPr spc="-204" dirty="0"/>
              <a:t>n</a:t>
            </a:r>
            <a:r>
              <a:rPr spc="-210" dirty="0"/>
              <a:t>c</a:t>
            </a:r>
            <a:r>
              <a:rPr spc="-5" dirty="0"/>
              <a:t>y</a:t>
            </a:r>
            <a:r>
              <a:rPr spc="-300" dirty="0"/>
              <a:t> </a:t>
            </a:r>
            <a:r>
              <a:rPr spc="-250" dirty="0"/>
              <a:t>b</a:t>
            </a:r>
            <a:r>
              <a:rPr spc="-245" dirty="0"/>
              <a:t>i</a:t>
            </a:r>
            <a:r>
              <a:rPr spc="-5" dirty="0"/>
              <a:t>t</a:t>
            </a:r>
            <a:r>
              <a:rPr spc="-455" dirty="0"/>
              <a:t> </a:t>
            </a:r>
            <a:r>
              <a:rPr spc="-225" dirty="0"/>
              <a:t>i</a:t>
            </a:r>
            <a:r>
              <a:rPr spc="-5" dirty="0"/>
              <a:t>n  </a:t>
            </a:r>
            <a:r>
              <a:rPr spc="-180" dirty="0"/>
              <a:t>H</a:t>
            </a:r>
            <a:r>
              <a:rPr spc="-170" dirty="0"/>
              <a:t>a</a:t>
            </a:r>
            <a:r>
              <a:rPr spc="-180" dirty="0"/>
              <a:t>mm</a:t>
            </a:r>
            <a:r>
              <a:rPr spc="-175" dirty="0"/>
              <a:t>i</a:t>
            </a:r>
            <a:r>
              <a:rPr spc="-180" dirty="0"/>
              <a:t>n</a:t>
            </a:r>
            <a:r>
              <a:rPr spc="-5" dirty="0"/>
              <a:t>g</a:t>
            </a:r>
            <a:r>
              <a:rPr spc="-295" dirty="0"/>
              <a:t> </a:t>
            </a:r>
            <a:r>
              <a:rPr spc="-210" dirty="0"/>
              <a:t>c</a:t>
            </a:r>
            <a:r>
              <a:rPr spc="-135" dirty="0"/>
              <a:t>o</a:t>
            </a:r>
            <a:r>
              <a:rPr spc="-155" dirty="0"/>
              <a:t>d</a:t>
            </a:r>
            <a:r>
              <a:rPr spc="-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775" y="1676400"/>
            <a:ext cx="7478305" cy="4644736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8930" y="353390"/>
            <a:ext cx="111696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90" dirty="0"/>
              <a:t>E</a:t>
            </a:r>
            <a:r>
              <a:rPr sz="4300" spc="-114" dirty="0"/>
              <a:t>r</a:t>
            </a:r>
            <a:r>
              <a:rPr sz="4300" spc="-160" dirty="0"/>
              <a:t>r</a:t>
            </a:r>
            <a:r>
              <a:rPr sz="4300" spc="30" dirty="0"/>
              <a:t>or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724" y="1142998"/>
            <a:ext cx="7422275" cy="5714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0"/>
            <a:ext cx="91436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700" y="218897"/>
            <a:ext cx="29540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0" dirty="0">
                <a:solidFill>
                  <a:srgbClr val="FF3300"/>
                </a:solidFill>
                <a:latin typeface="Trebuchet MS"/>
                <a:cs typeface="Trebuchet MS"/>
              </a:rPr>
              <a:t>Error</a:t>
            </a:r>
            <a:r>
              <a:rPr sz="3600" b="1" spc="-55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3600" b="1" spc="75" dirty="0">
                <a:solidFill>
                  <a:srgbClr val="FF3300"/>
                </a:solidFill>
                <a:latin typeface="Trebuchet MS"/>
                <a:cs typeface="Trebuchet MS"/>
              </a:rPr>
              <a:t>Control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8200"/>
            <a:ext cx="8091054" cy="5431536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585" y="147573"/>
            <a:ext cx="4205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0" dirty="0">
                <a:solidFill>
                  <a:srgbClr val="FF3300"/>
                </a:solidFill>
                <a:latin typeface="Trebuchet MS"/>
                <a:cs typeface="Trebuchet MS"/>
              </a:rPr>
              <a:t>S</a:t>
            </a:r>
            <a:r>
              <a:rPr sz="3600" b="1" spc="55" dirty="0">
                <a:solidFill>
                  <a:srgbClr val="FF3300"/>
                </a:solidFill>
                <a:latin typeface="Trebuchet MS"/>
                <a:cs typeface="Trebuchet MS"/>
              </a:rPr>
              <a:t>t</a:t>
            </a:r>
            <a:r>
              <a:rPr sz="3600" b="1" spc="70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3600" b="1" spc="75" dirty="0">
                <a:solidFill>
                  <a:srgbClr val="FF3300"/>
                </a:solidFill>
                <a:latin typeface="Trebuchet MS"/>
                <a:cs typeface="Trebuchet MS"/>
              </a:rPr>
              <a:t>p</a:t>
            </a:r>
            <a:r>
              <a:rPr sz="3600" b="1" spc="70" dirty="0">
                <a:solidFill>
                  <a:srgbClr val="FF3300"/>
                </a:solidFill>
                <a:latin typeface="Trebuchet MS"/>
                <a:cs typeface="Trebuchet MS"/>
              </a:rPr>
              <a:t>-a</a:t>
            </a:r>
            <a:r>
              <a:rPr sz="3600" b="1" spc="80" dirty="0">
                <a:solidFill>
                  <a:srgbClr val="FF3300"/>
                </a:solidFill>
                <a:latin typeface="Trebuchet MS"/>
                <a:cs typeface="Trebuchet MS"/>
              </a:rPr>
              <a:t>n</a:t>
            </a:r>
            <a:r>
              <a:rPr sz="3600" b="1" spc="70" dirty="0">
                <a:solidFill>
                  <a:srgbClr val="FF3300"/>
                </a:solidFill>
                <a:latin typeface="Trebuchet MS"/>
                <a:cs typeface="Trebuchet MS"/>
              </a:rPr>
              <a:t>d-</a:t>
            </a:r>
            <a:r>
              <a:rPr sz="3600" b="1" spc="-65" dirty="0">
                <a:solidFill>
                  <a:srgbClr val="FF3300"/>
                </a:solidFill>
                <a:latin typeface="Trebuchet MS"/>
                <a:cs typeface="Trebuchet MS"/>
              </a:rPr>
              <a:t>W</a:t>
            </a:r>
            <a:r>
              <a:rPr sz="3600" b="1" spc="70" dirty="0">
                <a:solidFill>
                  <a:srgbClr val="FF3300"/>
                </a:solidFill>
                <a:latin typeface="Trebuchet MS"/>
                <a:cs typeface="Trebuchet MS"/>
              </a:rPr>
              <a:t>a</a:t>
            </a:r>
            <a:r>
              <a:rPr sz="3600" b="1" spc="75" dirty="0">
                <a:solidFill>
                  <a:srgbClr val="FF3300"/>
                </a:solidFill>
                <a:latin typeface="Trebuchet MS"/>
                <a:cs typeface="Trebuchet MS"/>
              </a:rPr>
              <a:t>i</a:t>
            </a:r>
            <a:r>
              <a:rPr sz="3600" b="1" dirty="0">
                <a:solidFill>
                  <a:srgbClr val="FF3300"/>
                </a:solidFill>
                <a:latin typeface="Trebuchet MS"/>
                <a:cs typeface="Trebuchet MS"/>
              </a:rPr>
              <a:t>t</a:t>
            </a:r>
            <a:r>
              <a:rPr sz="3600" b="1" spc="-635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3600" b="1" dirty="0">
                <a:solidFill>
                  <a:srgbClr val="FF3300"/>
                </a:solidFill>
                <a:latin typeface="Trebuchet MS"/>
                <a:cs typeface="Trebuchet MS"/>
              </a:rPr>
              <a:t>A</a:t>
            </a:r>
            <a:r>
              <a:rPr sz="3600" b="1" spc="-635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3600" b="1" dirty="0">
                <a:solidFill>
                  <a:srgbClr val="FF3300"/>
                </a:solidFill>
                <a:latin typeface="Trebuchet MS"/>
                <a:cs typeface="Trebuchet MS"/>
              </a:rPr>
              <a:t>R</a:t>
            </a:r>
            <a:r>
              <a:rPr sz="3600" b="1" spc="-625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3600" b="1" dirty="0">
                <a:solidFill>
                  <a:srgbClr val="FF3300"/>
                </a:solidFill>
                <a:latin typeface="Trebuchet MS"/>
                <a:cs typeface="Trebuchet MS"/>
              </a:rPr>
              <a:t>Q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36" y="3228971"/>
            <a:ext cx="4474334" cy="32095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907" y="1028707"/>
            <a:ext cx="4198925" cy="1714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1391" y="762000"/>
            <a:ext cx="4102608" cy="4840224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7636" y="250062"/>
            <a:ext cx="508571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25" dirty="0">
                <a:solidFill>
                  <a:srgbClr val="FF3300"/>
                </a:solidFill>
                <a:latin typeface="Trebuchet MS"/>
                <a:cs typeface="Trebuchet MS"/>
              </a:rPr>
              <a:t>S</a:t>
            </a:r>
            <a:r>
              <a:rPr sz="4300" b="1" spc="20" dirty="0">
                <a:solidFill>
                  <a:srgbClr val="FF3300"/>
                </a:solidFill>
                <a:latin typeface="Trebuchet MS"/>
                <a:cs typeface="Trebuchet MS"/>
              </a:rPr>
              <a:t>l</a:t>
            </a:r>
            <a:r>
              <a:rPr sz="4300" b="1" spc="5" dirty="0">
                <a:solidFill>
                  <a:srgbClr val="FF3300"/>
                </a:solidFill>
                <a:latin typeface="Trebuchet MS"/>
                <a:cs typeface="Trebuchet MS"/>
              </a:rPr>
              <a:t>i</a:t>
            </a:r>
            <a:r>
              <a:rPr sz="4300" b="1" spc="15" dirty="0">
                <a:solidFill>
                  <a:srgbClr val="FF3300"/>
                </a:solidFill>
                <a:latin typeface="Trebuchet MS"/>
                <a:cs typeface="Trebuchet MS"/>
              </a:rPr>
              <a:t>d</a:t>
            </a:r>
            <a:r>
              <a:rPr sz="4300" b="1" spc="5" dirty="0">
                <a:solidFill>
                  <a:srgbClr val="FF3300"/>
                </a:solidFill>
                <a:latin typeface="Trebuchet MS"/>
                <a:cs typeface="Trebuchet MS"/>
              </a:rPr>
              <a:t>i</a:t>
            </a:r>
            <a:r>
              <a:rPr sz="4300" b="1" spc="20" dirty="0">
                <a:solidFill>
                  <a:srgbClr val="FF3300"/>
                </a:solidFill>
                <a:latin typeface="Trebuchet MS"/>
                <a:cs typeface="Trebuchet MS"/>
              </a:rPr>
              <a:t>n</a:t>
            </a:r>
            <a:r>
              <a:rPr sz="4300" b="1" spc="-5" dirty="0">
                <a:solidFill>
                  <a:srgbClr val="FF3300"/>
                </a:solidFill>
                <a:latin typeface="Trebuchet MS"/>
                <a:cs typeface="Trebuchet MS"/>
              </a:rPr>
              <a:t>g</a:t>
            </a:r>
            <a:r>
              <a:rPr sz="4300" b="1" spc="100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4300" b="1" spc="-60" dirty="0">
                <a:solidFill>
                  <a:srgbClr val="FF3300"/>
                </a:solidFill>
                <a:latin typeface="Trebuchet MS"/>
                <a:cs typeface="Trebuchet MS"/>
              </a:rPr>
              <a:t>w</a:t>
            </a:r>
            <a:r>
              <a:rPr sz="4300" b="1" spc="-65" dirty="0">
                <a:solidFill>
                  <a:srgbClr val="FF3300"/>
                </a:solidFill>
                <a:latin typeface="Trebuchet MS"/>
                <a:cs typeface="Trebuchet MS"/>
              </a:rPr>
              <a:t>i</a:t>
            </a:r>
            <a:r>
              <a:rPr sz="4300" b="1" spc="-50" dirty="0">
                <a:solidFill>
                  <a:srgbClr val="FF3300"/>
                </a:solidFill>
                <a:latin typeface="Trebuchet MS"/>
                <a:cs typeface="Trebuchet MS"/>
              </a:rPr>
              <a:t>n</a:t>
            </a:r>
            <a:r>
              <a:rPr sz="4300" b="1" spc="-55" dirty="0">
                <a:solidFill>
                  <a:srgbClr val="FF3300"/>
                </a:solidFill>
                <a:latin typeface="Trebuchet MS"/>
                <a:cs typeface="Trebuchet MS"/>
              </a:rPr>
              <a:t>d</a:t>
            </a:r>
            <a:r>
              <a:rPr sz="4300" b="1" spc="-65" dirty="0">
                <a:solidFill>
                  <a:srgbClr val="FF3300"/>
                </a:solidFill>
                <a:latin typeface="Trebuchet MS"/>
                <a:cs typeface="Trebuchet MS"/>
              </a:rPr>
              <a:t>o</a:t>
            </a:r>
            <a:r>
              <a:rPr sz="4300" b="1" spc="-5" dirty="0">
                <a:solidFill>
                  <a:srgbClr val="FF3300"/>
                </a:solidFill>
                <a:latin typeface="Trebuchet MS"/>
                <a:cs typeface="Trebuchet MS"/>
              </a:rPr>
              <a:t>w</a:t>
            </a:r>
            <a:r>
              <a:rPr sz="4300" b="1" spc="-844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4300" b="1" spc="505" dirty="0">
                <a:solidFill>
                  <a:srgbClr val="FF3300"/>
                </a:solidFill>
                <a:latin typeface="Trebuchet MS"/>
                <a:cs typeface="Trebuchet MS"/>
              </a:rPr>
              <a:t>A</a:t>
            </a:r>
            <a:r>
              <a:rPr sz="4300" b="1" spc="509" dirty="0">
                <a:solidFill>
                  <a:srgbClr val="FF3300"/>
                </a:solidFill>
                <a:latin typeface="Trebuchet MS"/>
                <a:cs typeface="Trebuchet MS"/>
              </a:rPr>
              <a:t>R</a:t>
            </a:r>
            <a:r>
              <a:rPr sz="4300" b="1" spc="-5" dirty="0">
                <a:solidFill>
                  <a:srgbClr val="FF3300"/>
                </a:solidFill>
                <a:latin typeface="Trebuchet MS"/>
                <a:cs typeface="Trebuchet MS"/>
              </a:rPr>
              <a:t>Q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321" y="1261079"/>
            <a:ext cx="8013410" cy="459108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86511"/>
            <a:ext cx="8943340" cy="5828030"/>
            <a:chOff x="0" y="286511"/>
            <a:chExt cx="8943340" cy="5828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6" y="352528"/>
              <a:ext cx="4258425" cy="3515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94943"/>
              <a:ext cx="4614672" cy="54193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8847" y="286511"/>
              <a:ext cx="3599688" cy="4175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4567" y="1478279"/>
              <a:ext cx="4398264" cy="441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01" y="228138"/>
            <a:ext cx="3370735" cy="23783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31647" y="185928"/>
            <a:ext cx="8665845" cy="4965700"/>
            <a:chOff x="231647" y="185928"/>
            <a:chExt cx="8665845" cy="49657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47" y="551687"/>
              <a:ext cx="3919728" cy="4547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2295" y="185928"/>
              <a:ext cx="3913632" cy="63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8056" y="1301495"/>
              <a:ext cx="4639055" cy="3849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48" y="340254"/>
            <a:ext cx="7188980" cy="244901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964" y="3112007"/>
            <a:ext cx="7678139" cy="3205277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7261" y="258521"/>
            <a:ext cx="11715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29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4300" b="1" spc="7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300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sz="4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971" y="1121613"/>
            <a:ext cx="487679" cy="366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971" y="3735273"/>
            <a:ext cx="420623" cy="3142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971" y="4238497"/>
            <a:ext cx="420623" cy="313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971" y="5168214"/>
            <a:ext cx="420623" cy="3142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971" y="6098743"/>
            <a:ext cx="420623" cy="313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33271" y="996137"/>
            <a:ext cx="7032625" cy="544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5080">
              <a:lnSpc>
                <a:spcPct val="100000"/>
              </a:lnSpc>
              <a:spcBef>
                <a:spcPts val="95"/>
              </a:spcBef>
            </a:pPr>
            <a:r>
              <a:rPr sz="3200" spc="-130" dirty="0">
                <a:latin typeface="Trebuchet MS"/>
                <a:cs typeface="Trebuchet MS"/>
              </a:rPr>
              <a:t>I</a:t>
            </a:r>
            <a:r>
              <a:rPr sz="3200" spc="-135" dirty="0">
                <a:latin typeface="Trebuchet MS"/>
                <a:cs typeface="Trebuchet MS"/>
              </a:rPr>
              <a:t>EE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80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h</a:t>
            </a:r>
            <a:r>
              <a:rPr sz="3200" spc="-170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180" dirty="0">
                <a:latin typeface="Trebuchet MS"/>
                <a:cs typeface="Trebuchet MS"/>
              </a:rPr>
              <a:t>bd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0" dirty="0">
                <a:latin typeface="Trebuchet MS"/>
                <a:cs typeface="Trebuchet MS"/>
              </a:rPr>
              <a:t>v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0" dirty="0">
                <a:latin typeface="Trebuchet MS"/>
                <a:cs typeface="Trebuchet MS"/>
              </a:rPr>
              <a:t>d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80" dirty="0">
                <a:latin typeface="Trebuchet MS"/>
                <a:cs typeface="Trebuchet MS"/>
              </a:rPr>
              <a:t>d</a:t>
            </a:r>
            <a:r>
              <a:rPr sz="3200" spc="-170" dirty="0">
                <a:latin typeface="Trebuchet MS"/>
                <a:cs typeface="Trebuchet MS"/>
              </a:rPr>
              <a:t>(</a:t>
            </a:r>
            <a:r>
              <a:rPr sz="3200" spc="-325" dirty="0">
                <a:latin typeface="Trebuchet MS"/>
                <a:cs typeface="Trebuchet MS"/>
              </a:rPr>
              <a:t>P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j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802</a:t>
            </a:r>
            <a:r>
              <a:rPr sz="3200" spc="-5" dirty="0">
                <a:latin typeface="Trebuchet MS"/>
                <a:cs typeface="Trebuchet MS"/>
              </a:rPr>
              <a:t>)</a:t>
            </a:r>
            <a:r>
              <a:rPr sz="3200" spc="-195" dirty="0">
                <a:latin typeface="Trebuchet MS"/>
                <a:cs typeface="Trebuchet MS"/>
              </a:rPr>
              <a:t> 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05" dirty="0">
                <a:latin typeface="Trebuchet MS"/>
                <a:cs typeface="Trebuchet MS"/>
              </a:rPr>
              <a:t> </a:t>
            </a:r>
            <a:r>
              <a:rPr sz="3200" spc="-370" dirty="0">
                <a:latin typeface="Trebuchet MS"/>
                <a:cs typeface="Trebuchet MS"/>
              </a:rPr>
              <a:t>d</a:t>
            </a:r>
            <a:r>
              <a:rPr sz="3200" spc="-365" dirty="0">
                <a:latin typeface="Trebuchet MS"/>
                <a:cs typeface="Trebuchet MS"/>
              </a:rPr>
              <a:t>at</a:t>
            </a:r>
            <a:r>
              <a:rPr sz="3200" spc="-5" dirty="0">
                <a:latin typeface="Trebuchet MS"/>
                <a:cs typeface="Trebuchet MS"/>
              </a:rPr>
              <a:t>a  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395" dirty="0">
                <a:latin typeface="Trebuchet MS"/>
                <a:cs typeface="Trebuchet MS"/>
              </a:rPr>
              <a:t> </a:t>
            </a:r>
            <a:r>
              <a:rPr sz="3200" spc="-254" dirty="0">
                <a:latin typeface="Trebuchet MS"/>
                <a:cs typeface="Trebuchet MS"/>
              </a:rPr>
              <a:t>l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ye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nt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254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30" dirty="0">
                <a:latin typeface="Trebuchet MS"/>
                <a:cs typeface="Trebuchet MS"/>
              </a:rPr>
              <a:t>w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su</a:t>
            </a:r>
            <a:r>
              <a:rPr sz="3200" spc="-5" dirty="0">
                <a:latin typeface="Trebuchet MS"/>
                <a:cs typeface="Trebuchet MS"/>
              </a:rPr>
              <a:t>b</a:t>
            </a:r>
            <a:r>
              <a:rPr sz="3200" spc="160" dirty="0">
                <a:latin typeface="Trebuchet MS"/>
                <a:cs typeface="Trebuchet MS"/>
              </a:rPr>
              <a:t> </a:t>
            </a:r>
            <a:r>
              <a:rPr sz="3200" spc="-254" dirty="0">
                <a:latin typeface="Trebuchet MS"/>
                <a:cs typeface="Trebuchet MS"/>
              </a:rPr>
              <a:t>l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yer</a:t>
            </a:r>
            <a:r>
              <a:rPr sz="3200" spc="-24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  <a:p>
            <a:pPr marL="570230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50" dirty="0">
                <a:latin typeface="Trebuchet MS"/>
                <a:cs typeface="Trebuchet MS"/>
              </a:rPr>
              <a:t>L</a:t>
            </a:r>
            <a:r>
              <a:rPr sz="2800" spc="-140" dirty="0">
                <a:latin typeface="Trebuchet MS"/>
                <a:cs typeface="Trebuchet MS"/>
              </a:rPr>
              <a:t>og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5" dirty="0">
                <a:latin typeface="Trebuchet MS"/>
                <a:cs typeface="Trebuchet MS"/>
              </a:rPr>
              <a:t>c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dirty="0">
                <a:latin typeface="Trebuchet MS"/>
                <a:cs typeface="Trebuchet MS"/>
              </a:rPr>
              <a:t>l</a:t>
            </a:r>
            <a:r>
              <a:rPr sz="2800" spc="-35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Li</a:t>
            </a:r>
            <a:r>
              <a:rPr sz="2800" spc="-95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k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25" dirty="0">
                <a:latin typeface="Trebuchet MS"/>
                <a:cs typeface="Trebuchet MS"/>
              </a:rPr>
              <a:t>C</a:t>
            </a:r>
            <a:r>
              <a:rPr sz="2800" spc="-20" dirty="0">
                <a:latin typeface="Trebuchet MS"/>
                <a:cs typeface="Trebuchet MS"/>
              </a:rPr>
              <a:t>o</a:t>
            </a:r>
            <a:r>
              <a:rPr sz="2800" spc="-25" dirty="0">
                <a:latin typeface="Trebuchet MS"/>
                <a:cs typeface="Trebuchet MS"/>
              </a:rPr>
              <a:t>n</a:t>
            </a:r>
            <a:r>
              <a:rPr sz="2800" spc="-35" dirty="0">
                <a:latin typeface="Trebuchet MS"/>
                <a:cs typeface="Trebuchet MS"/>
              </a:rPr>
              <a:t>t</a:t>
            </a:r>
            <a:r>
              <a:rPr sz="2800" spc="-40" dirty="0">
                <a:latin typeface="Trebuchet MS"/>
                <a:cs typeface="Trebuchet MS"/>
              </a:rPr>
              <a:t>r</a:t>
            </a:r>
            <a:r>
              <a:rPr sz="2800" spc="-2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l</a:t>
            </a:r>
            <a:endParaRPr sz="2800">
              <a:latin typeface="Trebuchet MS"/>
              <a:cs typeface="Trebuchet MS"/>
            </a:endParaRPr>
          </a:p>
          <a:p>
            <a:pPr marL="57023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95" dirty="0">
                <a:latin typeface="Trebuchet MS"/>
                <a:cs typeface="Trebuchet MS"/>
              </a:rPr>
              <a:t>M</a:t>
            </a:r>
            <a:r>
              <a:rPr sz="2800" spc="-90" dirty="0">
                <a:latin typeface="Trebuchet MS"/>
                <a:cs typeface="Trebuchet MS"/>
              </a:rPr>
              <a:t>e</a:t>
            </a:r>
            <a:r>
              <a:rPr sz="2800" spc="-105" dirty="0">
                <a:latin typeface="Trebuchet MS"/>
                <a:cs typeface="Trebuchet MS"/>
              </a:rPr>
              <a:t>di</a:t>
            </a:r>
            <a:r>
              <a:rPr sz="2800" spc="-95" dirty="0">
                <a:latin typeface="Trebuchet MS"/>
                <a:cs typeface="Trebuchet MS"/>
              </a:rPr>
              <a:t>u</a:t>
            </a:r>
            <a:r>
              <a:rPr sz="2800" spc="5" dirty="0">
                <a:latin typeface="Trebuchet MS"/>
                <a:cs typeface="Trebuchet MS"/>
              </a:rPr>
              <a:t>m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a</a:t>
            </a:r>
            <a:r>
              <a:rPr sz="2800" spc="-140" dirty="0">
                <a:latin typeface="Trebuchet MS"/>
                <a:cs typeface="Trebuchet MS"/>
              </a:rPr>
              <a:t>cce</a:t>
            </a:r>
            <a:r>
              <a:rPr sz="2800" spc="-155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c</a:t>
            </a:r>
            <a:r>
              <a:rPr sz="2800" spc="-85" dirty="0">
                <a:latin typeface="Trebuchet MS"/>
                <a:cs typeface="Trebuchet MS"/>
              </a:rPr>
              <a:t>o</a:t>
            </a:r>
            <a:r>
              <a:rPr sz="2800" spc="-90" dirty="0">
                <a:latin typeface="Trebuchet MS"/>
                <a:cs typeface="Trebuchet MS"/>
              </a:rPr>
              <a:t>n</a:t>
            </a:r>
            <a:r>
              <a:rPr sz="2800" spc="-105" dirty="0">
                <a:latin typeface="Trebuchet MS"/>
                <a:cs typeface="Trebuchet MS"/>
              </a:rPr>
              <a:t>t</a:t>
            </a:r>
            <a:r>
              <a:rPr sz="2800" spc="-110" dirty="0">
                <a:latin typeface="Trebuchet MS"/>
                <a:cs typeface="Trebuchet MS"/>
              </a:rPr>
              <a:t>r</a:t>
            </a:r>
            <a:r>
              <a:rPr sz="2800" spc="-85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l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u="heavy" spc="-1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</a:t>
            </a:r>
            <a:r>
              <a:rPr sz="3200" u="heavy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un</a:t>
            </a:r>
            <a:r>
              <a:rPr sz="3200" u="heavy" spc="-1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3200" u="heavy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3200" u="heavy" spc="-1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3200" u="heavy" spc="-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3200" u="heavy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3200" u="heavy" spc="-2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</a:t>
            </a:r>
            <a:r>
              <a:rPr sz="3200" u="heavy" spc="-1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u="heavy" spc="2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</a:t>
            </a:r>
            <a:r>
              <a:rPr sz="3200" u="heavy" spc="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endParaRPr sz="3200">
              <a:latin typeface="Trebuchet MS"/>
              <a:cs typeface="Trebuchet MS"/>
            </a:endParaRPr>
          </a:p>
          <a:p>
            <a:pPr marL="295910">
              <a:lnSpc>
                <a:spcPct val="100000"/>
              </a:lnSpc>
              <a:spcBef>
                <a:spcPts val="620"/>
              </a:spcBef>
            </a:pPr>
            <a:r>
              <a:rPr sz="2800" spc="-114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t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10" dirty="0">
                <a:latin typeface="Trebuchet MS"/>
                <a:cs typeface="Trebuchet MS"/>
              </a:rPr>
              <a:t>l</a:t>
            </a:r>
            <a:r>
              <a:rPr sz="2800" spc="-125" dirty="0">
                <a:latin typeface="Trebuchet MS"/>
                <a:cs typeface="Trebuchet MS"/>
              </a:rPr>
              <a:t>v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180" dirty="0">
                <a:latin typeface="Trebuchet MS"/>
                <a:cs typeface="Trebuchet MS"/>
              </a:rPr>
              <a:t> t</a:t>
            </a:r>
            <a:r>
              <a:rPr sz="2800" spc="-165" dirty="0">
                <a:latin typeface="Trebuchet MS"/>
                <a:cs typeface="Trebuchet MS"/>
              </a:rPr>
              <a:t>h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con</a:t>
            </a:r>
            <a:r>
              <a:rPr sz="2800" spc="-135" dirty="0">
                <a:latin typeface="Trebuchet MS"/>
                <a:cs typeface="Trebuchet MS"/>
              </a:rPr>
              <a:t>t</a:t>
            </a:r>
            <a:r>
              <a:rPr sz="2800" spc="-114" dirty="0">
                <a:latin typeface="Trebuchet MS"/>
                <a:cs typeface="Trebuchet MS"/>
              </a:rPr>
              <a:t>en</a:t>
            </a:r>
            <a:r>
              <a:rPr sz="2800" spc="-135" dirty="0">
                <a:latin typeface="Trebuchet MS"/>
                <a:cs typeface="Trebuchet MS"/>
              </a:rPr>
              <a:t>t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5" dirty="0">
                <a:latin typeface="Trebuchet MS"/>
                <a:cs typeface="Trebuchet MS"/>
              </a:rPr>
              <a:t>n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f</a:t>
            </a:r>
            <a:r>
              <a:rPr sz="2800" spc="-30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s</a:t>
            </a:r>
            <a:r>
              <a:rPr sz="2800" spc="-140" dirty="0">
                <a:latin typeface="Trebuchet MS"/>
                <a:cs typeface="Trebuchet MS"/>
              </a:rPr>
              <a:t>h</a:t>
            </a:r>
            <a:r>
              <a:rPr sz="2800" spc="-160" dirty="0">
                <a:latin typeface="Trebuchet MS"/>
                <a:cs typeface="Trebuchet MS"/>
              </a:rPr>
              <a:t>ar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80" dirty="0">
                <a:latin typeface="Trebuchet MS"/>
                <a:cs typeface="Trebuchet MS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m</a:t>
            </a:r>
            <a:r>
              <a:rPr sz="2800" spc="-185" dirty="0">
                <a:latin typeface="Trebuchet MS"/>
                <a:cs typeface="Trebuchet MS"/>
              </a:rPr>
              <a:t>e</a:t>
            </a:r>
            <a:r>
              <a:rPr sz="2800" spc="-190" dirty="0">
                <a:latin typeface="Trebuchet MS"/>
                <a:cs typeface="Trebuchet MS"/>
              </a:rPr>
              <a:t>d</a:t>
            </a:r>
            <a:r>
              <a:rPr sz="2800" spc="-204" dirty="0">
                <a:latin typeface="Trebuchet MS"/>
                <a:cs typeface="Trebuchet MS"/>
              </a:rPr>
              <a:t>i</a:t>
            </a:r>
            <a:r>
              <a:rPr sz="2800" spc="5" dirty="0">
                <a:latin typeface="Trebuchet MS"/>
                <a:cs typeface="Trebuchet MS"/>
              </a:rPr>
              <a:t>a</a:t>
            </a:r>
            <a:endParaRPr sz="2800">
              <a:latin typeface="Trebuchet MS"/>
              <a:cs typeface="Trebuchet MS"/>
            </a:endParaRPr>
          </a:p>
          <a:p>
            <a:pPr marL="295910" marR="47625">
              <a:lnSpc>
                <a:spcPct val="100000"/>
              </a:lnSpc>
              <a:spcBef>
                <a:spcPts val="600"/>
              </a:spcBef>
            </a:pPr>
            <a:r>
              <a:rPr sz="2800" spc="-114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t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c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20" dirty="0">
                <a:latin typeface="Trebuchet MS"/>
                <a:cs typeface="Trebuchet MS"/>
              </a:rPr>
              <a:t>n</a:t>
            </a:r>
            <a:r>
              <a:rPr sz="2800" spc="-135" dirty="0">
                <a:latin typeface="Trebuchet MS"/>
                <a:cs typeface="Trebuchet MS"/>
              </a:rPr>
              <a:t>ta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2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45" dirty="0">
                <a:latin typeface="Trebuchet MS"/>
                <a:cs typeface="Trebuchet MS"/>
              </a:rPr>
              <a:t> </a:t>
            </a:r>
            <a:r>
              <a:rPr sz="2800" spc="-254" dirty="0">
                <a:latin typeface="Trebuchet MS"/>
                <a:cs typeface="Trebuchet MS"/>
              </a:rPr>
              <a:t>a</a:t>
            </a:r>
            <a:r>
              <a:rPr sz="2800" spc="-229" dirty="0">
                <a:latin typeface="Trebuchet MS"/>
                <a:cs typeface="Trebuchet MS"/>
              </a:rPr>
              <a:t>l</a:t>
            </a:r>
            <a:r>
              <a:rPr sz="2800" dirty="0">
                <a:latin typeface="Trebuchet MS"/>
                <a:cs typeface="Trebuchet MS"/>
              </a:rPr>
              <a:t>l</a:t>
            </a:r>
            <a:r>
              <a:rPr sz="2800" spc="-45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5" dirty="0">
                <a:latin typeface="Trebuchet MS"/>
                <a:cs typeface="Trebuchet MS"/>
              </a:rPr>
              <a:t>n</a:t>
            </a:r>
            <a:r>
              <a:rPr sz="2800" spc="-155" dirty="0">
                <a:latin typeface="Trebuchet MS"/>
                <a:cs typeface="Trebuchet MS"/>
              </a:rPr>
              <a:t>f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45" dirty="0">
                <a:latin typeface="Trebuchet MS"/>
                <a:cs typeface="Trebuchet MS"/>
              </a:rPr>
              <a:t>m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ti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t</a:t>
            </a:r>
            <a:r>
              <a:rPr sz="2800" dirty="0">
                <a:latin typeface="Trebuchet MS"/>
                <a:cs typeface="Trebuchet MS"/>
              </a:rPr>
              <a:t>o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m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30" dirty="0">
                <a:latin typeface="Trebuchet MS"/>
                <a:cs typeface="Trebuchet MS"/>
              </a:rPr>
              <a:t>v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spc="-170" dirty="0">
                <a:latin typeface="Trebuchet MS"/>
                <a:cs typeface="Trebuchet MS"/>
              </a:rPr>
              <a:t>n</a:t>
            </a:r>
            <a:r>
              <a:rPr sz="2800" spc="-175" dirty="0">
                <a:latin typeface="Trebuchet MS"/>
                <a:cs typeface="Trebuchet MS"/>
              </a:rPr>
              <a:t>f</a:t>
            </a:r>
            <a:r>
              <a:rPr sz="2800" spc="-165" dirty="0">
                <a:latin typeface="Trebuchet MS"/>
                <a:cs typeface="Trebuchet MS"/>
              </a:rPr>
              <a:t>o</a:t>
            </a:r>
            <a:r>
              <a:rPr sz="2800" spc="-180" dirty="0">
                <a:latin typeface="Trebuchet MS"/>
                <a:cs typeface="Trebuchet MS"/>
              </a:rPr>
              <a:t>r</a:t>
            </a:r>
            <a:r>
              <a:rPr sz="2800" spc="-165" dirty="0">
                <a:latin typeface="Trebuchet MS"/>
                <a:cs typeface="Trebuchet MS"/>
              </a:rPr>
              <a:t>m</a:t>
            </a:r>
            <a:r>
              <a:rPr sz="2800" spc="-180" dirty="0">
                <a:latin typeface="Trebuchet MS"/>
                <a:cs typeface="Trebuchet MS"/>
              </a:rPr>
              <a:t>ati</a:t>
            </a:r>
            <a:r>
              <a:rPr sz="2800" spc="-165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  </a:t>
            </a:r>
            <a:r>
              <a:rPr sz="2800" spc="-130" dirty="0">
                <a:latin typeface="Trebuchet MS"/>
                <a:cs typeface="Trebuchet MS"/>
              </a:rPr>
              <a:t>f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5" dirty="0">
                <a:latin typeface="Trebuchet MS"/>
                <a:cs typeface="Trebuchet MS"/>
              </a:rPr>
              <a:t>m</a:t>
            </a:r>
            <a:r>
              <a:rPr sz="2800" spc="-30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o</a:t>
            </a:r>
            <a:r>
              <a:rPr sz="2800" spc="-90" dirty="0">
                <a:latin typeface="Trebuchet MS"/>
                <a:cs typeface="Trebuchet MS"/>
              </a:rPr>
              <a:t>n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195" dirty="0">
                <a:latin typeface="Trebuchet MS"/>
                <a:cs typeface="Trebuchet MS"/>
              </a:rPr>
              <a:t> p</a:t>
            </a:r>
            <a:r>
              <a:rPr sz="2800" spc="-180" dirty="0">
                <a:latin typeface="Trebuchet MS"/>
                <a:cs typeface="Trebuchet MS"/>
              </a:rPr>
              <a:t>l</a:t>
            </a:r>
            <a:r>
              <a:rPr sz="2800" spc="-200" dirty="0">
                <a:latin typeface="Trebuchet MS"/>
                <a:cs typeface="Trebuchet MS"/>
              </a:rPr>
              <a:t>a</a:t>
            </a:r>
            <a:r>
              <a:rPr sz="2800" spc="-190" dirty="0">
                <a:latin typeface="Trebuchet MS"/>
                <a:cs typeface="Trebuchet MS"/>
              </a:rPr>
              <a:t>c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434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</a:t>
            </a:r>
            <a:r>
              <a:rPr sz="2800" spc="5" dirty="0">
                <a:latin typeface="Trebuchet MS"/>
                <a:cs typeface="Trebuchet MS"/>
              </a:rPr>
              <a:t>o</a:t>
            </a:r>
            <a:r>
              <a:rPr sz="2800" spc="-2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114" dirty="0">
                <a:latin typeface="Trebuchet MS"/>
                <a:cs typeface="Trebuchet MS"/>
              </a:rPr>
              <a:t>no</a:t>
            </a:r>
            <a:r>
              <a:rPr sz="2800" spc="-135" dirty="0">
                <a:latin typeface="Trebuchet MS"/>
                <a:cs typeface="Trebuchet MS"/>
              </a:rPr>
              <a:t>t</a:t>
            </a:r>
            <a:r>
              <a:rPr sz="2800" spc="-114" dirty="0">
                <a:latin typeface="Trebuchet MS"/>
                <a:cs typeface="Trebuchet MS"/>
              </a:rPr>
              <a:t>he</a:t>
            </a:r>
            <a:r>
              <a:rPr sz="2800" dirty="0">
                <a:latin typeface="Trebuchet MS"/>
                <a:cs typeface="Trebuchet MS"/>
              </a:rPr>
              <a:t>r</a:t>
            </a:r>
            <a:endParaRPr sz="2800">
              <a:latin typeface="Trebuchet MS"/>
              <a:cs typeface="Trebuchet MS"/>
            </a:endParaRPr>
          </a:p>
          <a:p>
            <a:pPr marL="295910" marR="153670">
              <a:lnSpc>
                <a:spcPct val="100000"/>
              </a:lnSpc>
              <a:spcBef>
                <a:spcPts val="605"/>
              </a:spcBef>
            </a:pPr>
            <a:r>
              <a:rPr sz="2800" spc="-55" dirty="0">
                <a:latin typeface="Trebuchet MS"/>
                <a:cs typeface="Trebuchet MS"/>
              </a:rPr>
              <a:t>It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contains</a:t>
            </a:r>
            <a:r>
              <a:rPr sz="2800" spc="-34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the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physical</a:t>
            </a:r>
            <a:r>
              <a:rPr sz="2800" spc="-40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address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70" dirty="0">
                <a:latin typeface="Trebuchet MS"/>
                <a:cs typeface="Trebuchet MS"/>
              </a:rPr>
              <a:t>of</a:t>
            </a:r>
            <a:r>
              <a:rPr sz="2800" spc="-30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next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station </a:t>
            </a:r>
            <a:r>
              <a:rPr sz="2800" spc="-83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t</a:t>
            </a:r>
            <a:r>
              <a:rPr sz="2800" dirty="0">
                <a:latin typeface="Trebuchet MS"/>
                <a:cs typeface="Trebuchet MS"/>
              </a:rPr>
              <a:t>o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r</a:t>
            </a:r>
            <a:r>
              <a:rPr sz="2800" spc="-95" dirty="0">
                <a:latin typeface="Trebuchet MS"/>
                <a:cs typeface="Trebuchet MS"/>
              </a:rPr>
              <a:t>ou</a:t>
            </a:r>
            <a:r>
              <a:rPr sz="2800" spc="-110" dirty="0">
                <a:latin typeface="Trebuchet MS"/>
                <a:cs typeface="Trebuchet MS"/>
              </a:rPr>
              <a:t>t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260" dirty="0">
                <a:latin typeface="Trebuchet MS"/>
                <a:cs typeface="Trebuchet MS"/>
              </a:rPr>
              <a:t> </a:t>
            </a:r>
            <a:r>
              <a:rPr sz="2800" spc="-220" dirty="0">
                <a:latin typeface="Trebuchet MS"/>
                <a:cs typeface="Trebuchet MS"/>
              </a:rPr>
              <a:t>p</a:t>
            </a:r>
            <a:r>
              <a:rPr sz="2800" spc="-229" dirty="0">
                <a:latin typeface="Trebuchet MS"/>
                <a:cs typeface="Trebuchet MS"/>
              </a:rPr>
              <a:t>a</a:t>
            </a:r>
            <a:r>
              <a:rPr sz="2800" spc="-215" dirty="0">
                <a:latin typeface="Trebuchet MS"/>
                <a:cs typeface="Trebuchet MS"/>
              </a:rPr>
              <a:t>c</a:t>
            </a:r>
            <a:r>
              <a:rPr sz="2800" spc="-220" dirty="0">
                <a:latin typeface="Trebuchet MS"/>
                <a:cs typeface="Trebuchet MS"/>
              </a:rPr>
              <a:t>k</a:t>
            </a:r>
            <a:r>
              <a:rPr sz="2800" spc="-215" dirty="0">
                <a:latin typeface="Trebuchet MS"/>
                <a:cs typeface="Trebuchet MS"/>
              </a:rPr>
              <a:t>e</a:t>
            </a:r>
            <a:r>
              <a:rPr sz="2800" spc="-229" dirty="0">
                <a:latin typeface="Trebuchet MS"/>
                <a:cs typeface="Trebuchet MS"/>
              </a:rPr>
              <a:t>t</a:t>
            </a:r>
            <a:r>
              <a:rPr sz="2800" dirty="0"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 marL="295910">
              <a:lnSpc>
                <a:spcPct val="100000"/>
              </a:lnSpc>
              <a:spcBef>
                <a:spcPts val="605"/>
              </a:spcBef>
            </a:pPr>
            <a:r>
              <a:rPr sz="2800" spc="190" dirty="0">
                <a:latin typeface="Trebuchet MS"/>
                <a:cs typeface="Trebuchet MS"/>
              </a:rPr>
              <a:t>MA</a:t>
            </a:r>
            <a:r>
              <a:rPr sz="2800" dirty="0">
                <a:latin typeface="Trebuchet MS"/>
                <a:cs typeface="Trebuchet MS"/>
              </a:rPr>
              <a:t>C</a:t>
            </a:r>
            <a:r>
              <a:rPr sz="2800" spc="409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p</a:t>
            </a:r>
            <a:r>
              <a:rPr sz="2800" spc="-85" dirty="0">
                <a:latin typeface="Trebuchet MS"/>
                <a:cs typeface="Trebuchet MS"/>
              </a:rPr>
              <a:t>r</a:t>
            </a:r>
            <a:r>
              <a:rPr sz="2800" spc="-70" dirty="0">
                <a:latin typeface="Trebuchet MS"/>
                <a:cs typeface="Trebuchet MS"/>
              </a:rPr>
              <a:t>o</a:t>
            </a:r>
            <a:r>
              <a:rPr sz="2800" spc="-80" dirty="0">
                <a:latin typeface="Trebuchet MS"/>
                <a:cs typeface="Trebuchet MS"/>
              </a:rPr>
              <a:t>t</a:t>
            </a:r>
            <a:r>
              <a:rPr sz="2800" spc="-70" dirty="0">
                <a:latin typeface="Trebuchet MS"/>
                <a:cs typeface="Trebuchet MS"/>
              </a:rPr>
              <a:t>o</a:t>
            </a:r>
            <a:r>
              <a:rPr sz="2800" spc="-75" dirty="0">
                <a:latin typeface="Trebuchet MS"/>
                <a:cs typeface="Trebuchet MS"/>
              </a:rPr>
              <a:t>c</a:t>
            </a:r>
            <a:r>
              <a:rPr sz="2800" spc="-7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l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ar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s</a:t>
            </a:r>
            <a:r>
              <a:rPr sz="2800" spc="-175" dirty="0">
                <a:latin typeface="Trebuchet MS"/>
                <a:cs typeface="Trebuchet MS"/>
              </a:rPr>
              <a:t>p</a:t>
            </a:r>
            <a:r>
              <a:rPr sz="2800" spc="-165" dirty="0">
                <a:latin typeface="Trebuchet MS"/>
                <a:cs typeface="Trebuchet MS"/>
              </a:rPr>
              <a:t>e</a:t>
            </a:r>
            <a:r>
              <a:rPr sz="2800" spc="-170" dirty="0">
                <a:latin typeface="Trebuchet MS"/>
                <a:cs typeface="Trebuchet MS"/>
              </a:rPr>
              <a:t>c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spc="-175" dirty="0">
                <a:latin typeface="Trebuchet MS"/>
                <a:cs typeface="Trebuchet MS"/>
              </a:rPr>
              <a:t>f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c</a:t>
            </a:r>
            <a:r>
              <a:rPr sz="2800" spc="-409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</a:t>
            </a:r>
            <a:r>
              <a:rPr sz="2800" dirty="0">
                <a:latin typeface="Trebuchet MS"/>
                <a:cs typeface="Trebuchet MS"/>
              </a:rPr>
              <a:t>o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185" dirty="0">
                <a:latin typeface="Trebuchet MS"/>
                <a:cs typeface="Trebuchet MS"/>
              </a:rPr>
              <a:t>L</a:t>
            </a:r>
            <a:r>
              <a:rPr sz="2800" spc="190" dirty="0">
                <a:latin typeface="Trebuchet MS"/>
                <a:cs typeface="Trebuchet MS"/>
              </a:rPr>
              <a:t>A</a:t>
            </a:r>
            <a:r>
              <a:rPr sz="2800" spc="5" dirty="0">
                <a:latin typeface="Trebuchet MS"/>
                <a:cs typeface="Trebuchet MS"/>
              </a:rPr>
              <a:t>N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324942"/>
            <a:ext cx="304800" cy="2289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010996"/>
            <a:ext cx="304800" cy="2289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9344" y="1392682"/>
            <a:ext cx="201168" cy="22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9344" y="2154885"/>
            <a:ext cx="201168" cy="2289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536189"/>
            <a:ext cx="304800" cy="228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916885"/>
            <a:ext cx="304800" cy="2289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6644" y="242138"/>
            <a:ext cx="6332855" cy="2921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 project</a:t>
            </a:r>
            <a:r>
              <a:rPr sz="20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802</a:t>
            </a:r>
            <a:r>
              <a:rPr sz="20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which</a:t>
            </a:r>
            <a:r>
              <a:rPr sz="2000" spc="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governs</a:t>
            </a:r>
            <a:r>
              <a:rPr sz="20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internet</a:t>
            </a:r>
            <a:r>
              <a:rPr sz="20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working.</a:t>
            </a:r>
            <a:r>
              <a:rPr sz="2000" spc="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Here</a:t>
            </a:r>
            <a:r>
              <a:rPr sz="2000" spc="1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each</a:t>
            </a:r>
            <a:endParaRPr sz="200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subdivision</a:t>
            </a:r>
            <a:r>
              <a:rPr sz="2000" spc="-1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identified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by</a:t>
            </a:r>
            <a:r>
              <a:rPr sz="20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number</a:t>
            </a:r>
            <a:endParaRPr sz="200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802.1(internetworking)</a:t>
            </a:r>
            <a:endParaRPr sz="200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  <a:spcBef>
                <a:spcPts val="605"/>
              </a:spcBef>
            </a:pP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802.2(LLC)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MAC</a:t>
            </a:r>
            <a:r>
              <a:rPr sz="2000" spc="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modules</a:t>
            </a:r>
            <a:endParaRPr sz="200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  <a:spcBef>
                <a:spcPts val="600"/>
              </a:spcBef>
            </a:pP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802.3(CSMA/CD)</a:t>
            </a:r>
            <a:endParaRPr sz="200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  <a:spcBef>
                <a:spcPts val="600"/>
              </a:spcBef>
            </a:pP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802.4(Tokenbus)</a:t>
            </a:r>
            <a:endParaRPr sz="200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  <a:spcBef>
                <a:spcPts val="600"/>
              </a:spcBef>
            </a:pP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802.5(Tokenring)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2976" y="3352800"/>
            <a:ext cx="713857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6288024"/>
                  </a:moveTo>
                  <a:lnTo>
                    <a:pt x="0" y="62880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6288024"/>
                  </a:lnTo>
                  <a:close/>
                </a:path>
                <a:path w="73025" h="6858000">
                  <a:moveTo>
                    <a:pt x="72644" y="573024"/>
                  </a:moveTo>
                  <a:lnTo>
                    <a:pt x="0" y="573024"/>
                  </a:lnTo>
                  <a:lnTo>
                    <a:pt x="0" y="6211824"/>
                  </a:lnTo>
                  <a:lnTo>
                    <a:pt x="72644" y="6211824"/>
                  </a:lnTo>
                  <a:lnTo>
                    <a:pt x="72644" y="5730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2644" y="4968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923" y="534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3716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8288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4571" y="784352"/>
            <a:ext cx="4045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0355" algn="l"/>
              </a:tabLst>
            </a:pPr>
            <a:r>
              <a:rPr sz="2400" spc="-10" dirty="0">
                <a:solidFill>
                  <a:srgbClr val="AA8812"/>
                </a:solidFill>
                <a:latin typeface="Times New Roman"/>
                <a:cs typeface="Times New Roman"/>
              </a:rPr>
              <a:t>Figure</a:t>
            </a:r>
            <a:r>
              <a:rPr sz="2400" spc="10" dirty="0">
                <a:solidFill>
                  <a:srgbClr val="AA881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13.1	</a:t>
            </a:r>
            <a:r>
              <a:rPr sz="2000" i="1" spc="-5" dirty="0">
                <a:latin typeface="Times New Roman"/>
                <a:cs typeface="Times New Roman"/>
              </a:rPr>
              <a:t>IEEE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35" dirty="0">
                <a:latin typeface="Times New Roman"/>
                <a:cs typeface="Times New Roman"/>
              </a:rPr>
              <a:t>standard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for</a:t>
            </a:r>
            <a:r>
              <a:rPr sz="2000" i="1" spc="-9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LANs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923" y="1740407"/>
            <a:ext cx="8914130" cy="4547870"/>
            <a:chOff x="153923" y="1740407"/>
            <a:chExt cx="8914130" cy="4547870"/>
          </a:xfrm>
        </p:grpSpPr>
        <p:sp>
          <p:nvSpPr>
            <p:cNvPr id="11" name="object 11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167" y="1740407"/>
              <a:ext cx="8866632" cy="4203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190" y="451815"/>
            <a:ext cx="711454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81760" algn="l"/>
              </a:tabLst>
            </a:pPr>
            <a:r>
              <a:rPr spc="265" dirty="0"/>
              <a:t>M</a:t>
            </a:r>
            <a:r>
              <a:rPr spc="260" dirty="0"/>
              <a:t>A</a:t>
            </a:r>
            <a:r>
              <a:rPr spc="-5" dirty="0"/>
              <a:t>C</a:t>
            </a:r>
            <a:r>
              <a:rPr dirty="0"/>
              <a:t>	</a:t>
            </a:r>
            <a:r>
              <a:rPr spc="-110" dirty="0"/>
              <a:t>p</a:t>
            </a:r>
            <a:r>
              <a:rPr spc="-175" dirty="0"/>
              <a:t>r</a:t>
            </a:r>
            <a:r>
              <a:rPr spc="-90" dirty="0"/>
              <a:t>o</a:t>
            </a:r>
            <a:r>
              <a:rPr spc="-160" dirty="0"/>
              <a:t>t</a:t>
            </a:r>
            <a:r>
              <a:rPr spc="-90" dirty="0"/>
              <a:t>o</a:t>
            </a:r>
            <a:r>
              <a:rPr spc="-160" dirty="0"/>
              <a:t>c</a:t>
            </a:r>
            <a:r>
              <a:rPr spc="-90" dirty="0"/>
              <a:t>o</a:t>
            </a:r>
            <a:r>
              <a:rPr spc="-5" dirty="0"/>
              <a:t>l</a:t>
            </a:r>
            <a:r>
              <a:rPr spc="-220" dirty="0"/>
              <a:t> a</a:t>
            </a:r>
            <a:r>
              <a:rPr spc="-270" dirty="0"/>
              <a:t>r</a:t>
            </a:r>
            <a:r>
              <a:rPr spc="-5" dirty="0"/>
              <a:t>e</a:t>
            </a:r>
            <a:r>
              <a:rPr spc="-440" dirty="0"/>
              <a:t> </a:t>
            </a:r>
            <a:r>
              <a:rPr spc="-235" dirty="0"/>
              <a:t>s</a:t>
            </a:r>
            <a:r>
              <a:rPr spc="-250" dirty="0"/>
              <a:t>pe</a:t>
            </a:r>
            <a:r>
              <a:rPr spc="-254" dirty="0"/>
              <a:t>c</a:t>
            </a:r>
            <a:r>
              <a:rPr spc="-245" dirty="0"/>
              <a:t>ifi</a:t>
            </a:r>
            <a:r>
              <a:rPr spc="-5" dirty="0"/>
              <a:t>c</a:t>
            </a:r>
            <a:r>
              <a:rPr spc="-500" dirty="0"/>
              <a:t> </a:t>
            </a:r>
            <a:r>
              <a:rPr spc="-160" dirty="0"/>
              <a:t>t</a:t>
            </a:r>
            <a:r>
              <a:rPr spc="-5" dirty="0"/>
              <a:t>o</a:t>
            </a:r>
            <a:r>
              <a:rPr spc="-434" dirty="0"/>
              <a:t> </a:t>
            </a:r>
            <a:r>
              <a:rPr spc="254" dirty="0"/>
              <a:t>L</a:t>
            </a:r>
            <a:r>
              <a:rPr spc="260" dirty="0"/>
              <a:t>A</a:t>
            </a:r>
            <a:r>
              <a:rPr spc="-5"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579499"/>
            <a:ext cx="48768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631008"/>
            <a:ext cx="487680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0361" y="1454023"/>
            <a:ext cx="6348095" cy="3578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spc="175" dirty="0">
                <a:latin typeface="Trebuchet MS"/>
                <a:cs typeface="Trebuchet MS"/>
              </a:rPr>
              <a:t>L</a:t>
            </a:r>
            <a:r>
              <a:rPr sz="3200" spc="170" dirty="0">
                <a:latin typeface="Trebuchet MS"/>
                <a:cs typeface="Trebuchet MS"/>
              </a:rPr>
              <a:t>A</a:t>
            </a:r>
            <a:r>
              <a:rPr sz="3200" spc="-10" dirty="0">
                <a:latin typeface="Trebuchet MS"/>
                <a:cs typeface="Trebuchet MS"/>
              </a:rPr>
              <a:t>N</a:t>
            </a:r>
            <a:r>
              <a:rPr sz="3200" spc="459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5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Lo</a:t>
            </a:r>
            <a:r>
              <a:rPr sz="3200" spc="-170" dirty="0">
                <a:latin typeface="Trebuchet MS"/>
                <a:cs typeface="Trebuchet MS"/>
              </a:rPr>
              <a:t>ca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42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A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30" dirty="0">
                <a:latin typeface="Trebuchet MS"/>
                <a:cs typeface="Trebuchet MS"/>
              </a:rPr>
              <a:t>N</a:t>
            </a:r>
            <a:r>
              <a:rPr sz="3200" spc="-10" dirty="0">
                <a:latin typeface="Trebuchet MS"/>
                <a:cs typeface="Trebuchet MS"/>
              </a:rPr>
              <a:t>e</a:t>
            </a:r>
            <a:r>
              <a:rPr sz="3200" spc="-30" dirty="0">
                <a:latin typeface="Trebuchet MS"/>
                <a:cs typeface="Trebuchet MS"/>
              </a:rPr>
              <a:t>tw</a:t>
            </a:r>
            <a:r>
              <a:rPr sz="3200" spc="-40" dirty="0">
                <a:latin typeface="Trebuchet MS"/>
                <a:cs typeface="Trebuchet MS"/>
              </a:rPr>
              <a:t>o</a:t>
            </a:r>
            <a:r>
              <a:rPr sz="3200" spc="-2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us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95" dirty="0">
                <a:latin typeface="Trebuchet MS"/>
                <a:cs typeface="Trebuchet MS"/>
              </a:rPr>
              <a:t> </a:t>
            </a:r>
            <a:r>
              <a:rPr sz="3200" spc="-275" dirty="0">
                <a:latin typeface="Trebuchet MS"/>
                <a:cs typeface="Trebuchet MS"/>
              </a:rPr>
              <a:t>f</a:t>
            </a:r>
            <a:r>
              <a:rPr sz="3200" spc="-28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  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omm</a:t>
            </a:r>
            <a:r>
              <a:rPr sz="3200" spc="-170" dirty="0">
                <a:latin typeface="Trebuchet MS"/>
                <a:cs typeface="Trebuchet MS"/>
              </a:rPr>
              <a:t>un</a:t>
            </a:r>
            <a:r>
              <a:rPr sz="3200" spc="-175" dirty="0">
                <a:latin typeface="Trebuchet MS"/>
                <a:cs typeface="Trebuchet MS"/>
              </a:rPr>
              <a:t>ica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75" dirty="0">
                <a:latin typeface="Trebuchet MS"/>
                <a:cs typeface="Trebuchet MS"/>
              </a:rPr>
              <a:t>si</a:t>
            </a:r>
            <a:r>
              <a:rPr sz="3200" spc="-180" dirty="0">
                <a:latin typeface="Trebuchet MS"/>
                <a:cs typeface="Trebuchet MS"/>
              </a:rPr>
              <a:t>d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1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195" dirty="0">
                <a:latin typeface="Trebuchet MS"/>
                <a:cs typeface="Trebuchet MS"/>
              </a:rPr>
              <a:t>u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04" dirty="0">
                <a:latin typeface="Trebuchet MS"/>
                <a:cs typeface="Trebuchet MS"/>
              </a:rPr>
              <a:t>ld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200" spc="-250" dirty="0">
                <a:latin typeface="Trebuchet MS"/>
                <a:cs typeface="Trebuchet MS"/>
              </a:rPr>
              <a:t>P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c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110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45" dirty="0">
                <a:latin typeface="Trebuchet MS"/>
                <a:cs typeface="Trebuchet MS"/>
              </a:rPr>
              <a:t> </a:t>
            </a:r>
            <a:r>
              <a:rPr sz="3200" spc="195" dirty="0">
                <a:latin typeface="Trebuchet MS"/>
                <a:cs typeface="Trebuchet MS"/>
              </a:rPr>
              <a:t>LA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265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re</a:t>
            </a:r>
            <a:r>
              <a:rPr sz="3200" spc="-5" dirty="0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-110" dirty="0">
                <a:latin typeface="Trebuchet MS"/>
                <a:cs typeface="Trebuchet MS"/>
              </a:rPr>
              <a:t>Ethernet</a:t>
            </a:r>
            <a:endParaRPr sz="28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-505" dirty="0">
                <a:latin typeface="Trebuchet MS"/>
                <a:cs typeface="Trebuchet MS"/>
              </a:rPr>
              <a:t>T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spc="-145" dirty="0">
                <a:latin typeface="Trebuchet MS"/>
                <a:cs typeface="Trebuchet MS"/>
              </a:rPr>
              <a:t>k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n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R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2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g</a:t>
            </a:r>
            <a:endParaRPr sz="28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-500" dirty="0">
                <a:latin typeface="Trebuchet MS"/>
                <a:cs typeface="Trebuchet MS"/>
              </a:rPr>
              <a:t>T</a:t>
            </a:r>
            <a:r>
              <a:rPr sz="2800" spc="-135" dirty="0">
                <a:latin typeface="Trebuchet MS"/>
                <a:cs typeface="Trebuchet MS"/>
              </a:rPr>
              <a:t>o</a:t>
            </a:r>
            <a:r>
              <a:rPr sz="2800" spc="-140" dirty="0">
                <a:latin typeface="Trebuchet MS"/>
                <a:cs typeface="Trebuchet MS"/>
              </a:rPr>
              <a:t>ke</a:t>
            </a:r>
            <a:r>
              <a:rPr sz="2800" spc="5" dirty="0">
                <a:latin typeface="Trebuchet MS"/>
                <a:cs typeface="Trebuchet MS"/>
              </a:rPr>
              <a:t>n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b</a:t>
            </a:r>
            <a:r>
              <a:rPr sz="2800" spc="-114" dirty="0">
                <a:latin typeface="Trebuchet MS"/>
                <a:cs typeface="Trebuchet MS"/>
              </a:rPr>
              <a:t>u</a:t>
            </a:r>
            <a:r>
              <a:rPr sz="2800" dirty="0"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105" dirty="0">
                <a:latin typeface="Trebuchet MS"/>
                <a:cs typeface="Trebuchet MS"/>
              </a:rPr>
              <a:t>FDDI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191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0"/>
            <a:ext cx="9149080" cy="6858634"/>
            <a:chOff x="-190" y="0"/>
            <a:chExt cx="9149080" cy="68586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1374646"/>
              <a:ext cx="8129270" cy="5483225"/>
            </a:xfrm>
            <a:custGeom>
              <a:avLst/>
              <a:gdLst/>
              <a:ahLst/>
              <a:cxnLst/>
              <a:rect l="l" t="t" r="r" b="b"/>
              <a:pathLst>
                <a:path w="8129270" h="5483225">
                  <a:moveTo>
                    <a:pt x="8128761" y="0"/>
                  </a:moveTo>
                  <a:lnTo>
                    <a:pt x="0" y="0"/>
                  </a:lnTo>
                  <a:lnTo>
                    <a:pt x="0" y="5483098"/>
                  </a:lnTo>
                  <a:lnTo>
                    <a:pt x="8128761" y="5483098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5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1373123"/>
              <a:ext cx="73025" cy="5485130"/>
            </a:xfrm>
            <a:custGeom>
              <a:avLst/>
              <a:gdLst/>
              <a:ahLst/>
              <a:cxnLst/>
              <a:rect l="l" t="t" r="r" b="b"/>
              <a:pathLst>
                <a:path w="73025" h="5485130">
                  <a:moveTo>
                    <a:pt x="72649" y="0"/>
                  </a:moveTo>
                  <a:lnTo>
                    <a:pt x="0" y="0"/>
                  </a:lnTo>
                  <a:lnTo>
                    <a:pt x="0" y="5484876"/>
                  </a:lnTo>
                  <a:lnTo>
                    <a:pt x="72649" y="5484876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7" y="3047"/>
              <a:ext cx="9141460" cy="1371600"/>
            </a:xfrm>
            <a:custGeom>
              <a:avLst/>
              <a:gdLst/>
              <a:ahLst/>
              <a:cxnLst/>
              <a:rect l="l" t="t" r="r" b="b"/>
              <a:pathLst>
                <a:path w="9141460" h="1371600">
                  <a:moveTo>
                    <a:pt x="0" y="1371600"/>
                  </a:moveTo>
                  <a:lnTo>
                    <a:pt x="9140952" y="1371600"/>
                  </a:lnTo>
                  <a:lnTo>
                    <a:pt x="9140952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" y="4572"/>
              <a:ext cx="9139555" cy="1371600"/>
            </a:xfrm>
            <a:custGeom>
              <a:avLst/>
              <a:gdLst/>
              <a:ahLst/>
              <a:cxnLst/>
              <a:rect l="l" t="t" r="r" b="b"/>
              <a:pathLst>
                <a:path w="9139555" h="1371600">
                  <a:moveTo>
                    <a:pt x="0" y="1371600"/>
                  </a:moveTo>
                  <a:lnTo>
                    <a:pt x="9139428" y="1371600"/>
                  </a:lnTo>
                </a:path>
                <a:path w="9139555" h="1371600">
                  <a:moveTo>
                    <a:pt x="9139428" y="0"/>
                  </a:moveTo>
                  <a:lnTo>
                    <a:pt x="0" y="0"/>
                  </a:lnTo>
                  <a:lnTo>
                    <a:pt x="0" y="1371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808" y="316992"/>
              <a:ext cx="3913632" cy="90220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52373" y="421081"/>
            <a:ext cx="334517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" dirty="0">
                <a:latin typeface="Times New Roman"/>
                <a:cs typeface="Times New Roman"/>
              </a:rPr>
              <a:t>IEEE</a:t>
            </a:r>
            <a:r>
              <a:rPr sz="3200" spc="-180" dirty="0">
                <a:latin typeface="Times New Roman"/>
                <a:cs typeface="Times New Roman"/>
              </a:rPr>
              <a:t> </a:t>
            </a:r>
            <a:r>
              <a:rPr sz="3200" spc="-75" dirty="0">
                <a:latin typeface="Times New Roman"/>
                <a:cs typeface="Times New Roman"/>
              </a:rPr>
              <a:t>STANDARDS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0835" y="1761871"/>
            <a:ext cx="7316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Ethernet: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 protocol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topologiesand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implements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CSMA/CD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medium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access</a:t>
            </a:r>
            <a:r>
              <a:rPr sz="1800" spc="-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method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335" y="2642616"/>
            <a:ext cx="8516620" cy="3776979"/>
            <a:chOff x="21335" y="2642616"/>
            <a:chExt cx="8516620" cy="3776979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" y="2676144"/>
              <a:ext cx="600456" cy="7345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80" y="2642616"/>
              <a:ext cx="1658112" cy="789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191" y="2642616"/>
              <a:ext cx="2164080" cy="789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5471" y="2642616"/>
              <a:ext cx="1676400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7071" y="2642616"/>
              <a:ext cx="1926335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8607" y="2642616"/>
              <a:ext cx="749808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3616" y="2642616"/>
              <a:ext cx="1182624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1440" y="2642616"/>
              <a:ext cx="826007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335" y="3069336"/>
              <a:ext cx="1185672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9912" y="3069336"/>
              <a:ext cx="1996439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6959" y="3069336"/>
              <a:ext cx="566927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3743" y="3069336"/>
              <a:ext cx="1554480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88080" y="3069336"/>
              <a:ext cx="1216152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17135" y="3069336"/>
              <a:ext cx="1362456" cy="7894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83935" y="3069336"/>
              <a:ext cx="1338071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52615" y="3069336"/>
              <a:ext cx="557784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" y="3956304"/>
              <a:ext cx="600456" cy="7345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2880" y="3922776"/>
              <a:ext cx="768096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1791" y="3922776"/>
              <a:ext cx="1182624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5024" y="3922776"/>
              <a:ext cx="557784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0575" y="3922776"/>
              <a:ext cx="905256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36647" y="3922776"/>
              <a:ext cx="1889760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97224" y="3922776"/>
              <a:ext cx="1533144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01183" y="3922776"/>
              <a:ext cx="768096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40095" y="3922776"/>
              <a:ext cx="905255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16168" y="3922776"/>
              <a:ext cx="1234439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21424" y="3922776"/>
              <a:ext cx="1420368" cy="7894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12607" y="3922776"/>
              <a:ext cx="624840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335" y="4349495"/>
              <a:ext cx="1545336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55775" y="4349495"/>
              <a:ext cx="1319784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64663" y="4349495"/>
              <a:ext cx="1478280" cy="7894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32047" y="4349495"/>
              <a:ext cx="1002791" cy="7894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5447" y="4349495"/>
              <a:ext cx="557784" cy="7894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12335" y="4349495"/>
              <a:ext cx="749808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51247" y="4349495"/>
              <a:ext cx="865631" cy="7894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205983" y="4349495"/>
              <a:ext cx="1813560" cy="7894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08647" y="4349495"/>
              <a:ext cx="746759" cy="7894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44512" y="4349495"/>
              <a:ext cx="1392936" cy="7894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335" y="4776216"/>
              <a:ext cx="3331464" cy="7894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80943" y="4776216"/>
              <a:ext cx="1435608" cy="7894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44695" y="4776216"/>
              <a:ext cx="1972055" cy="7894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44895" y="4776216"/>
              <a:ext cx="1155192" cy="7894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28232" y="4776216"/>
              <a:ext cx="627888" cy="78943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684264" y="4776216"/>
              <a:ext cx="1456944" cy="7894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69352" y="4776216"/>
              <a:ext cx="768096" cy="78943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335" y="5202936"/>
              <a:ext cx="2511552" cy="78943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63496" y="5202936"/>
              <a:ext cx="557783" cy="78943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776" y="5663183"/>
              <a:ext cx="600455" cy="7345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28472" y="5629655"/>
              <a:ext cx="1563624" cy="78943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05000" y="5629655"/>
              <a:ext cx="1524000" cy="78943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38856" y="5629655"/>
              <a:ext cx="710183" cy="78943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64991" y="5629655"/>
              <a:ext cx="1322832" cy="78943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06824" y="5629655"/>
              <a:ext cx="2322576" cy="78943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160264" y="5629655"/>
              <a:ext cx="1682495" cy="789432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230835" y="2727147"/>
            <a:ext cx="8093709" cy="3457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  <a:buSzPct val="91071"/>
              <a:buFont typeface="Wingdings"/>
              <a:buChar char=""/>
              <a:tabLst>
                <a:tab pos="169545" algn="l"/>
              </a:tabLst>
            </a:pPr>
            <a:r>
              <a:rPr sz="2800" spc="-5" dirty="0">
                <a:latin typeface="Times New Roman"/>
                <a:cs typeface="Times New Roman"/>
              </a:rPr>
              <a:t>Original</a:t>
            </a:r>
            <a:r>
              <a:rPr sz="2800" spc="6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(traditional)</a:t>
            </a:r>
            <a:r>
              <a:rPr sz="2800" spc="6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Ethernet</a:t>
            </a:r>
            <a:r>
              <a:rPr sz="2800" spc="65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developed</a:t>
            </a:r>
            <a:r>
              <a:rPr sz="2800" spc="6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in</a:t>
            </a:r>
            <a:r>
              <a:rPr sz="2800" spc="6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1980</a:t>
            </a:r>
            <a:r>
              <a:rPr sz="2800" spc="655" dirty="0">
                <a:latin typeface="Times New Roman"/>
                <a:cs typeface="Times New Roman"/>
              </a:rPr>
              <a:t> </a:t>
            </a:r>
            <a:r>
              <a:rPr sz="2800" spc="40" dirty="0">
                <a:latin typeface="Times New Roman"/>
                <a:cs typeface="Times New Roman"/>
              </a:rPr>
              <a:t>by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three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companies: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Digital,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Intel,</a:t>
            </a:r>
            <a:r>
              <a:rPr sz="2800" dirty="0">
                <a:latin typeface="Times New Roman"/>
                <a:cs typeface="Times New Roman"/>
              </a:rPr>
              <a:t> Xerox</a:t>
            </a:r>
            <a:r>
              <a:rPr sz="2800" spc="3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(DIX).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300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0000"/>
              </a:lnSpc>
              <a:buSzPct val="91071"/>
              <a:buFont typeface="Wingdings"/>
              <a:buChar char=""/>
              <a:tabLst>
                <a:tab pos="169545" algn="l"/>
              </a:tabLst>
            </a:pPr>
            <a:r>
              <a:rPr sz="2800" dirty="0">
                <a:latin typeface="Times New Roman"/>
                <a:cs typeface="Times New Roman"/>
              </a:rPr>
              <a:t>In 1985,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Computer </a:t>
            </a:r>
            <a:r>
              <a:rPr sz="2800" spc="-5" dirty="0">
                <a:latin typeface="Times New Roman"/>
                <a:cs typeface="Times New Roman"/>
              </a:rPr>
              <a:t>Society </a:t>
            </a:r>
            <a:r>
              <a:rPr sz="2800" spc="5" dirty="0">
                <a:latin typeface="Times New Roman"/>
                <a:cs typeface="Times New Roman"/>
              </a:rPr>
              <a:t>of the </a:t>
            </a:r>
            <a:r>
              <a:rPr sz="2800" spc="-10" dirty="0">
                <a:latin typeface="Times New Roman"/>
                <a:cs typeface="Times New Roman"/>
              </a:rPr>
              <a:t>IEEE started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project, </a:t>
            </a:r>
            <a:r>
              <a:rPr sz="2800" spc="-15" dirty="0">
                <a:latin typeface="Times New Roman"/>
                <a:cs typeface="Times New Roman"/>
              </a:rPr>
              <a:t>called Project </a:t>
            </a:r>
            <a:r>
              <a:rPr sz="2800" spc="-5" dirty="0">
                <a:latin typeface="Times New Roman"/>
                <a:cs typeface="Times New Roman"/>
              </a:rPr>
              <a:t>802, to </a:t>
            </a:r>
            <a:r>
              <a:rPr sz="2800" spc="-15" dirty="0">
                <a:latin typeface="Times New Roman"/>
                <a:cs typeface="Times New Roman"/>
              </a:rPr>
              <a:t>set </a:t>
            </a:r>
            <a:r>
              <a:rPr sz="2800" spc="-10" dirty="0">
                <a:latin typeface="Times New Roman"/>
                <a:cs typeface="Times New Roman"/>
              </a:rPr>
              <a:t>standards </a:t>
            </a:r>
            <a:r>
              <a:rPr sz="2800" spc="5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enable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intercommunication </a:t>
            </a:r>
            <a:r>
              <a:rPr sz="2800" spc="-15" dirty="0">
                <a:latin typeface="Times New Roman"/>
                <a:cs typeface="Times New Roman"/>
              </a:rPr>
              <a:t>among </a:t>
            </a:r>
            <a:r>
              <a:rPr sz="2800" spc="-10" dirty="0">
                <a:latin typeface="Times New Roman"/>
                <a:cs typeface="Times New Roman"/>
              </a:rPr>
              <a:t>equipment </a:t>
            </a:r>
            <a:r>
              <a:rPr sz="2800" spc="-5" dirty="0">
                <a:latin typeface="Times New Roman"/>
                <a:cs typeface="Times New Roman"/>
              </a:rPr>
              <a:t>from </a:t>
            </a:r>
            <a:r>
              <a:rPr sz="2800" dirty="0">
                <a:latin typeface="Times New Roman"/>
                <a:cs typeface="Times New Roman"/>
              </a:rPr>
              <a:t>a variety </a:t>
            </a:r>
            <a:r>
              <a:rPr sz="2800" spc="10" dirty="0">
                <a:latin typeface="Times New Roman"/>
                <a:cs typeface="Times New Roman"/>
              </a:rPr>
              <a:t>of 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manufacturers.</a:t>
            </a:r>
            <a:endParaRPr sz="2800">
              <a:latin typeface="Times New Roman"/>
              <a:cs typeface="Times New Roman"/>
            </a:endParaRPr>
          </a:p>
          <a:p>
            <a:pPr marL="719455" lvl="1" indent="-250190" algn="just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720090" algn="l"/>
              </a:tabLst>
            </a:pPr>
            <a:r>
              <a:rPr sz="2800" spc="5" dirty="0">
                <a:latin typeface="Times New Roman"/>
                <a:cs typeface="Times New Roman"/>
              </a:rPr>
              <a:t>C</a:t>
            </a:r>
            <a:r>
              <a:rPr sz="2800" spc="15" dirty="0">
                <a:latin typeface="Times New Roman"/>
                <a:cs typeface="Times New Roman"/>
              </a:rPr>
              <a:t>u</a:t>
            </a:r>
            <a:r>
              <a:rPr sz="2800" dirty="0">
                <a:latin typeface="Times New Roman"/>
                <a:cs typeface="Times New Roman"/>
              </a:rPr>
              <a:t>rre</a:t>
            </a:r>
            <a:r>
              <a:rPr sz="2800" spc="20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v</a:t>
            </a:r>
            <a:r>
              <a:rPr sz="2800" dirty="0">
                <a:latin typeface="Times New Roman"/>
                <a:cs typeface="Times New Roman"/>
              </a:rPr>
              <a:t>er</a:t>
            </a:r>
            <a:r>
              <a:rPr sz="2800" spc="5" dirty="0">
                <a:latin typeface="Times New Roman"/>
                <a:cs typeface="Times New Roman"/>
              </a:rPr>
              <a:t>sion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</a:t>
            </a:r>
            <a:r>
              <a:rPr sz="2800" spc="15" dirty="0">
                <a:latin typeface="Times New Roman"/>
                <a:cs typeface="Times New Roman"/>
              </a:rPr>
              <a:t>l</a:t>
            </a:r>
            <a:r>
              <a:rPr sz="2800" spc="10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EE</a:t>
            </a:r>
            <a:r>
              <a:rPr sz="28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800" u="heavy" spc="-2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8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er</a:t>
            </a:r>
            <a:r>
              <a:rPr sz="2800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297" y="1440129"/>
            <a:ext cx="457200" cy="3416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297" y="1882724"/>
            <a:ext cx="457200" cy="3416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297" y="2827604"/>
            <a:ext cx="457200" cy="3416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297" y="3269945"/>
            <a:ext cx="457200" cy="3416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297" y="3712464"/>
            <a:ext cx="457200" cy="3413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297" y="4154119"/>
            <a:ext cx="457200" cy="3416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297" y="5099939"/>
            <a:ext cx="457200" cy="3413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53564" y="312569"/>
            <a:ext cx="6630670" cy="51358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0190" indent="-23812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65" dirty="0">
                <a:latin typeface="Trebuchet MS"/>
                <a:cs typeface="Trebuchet MS"/>
              </a:rPr>
              <a:t>IEEE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802.3</a:t>
            </a:r>
            <a:r>
              <a:rPr sz="2800" spc="-320" dirty="0">
                <a:latin typeface="Trebuchet MS"/>
                <a:cs typeface="Trebuchet MS"/>
              </a:rPr>
              <a:t> </a:t>
            </a:r>
            <a:r>
              <a:rPr sz="2800" spc="-70" dirty="0">
                <a:latin typeface="Trebuchet MS"/>
                <a:cs typeface="Trebuchet MS"/>
              </a:rPr>
              <a:t>supports</a:t>
            </a:r>
            <a:r>
              <a:rPr sz="2800" spc="-175" dirty="0">
                <a:latin typeface="Trebuchet MS"/>
                <a:cs typeface="Trebuchet MS"/>
              </a:rPr>
              <a:t> </a:t>
            </a:r>
            <a:r>
              <a:rPr sz="2800" spc="125" dirty="0">
                <a:latin typeface="Trebuchet MS"/>
                <a:cs typeface="Trebuchet MS"/>
              </a:rPr>
              <a:t>LAN</a:t>
            </a:r>
            <a:r>
              <a:rPr sz="2800" spc="38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standard</a:t>
            </a:r>
            <a:r>
              <a:rPr sz="2800" spc="-53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Ethernet</a:t>
            </a:r>
            <a:endParaRPr sz="2800">
              <a:latin typeface="Trebuchet MS"/>
              <a:cs typeface="Trebuchet MS"/>
            </a:endParaRPr>
          </a:p>
          <a:p>
            <a:pPr marL="347980" indent="-335280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347345" algn="l"/>
                <a:tab pos="347980" algn="l"/>
              </a:tabLst>
            </a:pPr>
            <a:r>
              <a:rPr sz="2800" spc="-114" dirty="0">
                <a:latin typeface="Trebuchet MS"/>
                <a:cs typeface="Trebuchet MS"/>
              </a:rPr>
              <a:t>IEEE</a:t>
            </a:r>
            <a:r>
              <a:rPr sz="2800" spc="-130" dirty="0">
                <a:latin typeface="Trebuchet MS"/>
                <a:cs typeface="Trebuchet MS"/>
              </a:rPr>
              <a:t>802</a:t>
            </a:r>
            <a:r>
              <a:rPr sz="2800" spc="-120" dirty="0">
                <a:latin typeface="Trebuchet MS"/>
                <a:cs typeface="Trebuchet MS"/>
              </a:rPr>
              <a:t>.</a:t>
            </a:r>
            <a:r>
              <a:rPr sz="2800" dirty="0">
                <a:latin typeface="Trebuchet MS"/>
                <a:cs typeface="Trebuchet MS"/>
              </a:rPr>
              <a:t>3</a:t>
            </a:r>
            <a:r>
              <a:rPr sz="2800" spc="-254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d</a:t>
            </a:r>
            <a:r>
              <a:rPr sz="2800" spc="-165" dirty="0">
                <a:latin typeface="Trebuchet MS"/>
                <a:cs typeface="Trebuchet MS"/>
              </a:rPr>
              <a:t>e</a:t>
            </a:r>
            <a:r>
              <a:rPr sz="2800" spc="-175" dirty="0">
                <a:latin typeface="Trebuchet MS"/>
                <a:cs typeface="Trebuchet MS"/>
              </a:rPr>
              <a:t>f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spc="-170" dirty="0">
                <a:latin typeface="Trebuchet MS"/>
                <a:cs typeface="Trebuchet MS"/>
              </a:rPr>
              <a:t>n</a:t>
            </a:r>
            <a:r>
              <a:rPr sz="2800" spc="-165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t</a:t>
            </a:r>
            <a:r>
              <a:rPr sz="2800" spc="-95" dirty="0">
                <a:latin typeface="Trebuchet MS"/>
                <a:cs typeface="Trebuchet MS"/>
              </a:rPr>
              <a:t>w</a:t>
            </a:r>
            <a:r>
              <a:rPr sz="2800" dirty="0">
                <a:latin typeface="Trebuchet MS"/>
                <a:cs typeface="Trebuchet MS"/>
              </a:rPr>
              <a:t>o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c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t</a:t>
            </a:r>
            <a:r>
              <a:rPr sz="2800" spc="-140" dirty="0">
                <a:latin typeface="Trebuchet MS"/>
                <a:cs typeface="Trebuchet MS"/>
              </a:rPr>
              <a:t>ego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  <a:p>
            <a:pPr marL="497205">
              <a:lnSpc>
                <a:spcPct val="100000"/>
              </a:lnSpc>
              <a:spcBef>
                <a:spcPts val="615"/>
              </a:spcBef>
            </a:pPr>
            <a:r>
              <a:rPr sz="2400" spc="-125" dirty="0">
                <a:latin typeface="Trebuchet MS"/>
                <a:cs typeface="Trebuchet MS"/>
              </a:rPr>
              <a:t>Baseband</a:t>
            </a:r>
            <a:endParaRPr sz="2400">
              <a:latin typeface="Trebuchet MS"/>
              <a:cs typeface="Trebuchet MS"/>
            </a:endParaRPr>
          </a:p>
          <a:p>
            <a:pPr marL="497205">
              <a:lnSpc>
                <a:spcPct val="100000"/>
              </a:lnSpc>
              <a:spcBef>
                <a:spcPts val="600"/>
              </a:spcBef>
            </a:pPr>
            <a:r>
              <a:rPr sz="2400" spc="-105" dirty="0">
                <a:latin typeface="Trebuchet MS"/>
                <a:cs typeface="Trebuchet MS"/>
              </a:rPr>
              <a:t>Broadband</a:t>
            </a:r>
            <a:endParaRPr sz="2400">
              <a:latin typeface="Trebuchet MS"/>
              <a:cs typeface="Trebuchet MS"/>
            </a:endParaRPr>
          </a:p>
          <a:p>
            <a:pPr marL="250190" indent="-238125">
              <a:lnSpc>
                <a:spcPct val="100000"/>
              </a:lnSpc>
              <a:spcBef>
                <a:spcPts val="59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130" dirty="0">
                <a:latin typeface="Trebuchet MS"/>
                <a:cs typeface="Trebuchet MS"/>
              </a:rPr>
              <a:t>B</a:t>
            </a:r>
            <a:r>
              <a:rPr sz="2800" spc="-135" dirty="0">
                <a:latin typeface="Trebuchet MS"/>
                <a:cs typeface="Trebuchet MS"/>
              </a:rPr>
              <a:t>a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285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b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7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d</a:t>
            </a:r>
            <a:r>
              <a:rPr sz="2800" spc="-32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h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25" dirty="0">
                <a:latin typeface="Trebuchet MS"/>
                <a:cs typeface="Trebuchet MS"/>
              </a:rPr>
              <a:t> </a:t>
            </a:r>
            <a:r>
              <a:rPr sz="2800" spc="-225" dirty="0">
                <a:latin typeface="Trebuchet MS"/>
                <a:cs typeface="Trebuchet MS"/>
              </a:rPr>
              <a:t>f</a:t>
            </a:r>
            <a:r>
              <a:rPr sz="2800" spc="-229" dirty="0">
                <a:latin typeface="Trebuchet MS"/>
                <a:cs typeface="Trebuchet MS"/>
              </a:rPr>
              <a:t>i</a:t>
            </a:r>
            <a:r>
              <a:rPr sz="2800" spc="-225" dirty="0">
                <a:latin typeface="Trebuchet MS"/>
                <a:cs typeface="Trebuchet MS"/>
              </a:rPr>
              <a:t>v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455" dirty="0">
                <a:latin typeface="Trebuchet MS"/>
                <a:cs typeface="Trebuchet MS"/>
              </a:rPr>
              <a:t> </a:t>
            </a:r>
            <a:r>
              <a:rPr sz="2800" spc="-200" dirty="0">
                <a:latin typeface="Trebuchet MS"/>
                <a:cs typeface="Trebuchet MS"/>
              </a:rPr>
              <a:t>diff</a:t>
            </a:r>
            <a:r>
              <a:rPr sz="2800" spc="-190" dirty="0">
                <a:latin typeface="Trebuchet MS"/>
                <a:cs typeface="Trebuchet MS"/>
              </a:rPr>
              <a:t>e</a:t>
            </a:r>
            <a:r>
              <a:rPr sz="2800" spc="-204" dirty="0">
                <a:latin typeface="Trebuchet MS"/>
                <a:cs typeface="Trebuchet MS"/>
              </a:rPr>
              <a:t>r</a:t>
            </a:r>
            <a:r>
              <a:rPr sz="2800" spc="-190" dirty="0">
                <a:latin typeface="Trebuchet MS"/>
                <a:cs typeface="Trebuchet MS"/>
              </a:rPr>
              <a:t>en</a:t>
            </a:r>
            <a:r>
              <a:rPr sz="2800" dirty="0">
                <a:latin typeface="Trebuchet MS"/>
                <a:cs typeface="Trebuchet MS"/>
              </a:rPr>
              <a:t>t</a:t>
            </a:r>
            <a:r>
              <a:rPr sz="2800" spc="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c</a:t>
            </a:r>
            <a:r>
              <a:rPr sz="2800" spc="-135" dirty="0">
                <a:latin typeface="Trebuchet MS"/>
                <a:cs typeface="Trebuchet MS"/>
              </a:rPr>
              <a:t>at</a:t>
            </a:r>
            <a:r>
              <a:rPr sz="2800" spc="-114" dirty="0">
                <a:latin typeface="Trebuchet MS"/>
                <a:cs typeface="Trebuchet MS"/>
              </a:rPr>
              <a:t>eg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dirty="0"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  <a:p>
            <a:pPr marL="497205" marR="4613275">
              <a:lnSpc>
                <a:spcPct val="120900"/>
              </a:lnSpc>
              <a:spcBef>
                <a:spcPts val="10"/>
              </a:spcBef>
            </a:pPr>
            <a:r>
              <a:rPr sz="2400" spc="-85" dirty="0">
                <a:latin typeface="Trebuchet MS"/>
                <a:cs typeface="Trebuchet MS"/>
              </a:rPr>
              <a:t>10Base5 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10Base2 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10BaseT 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1</a:t>
            </a:r>
            <a:r>
              <a:rPr sz="2400" spc="-90" dirty="0">
                <a:latin typeface="Trebuchet MS"/>
                <a:cs typeface="Trebuchet MS"/>
              </a:rPr>
              <a:t>B</a:t>
            </a:r>
            <a:r>
              <a:rPr sz="2400" spc="-85" dirty="0">
                <a:latin typeface="Trebuchet MS"/>
                <a:cs typeface="Trebuchet MS"/>
              </a:rPr>
              <a:t>a</a:t>
            </a:r>
            <a:r>
              <a:rPr sz="2400" spc="-110" dirty="0">
                <a:latin typeface="Trebuchet MS"/>
                <a:cs typeface="Trebuchet MS"/>
              </a:rPr>
              <a:t>s</a:t>
            </a:r>
            <a:r>
              <a:rPr sz="2400" spc="-90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5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210" dirty="0">
                <a:latin typeface="Trebuchet MS"/>
                <a:cs typeface="Trebuchet MS"/>
              </a:rPr>
              <a:t>et</a:t>
            </a:r>
            <a:r>
              <a:rPr sz="2400" spc="-204" dirty="0">
                <a:latin typeface="Trebuchet MS"/>
                <a:cs typeface="Trebuchet MS"/>
              </a:rPr>
              <a:t>c</a:t>
            </a:r>
            <a:r>
              <a:rPr sz="2400" spc="-210" dirty="0">
                <a:latin typeface="Trebuchet MS"/>
                <a:cs typeface="Trebuchet MS"/>
              </a:rPr>
              <a:t>.</a:t>
            </a:r>
            <a:r>
              <a:rPr sz="2400" dirty="0"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250190" indent="-238125">
              <a:lnSpc>
                <a:spcPct val="100000"/>
              </a:lnSpc>
              <a:spcBef>
                <a:spcPts val="59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75" dirty="0">
                <a:latin typeface="Trebuchet MS"/>
                <a:cs typeface="Trebuchet MS"/>
              </a:rPr>
              <a:t>B</a:t>
            </a:r>
            <a:r>
              <a:rPr sz="2800" spc="-85" dirty="0">
                <a:latin typeface="Trebuchet MS"/>
                <a:cs typeface="Trebuchet MS"/>
              </a:rPr>
              <a:t>r</a:t>
            </a:r>
            <a:r>
              <a:rPr sz="2800" spc="-65" dirty="0">
                <a:latin typeface="Trebuchet MS"/>
                <a:cs typeface="Trebuchet MS"/>
              </a:rPr>
              <a:t>o</a:t>
            </a:r>
            <a:r>
              <a:rPr sz="2800" spc="-85" dirty="0">
                <a:latin typeface="Trebuchet MS"/>
                <a:cs typeface="Trebuchet MS"/>
              </a:rPr>
              <a:t>a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b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65" dirty="0">
                <a:latin typeface="Trebuchet MS"/>
                <a:cs typeface="Trebuchet MS"/>
              </a:rPr>
              <a:t>n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32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h</a:t>
            </a:r>
            <a:r>
              <a:rPr sz="2800" spc="-155" dirty="0">
                <a:latin typeface="Trebuchet MS"/>
                <a:cs typeface="Trebuchet MS"/>
              </a:rPr>
              <a:t>a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30" dirty="0">
                <a:latin typeface="Trebuchet MS"/>
                <a:cs typeface="Trebuchet MS"/>
              </a:rPr>
              <a:t> </a:t>
            </a:r>
            <a:r>
              <a:rPr sz="2800" spc="5" dirty="0">
                <a:latin typeface="Trebuchet MS"/>
                <a:cs typeface="Trebuchet MS"/>
              </a:rPr>
              <a:t>a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c</a:t>
            </a:r>
            <a:r>
              <a:rPr sz="2800" spc="-135" dirty="0">
                <a:latin typeface="Trebuchet MS"/>
                <a:cs typeface="Trebuchet MS"/>
              </a:rPr>
              <a:t>at</a:t>
            </a:r>
            <a:r>
              <a:rPr sz="2800" spc="-114" dirty="0">
                <a:latin typeface="Trebuchet MS"/>
                <a:cs typeface="Trebuchet MS"/>
              </a:rPr>
              <a:t>ego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5" dirty="0"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  <a:p>
            <a:pPr marL="497205">
              <a:lnSpc>
                <a:spcPct val="100000"/>
              </a:lnSpc>
              <a:spcBef>
                <a:spcPts val="615"/>
              </a:spcBef>
            </a:pPr>
            <a:r>
              <a:rPr sz="2400" spc="-70" dirty="0">
                <a:latin typeface="Trebuchet MS"/>
                <a:cs typeface="Trebuchet MS"/>
              </a:rPr>
              <a:t>10Broad36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2150" y="162001"/>
            <a:ext cx="57842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</a:t>
            </a:r>
            <a:r>
              <a:rPr spc="-110" dirty="0"/>
              <a:t>cc</a:t>
            </a:r>
            <a:r>
              <a:rPr spc="-105" dirty="0"/>
              <a:t>e</a:t>
            </a:r>
            <a:r>
              <a:rPr spc="-95" dirty="0"/>
              <a:t>s</a:t>
            </a:r>
            <a:r>
              <a:rPr spc="-5" dirty="0"/>
              <a:t>s</a:t>
            </a:r>
            <a:r>
              <a:rPr spc="-145" dirty="0"/>
              <a:t> </a:t>
            </a:r>
            <a:r>
              <a:rPr spc="-165" dirty="0"/>
              <a:t>M</a:t>
            </a:r>
            <a:r>
              <a:rPr spc="-175" dirty="0"/>
              <a:t>e</a:t>
            </a:r>
            <a:r>
              <a:rPr spc="-160" dirty="0"/>
              <a:t>t</a:t>
            </a:r>
            <a:r>
              <a:rPr spc="-155" dirty="0"/>
              <a:t>h</a:t>
            </a:r>
            <a:r>
              <a:rPr spc="-140" dirty="0"/>
              <a:t>o</a:t>
            </a:r>
            <a:r>
              <a:rPr spc="-155" dirty="0"/>
              <a:t>d</a:t>
            </a:r>
            <a:r>
              <a:rPr spc="210" dirty="0"/>
              <a:t>:</a:t>
            </a:r>
            <a:r>
              <a:rPr spc="140" dirty="0"/>
              <a:t>C</a:t>
            </a:r>
            <a:r>
              <a:rPr spc="130" dirty="0"/>
              <a:t>S</a:t>
            </a:r>
            <a:r>
              <a:rPr spc="120" dirty="0"/>
              <a:t>M</a:t>
            </a:r>
            <a:r>
              <a:rPr spc="135" dirty="0"/>
              <a:t>A</a:t>
            </a:r>
            <a:r>
              <a:rPr spc="140" dirty="0"/>
              <a:t>/C</a:t>
            </a:r>
            <a:r>
              <a:rPr spc="-5" dirty="0"/>
              <a:t>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952246"/>
            <a:ext cx="359663" cy="268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126233"/>
            <a:ext cx="359663" cy="268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934335"/>
            <a:ext cx="359663" cy="268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9344" y="3742309"/>
            <a:ext cx="359663" cy="2682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4184650"/>
            <a:ext cx="359663" cy="2682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80361" y="851153"/>
            <a:ext cx="6442710" cy="435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Trebuchet MS"/>
                <a:cs typeface="Trebuchet MS"/>
              </a:rPr>
              <a:t>W</a:t>
            </a:r>
            <a:r>
              <a:rPr sz="2400" spc="30" dirty="0">
                <a:latin typeface="Trebuchet MS"/>
                <a:cs typeface="Trebuchet MS"/>
              </a:rPr>
              <a:t>h</a:t>
            </a:r>
            <a:r>
              <a:rPr sz="2400" spc="5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60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m</a:t>
            </a:r>
            <a:r>
              <a:rPr sz="2400" spc="-160" dirty="0">
                <a:latin typeface="Trebuchet MS"/>
                <a:cs typeface="Trebuchet MS"/>
              </a:rPr>
              <a:t>u</a:t>
            </a:r>
            <a:r>
              <a:rPr sz="2400" spc="-180" dirty="0">
                <a:latin typeface="Trebuchet MS"/>
                <a:cs typeface="Trebuchet MS"/>
              </a:rPr>
              <a:t>l</a:t>
            </a:r>
            <a:r>
              <a:rPr sz="2400" spc="-160" dirty="0">
                <a:latin typeface="Trebuchet MS"/>
                <a:cs typeface="Trebuchet MS"/>
              </a:rPr>
              <a:t>t</a:t>
            </a:r>
            <a:r>
              <a:rPr sz="2400" spc="-155" dirty="0">
                <a:latin typeface="Trebuchet MS"/>
                <a:cs typeface="Trebuchet MS"/>
              </a:rPr>
              <a:t>i</a:t>
            </a:r>
            <a:r>
              <a:rPr sz="2400" spc="-160" dirty="0">
                <a:latin typeface="Trebuchet MS"/>
                <a:cs typeface="Trebuchet MS"/>
              </a:rPr>
              <a:t>p</a:t>
            </a:r>
            <a:r>
              <a:rPr sz="2400" spc="-180" dirty="0">
                <a:latin typeface="Trebuchet MS"/>
                <a:cs typeface="Trebuchet MS"/>
              </a:rPr>
              <a:t>l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u</a:t>
            </a:r>
            <a:r>
              <a:rPr sz="2400" spc="-85" dirty="0">
                <a:latin typeface="Trebuchet MS"/>
                <a:cs typeface="Trebuchet MS"/>
              </a:rPr>
              <a:t>s</a:t>
            </a:r>
            <a:r>
              <a:rPr sz="2400" spc="-65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r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a</a:t>
            </a:r>
            <a:r>
              <a:rPr sz="2400" spc="-130" dirty="0">
                <a:latin typeface="Trebuchet MS"/>
                <a:cs typeface="Trebuchet MS"/>
              </a:rPr>
              <a:t>c</a:t>
            </a:r>
            <a:r>
              <a:rPr sz="2400" spc="-110" dirty="0">
                <a:latin typeface="Trebuchet MS"/>
                <a:cs typeface="Trebuchet MS"/>
              </a:rPr>
              <a:t>c</a:t>
            </a:r>
            <a:r>
              <a:rPr sz="2400" spc="-135" dirty="0">
                <a:latin typeface="Trebuchet MS"/>
                <a:cs typeface="Trebuchet MS"/>
              </a:rPr>
              <a:t>e</a:t>
            </a:r>
            <a:r>
              <a:rPr sz="2400" spc="-130" dirty="0">
                <a:latin typeface="Trebuchet MS"/>
                <a:cs typeface="Trebuchet MS"/>
              </a:rPr>
              <a:t>s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t</a:t>
            </a:r>
            <a:r>
              <a:rPr sz="2400" spc="-135" dirty="0">
                <a:latin typeface="Trebuchet MS"/>
                <a:cs typeface="Trebuchet MS"/>
              </a:rPr>
              <a:t>h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s</a:t>
            </a:r>
            <a:r>
              <a:rPr sz="2400" spc="-135" dirty="0">
                <a:latin typeface="Trebuchet MS"/>
                <a:cs typeface="Trebuchet MS"/>
              </a:rPr>
              <a:t>i</a:t>
            </a:r>
            <a:r>
              <a:rPr sz="2400" spc="-140" dirty="0">
                <a:latin typeface="Trebuchet MS"/>
                <a:cs typeface="Trebuchet MS"/>
              </a:rPr>
              <a:t>n</a:t>
            </a:r>
            <a:r>
              <a:rPr sz="2400" spc="-150" dirty="0">
                <a:latin typeface="Trebuchet MS"/>
                <a:cs typeface="Trebuchet MS"/>
              </a:rPr>
              <a:t>g</a:t>
            </a:r>
            <a:r>
              <a:rPr sz="2400" spc="-160" dirty="0">
                <a:latin typeface="Trebuchet MS"/>
                <a:cs typeface="Trebuchet MS"/>
              </a:rPr>
              <a:t>l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80" dirty="0">
                <a:latin typeface="Trebuchet MS"/>
                <a:cs typeface="Trebuchet MS"/>
              </a:rPr>
              <a:t>l</a:t>
            </a:r>
            <a:r>
              <a:rPr sz="2400" spc="-160" dirty="0">
                <a:latin typeface="Trebuchet MS"/>
                <a:cs typeface="Trebuchet MS"/>
              </a:rPr>
              <a:t>in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,</a:t>
            </a:r>
            <a:r>
              <a:rPr sz="2400" spc="-160" dirty="0">
                <a:latin typeface="Trebuchet MS"/>
                <a:cs typeface="Trebuchet MS"/>
              </a:rPr>
              <a:t>th</a:t>
            </a:r>
            <a:r>
              <a:rPr sz="2400" spc="-155" dirty="0">
                <a:latin typeface="Trebuchet MS"/>
                <a:cs typeface="Trebuchet MS"/>
              </a:rPr>
              <a:t>e</a:t>
            </a:r>
            <a:r>
              <a:rPr sz="2400" spc="-165" dirty="0">
                <a:latin typeface="Trebuchet MS"/>
                <a:cs typeface="Trebuchet MS"/>
              </a:rPr>
              <a:t>r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  </a:t>
            </a:r>
            <a:r>
              <a:rPr sz="2400" spc="-110" dirty="0">
                <a:latin typeface="Trebuchet MS"/>
                <a:cs typeface="Trebuchet MS"/>
              </a:rPr>
              <a:t>danger </a:t>
            </a:r>
            <a:r>
              <a:rPr sz="2400" spc="-70" dirty="0">
                <a:latin typeface="Trebuchet MS"/>
                <a:cs typeface="Trebuchet MS"/>
              </a:rPr>
              <a:t>of </a:t>
            </a:r>
            <a:r>
              <a:rPr sz="2400" spc="-125" dirty="0">
                <a:latin typeface="Trebuchet MS"/>
                <a:cs typeface="Trebuchet MS"/>
              </a:rPr>
              <a:t>signals overlapping </a:t>
            </a:r>
            <a:r>
              <a:rPr sz="2400" spc="-95" dirty="0">
                <a:latin typeface="Trebuchet MS"/>
                <a:cs typeface="Trebuchet MS"/>
              </a:rPr>
              <a:t>and </a:t>
            </a:r>
            <a:r>
              <a:rPr sz="2400" spc="-105" dirty="0">
                <a:latin typeface="Trebuchet MS"/>
                <a:cs typeface="Trebuchet MS"/>
              </a:rPr>
              <a:t>destroying </a:t>
            </a:r>
            <a:r>
              <a:rPr sz="2400" spc="-114" dirty="0">
                <a:latin typeface="Trebuchet MS"/>
                <a:cs typeface="Trebuchet MS"/>
              </a:rPr>
              <a:t>each 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oth</a:t>
            </a:r>
            <a:r>
              <a:rPr sz="2400" spc="-135" dirty="0">
                <a:latin typeface="Trebuchet MS"/>
                <a:cs typeface="Trebuchet MS"/>
              </a:rPr>
              <a:t>e</a:t>
            </a:r>
            <a:r>
              <a:rPr sz="2400" spc="-145" dirty="0">
                <a:latin typeface="Trebuchet MS"/>
                <a:cs typeface="Trebuchet MS"/>
              </a:rPr>
              <a:t>r</a:t>
            </a:r>
            <a:r>
              <a:rPr sz="2400" spc="-140" dirty="0">
                <a:latin typeface="Trebuchet MS"/>
                <a:cs typeface="Trebuchet MS"/>
              </a:rPr>
              <a:t>(</a:t>
            </a:r>
            <a:r>
              <a:rPr sz="2400" spc="-409" dirty="0">
                <a:latin typeface="Trebuchet MS"/>
                <a:cs typeface="Trebuchet MS"/>
              </a:rPr>
              <a:t>T</a:t>
            </a:r>
            <a:r>
              <a:rPr sz="2400" spc="-145" dirty="0">
                <a:latin typeface="Trebuchet MS"/>
                <a:cs typeface="Trebuchet MS"/>
              </a:rPr>
              <a:t>r</a:t>
            </a:r>
            <a:r>
              <a:rPr sz="2400" spc="-135" dirty="0">
                <a:latin typeface="Trebuchet MS"/>
                <a:cs typeface="Trebuchet MS"/>
              </a:rPr>
              <a:t>a</a:t>
            </a:r>
            <a:r>
              <a:rPr sz="2400" spc="-145" dirty="0">
                <a:latin typeface="Trebuchet MS"/>
                <a:cs typeface="Trebuchet MS"/>
              </a:rPr>
              <a:t>ff</a:t>
            </a:r>
            <a:r>
              <a:rPr sz="2400" spc="-135" dirty="0">
                <a:latin typeface="Trebuchet MS"/>
                <a:cs typeface="Trebuchet MS"/>
              </a:rPr>
              <a:t>ic</a:t>
            </a:r>
            <a:r>
              <a:rPr sz="2400" dirty="0">
                <a:latin typeface="Trebuchet MS"/>
                <a:cs typeface="Trebuchet MS"/>
              </a:rPr>
              <a:t>)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.</a:t>
            </a:r>
            <a:r>
              <a:rPr sz="2400" spc="-180" dirty="0">
                <a:latin typeface="Trebuchet MS"/>
                <a:cs typeface="Trebuchet MS"/>
              </a:rPr>
              <a:t>s</a:t>
            </a:r>
            <a:r>
              <a:rPr sz="2400" spc="-160" dirty="0">
                <a:latin typeface="Trebuchet MS"/>
                <a:cs typeface="Trebuchet MS"/>
              </a:rPr>
              <a:t>uc</a:t>
            </a:r>
            <a:r>
              <a:rPr sz="2400" dirty="0">
                <a:latin typeface="Trebuchet MS"/>
                <a:cs typeface="Trebuchet MS"/>
              </a:rPr>
              <a:t>h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-3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o</a:t>
            </a:r>
            <a:r>
              <a:rPr sz="2400" spc="-120" dirty="0">
                <a:latin typeface="Trebuchet MS"/>
                <a:cs typeface="Trebuchet MS"/>
              </a:rPr>
              <a:t>v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20" dirty="0">
                <a:latin typeface="Trebuchet MS"/>
                <a:cs typeface="Trebuchet MS"/>
              </a:rPr>
              <a:t>r</a:t>
            </a:r>
            <a:r>
              <a:rPr sz="2400" spc="-135" dirty="0">
                <a:latin typeface="Trebuchet MS"/>
                <a:cs typeface="Trebuchet MS"/>
              </a:rPr>
              <a:t>l</a:t>
            </a:r>
            <a:r>
              <a:rPr sz="2400" spc="-110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p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ca</a:t>
            </a:r>
            <a:r>
              <a:rPr sz="2400" spc="-180" dirty="0">
                <a:latin typeface="Trebuchet MS"/>
                <a:cs typeface="Trebuchet MS"/>
              </a:rPr>
              <a:t>ll</a:t>
            </a:r>
            <a:r>
              <a:rPr sz="2400" spc="-160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d</a:t>
            </a:r>
            <a:r>
              <a:rPr sz="2400" spc="145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Col</a:t>
            </a:r>
            <a:r>
              <a:rPr sz="2400" b="1" spc="-20" dirty="0">
                <a:latin typeface="Trebuchet MS"/>
                <a:cs typeface="Trebuchet MS"/>
              </a:rPr>
              <a:t>l</a:t>
            </a:r>
            <a:r>
              <a:rPr sz="2400" b="1" spc="-5" dirty="0">
                <a:latin typeface="Trebuchet MS"/>
                <a:cs typeface="Trebuchet MS"/>
              </a:rPr>
              <a:t>is</a:t>
            </a:r>
            <a:r>
              <a:rPr sz="2400" b="1" dirty="0">
                <a:latin typeface="Trebuchet MS"/>
                <a:cs typeface="Trebuchet MS"/>
              </a:rPr>
              <a:t>i</a:t>
            </a:r>
            <a:r>
              <a:rPr sz="2400" b="1" spc="5" dirty="0">
                <a:latin typeface="Trebuchet MS"/>
                <a:cs typeface="Trebuchet MS"/>
              </a:rPr>
              <a:t>o</a:t>
            </a:r>
            <a:r>
              <a:rPr sz="2400" b="1" spc="-5" dirty="0">
                <a:latin typeface="Trebuchet MS"/>
                <a:cs typeface="Trebuchet MS"/>
              </a:rPr>
              <a:t>n</a:t>
            </a:r>
            <a:r>
              <a:rPr sz="2400" b="1" spc="5" dirty="0">
                <a:latin typeface="Trebuchet MS"/>
                <a:cs typeface="Trebuchet MS"/>
              </a:rPr>
              <a:t>s</a:t>
            </a:r>
            <a:r>
              <a:rPr sz="2400" b="1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2700" marR="88265" algn="just">
              <a:lnSpc>
                <a:spcPct val="100000"/>
              </a:lnSpc>
              <a:spcBef>
                <a:spcPts val="605"/>
              </a:spcBef>
            </a:pPr>
            <a:r>
              <a:rPr sz="2400" spc="-434" dirty="0">
                <a:latin typeface="Trebuchet MS"/>
                <a:cs typeface="Trebuchet MS"/>
              </a:rPr>
              <a:t>T</a:t>
            </a:r>
            <a:r>
              <a:rPr sz="2400" dirty="0">
                <a:latin typeface="Trebuchet MS"/>
                <a:cs typeface="Trebuchet MS"/>
              </a:rPr>
              <a:t>o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a</a:t>
            </a:r>
            <a:r>
              <a:rPr sz="2400" spc="-170" dirty="0">
                <a:latin typeface="Trebuchet MS"/>
                <a:cs typeface="Trebuchet MS"/>
              </a:rPr>
              <a:t>v</a:t>
            </a:r>
            <a:r>
              <a:rPr sz="2400" spc="-140" dirty="0">
                <a:latin typeface="Trebuchet MS"/>
                <a:cs typeface="Trebuchet MS"/>
              </a:rPr>
              <a:t>o</a:t>
            </a:r>
            <a:r>
              <a:rPr sz="2400" spc="-160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d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th</a:t>
            </a:r>
            <a:r>
              <a:rPr sz="2400" spc="-110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t</a:t>
            </a:r>
            <a:r>
              <a:rPr sz="2400" spc="-135" dirty="0">
                <a:latin typeface="Trebuchet MS"/>
                <a:cs typeface="Trebuchet MS"/>
              </a:rPr>
              <a:t>h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acc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35" dirty="0">
                <a:latin typeface="Trebuchet MS"/>
                <a:cs typeface="Trebuchet MS"/>
              </a:rPr>
              <a:t>s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m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14" dirty="0">
                <a:latin typeface="Trebuchet MS"/>
                <a:cs typeface="Trebuchet MS"/>
              </a:rPr>
              <a:t>tho</a:t>
            </a:r>
            <a:r>
              <a:rPr sz="2400" dirty="0">
                <a:latin typeface="Trebuchet MS"/>
                <a:cs typeface="Trebuchet MS"/>
              </a:rPr>
              <a:t>d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u</a:t>
            </a:r>
            <a:r>
              <a:rPr sz="2400" spc="-135" dirty="0">
                <a:latin typeface="Trebuchet MS"/>
                <a:cs typeface="Trebuchet MS"/>
              </a:rPr>
              <a:t>s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d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14" dirty="0">
                <a:latin typeface="Trebuchet MS"/>
                <a:cs typeface="Trebuchet MS"/>
              </a:rPr>
              <a:t>th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20" dirty="0">
                <a:latin typeface="Trebuchet MS"/>
                <a:cs typeface="Trebuchet MS"/>
              </a:rPr>
              <a:t>r</a:t>
            </a:r>
            <a:r>
              <a:rPr sz="2400" spc="-114" dirty="0">
                <a:latin typeface="Trebuchet MS"/>
                <a:cs typeface="Trebuchet MS"/>
              </a:rPr>
              <a:t>n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t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  </a:t>
            </a:r>
            <a:r>
              <a:rPr sz="2400" u="heavy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2400" spc="-80" dirty="0">
                <a:latin typeface="Trebuchet MS"/>
                <a:cs typeface="Trebuchet MS"/>
              </a:rPr>
              <a:t>arrier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u="heavy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2400" spc="-100" dirty="0">
                <a:latin typeface="Trebuchet MS"/>
                <a:cs typeface="Trebuchet MS"/>
              </a:rPr>
              <a:t>ense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u="heavy" spc="-1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</a:t>
            </a:r>
            <a:r>
              <a:rPr sz="2400" spc="-150" dirty="0">
                <a:latin typeface="Trebuchet MS"/>
                <a:cs typeface="Trebuchet MS"/>
              </a:rPr>
              <a:t>ultiple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u="heavy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2400" spc="-140" dirty="0">
                <a:latin typeface="Trebuchet MS"/>
                <a:cs typeface="Trebuchet MS"/>
              </a:rPr>
              <a:t>ccess/</a:t>
            </a:r>
            <a:r>
              <a:rPr sz="2400" u="heavy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2400" spc="-140" dirty="0">
                <a:latin typeface="Trebuchet MS"/>
                <a:cs typeface="Trebuchet MS"/>
              </a:rPr>
              <a:t>ollision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u="heavy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</a:t>
            </a:r>
            <a:r>
              <a:rPr sz="2400" spc="-110" dirty="0">
                <a:latin typeface="Trebuchet MS"/>
                <a:cs typeface="Trebuchet MS"/>
              </a:rPr>
              <a:t>etection</a:t>
            </a:r>
            <a:endParaRPr sz="2400">
              <a:latin typeface="Trebuchet MS"/>
              <a:cs typeface="Trebuchet MS"/>
            </a:endParaRPr>
          </a:p>
          <a:p>
            <a:pPr marL="12700" marR="83820" algn="just">
              <a:lnSpc>
                <a:spcPct val="100000"/>
              </a:lnSpc>
              <a:spcBef>
                <a:spcPts val="600"/>
              </a:spcBef>
            </a:pPr>
            <a:r>
              <a:rPr sz="2400" spc="-50" dirty="0">
                <a:latin typeface="Trebuchet MS"/>
                <a:cs typeface="Trebuchet MS"/>
              </a:rPr>
              <a:t>In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CSMA</a:t>
            </a:r>
            <a:r>
              <a:rPr sz="2400" spc="15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any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workstation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wishing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to</a:t>
            </a:r>
            <a:r>
              <a:rPr sz="2400" spc="-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transmit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must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listen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to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existing</a:t>
            </a:r>
            <a:r>
              <a:rPr sz="2400" spc="-33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traffic</a:t>
            </a:r>
            <a:r>
              <a:rPr sz="2400" spc="-31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on</a:t>
            </a:r>
            <a:r>
              <a:rPr sz="2400" spc="-95" dirty="0">
                <a:latin typeface="Trebuchet MS"/>
                <a:cs typeface="Trebuchet MS"/>
              </a:rPr>
              <a:t> the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line</a:t>
            </a:r>
            <a:endParaRPr sz="2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605"/>
              </a:spcBef>
            </a:pPr>
            <a:r>
              <a:rPr sz="2400" spc="-95" dirty="0">
                <a:latin typeface="Trebuchet MS"/>
                <a:cs typeface="Trebuchet MS"/>
              </a:rPr>
              <a:t>If</a:t>
            </a:r>
            <a:r>
              <a:rPr sz="2400" spc="-36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no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voltage</a:t>
            </a:r>
            <a:r>
              <a:rPr sz="2400" spc="-360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is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detected</a:t>
            </a:r>
            <a:r>
              <a:rPr sz="2400" spc="-360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,line</a:t>
            </a:r>
            <a:r>
              <a:rPr sz="2400" spc="-43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is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considered</a:t>
            </a:r>
            <a:r>
              <a:rPr sz="2400" spc="26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idle</a:t>
            </a:r>
            <a:endParaRPr sz="2400">
              <a:latin typeface="Trebuchet MS"/>
              <a:cs typeface="Trebuchet MS"/>
            </a:endParaRPr>
          </a:p>
          <a:p>
            <a:pPr marL="12700" marR="26034" algn="just">
              <a:lnSpc>
                <a:spcPct val="100000"/>
              </a:lnSpc>
              <a:spcBef>
                <a:spcPts val="600"/>
              </a:spcBef>
            </a:pPr>
            <a:r>
              <a:rPr sz="2400" spc="145" dirty="0">
                <a:latin typeface="Trebuchet MS"/>
                <a:cs typeface="Trebuchet MS"/>
              </a:rPr>
              <a:t>C</a:t>
            </a:r>
            <a:r>
              <a:rPr sz="2400" spc="135" dirty="0">
                <a:latin typeface="Trebuchet MS"/>
                <a:cs typeface="Trebuchet MS"/>
              </a:rPr>
              <a:t>S</a:t>
            </a:r>
            <a:r>
              <a:rPr sz="2400" spc="140" dirty="0">
                <a:latin typeface="Trebuchet MS"/>
                <a:cs typeface="Trebuchet MS"/>
              </a:rPr>
              <a:t>M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15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c</a:t>
            </a:r>
            <a:r>
              <a:rPr sz="2400" spc="-114" dirty="0">
                <a:latin typeface="Trebuchet MS"/>
                <a:cs typeface="Trebuchet MS"/>
              </a:rPr>
              <a:t>ut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d</a:t>
            </a:r>
            <a:r>
              <a:rPr sz="2400" spc="-65" dirty="0">
                <a:latin typeface="Trebuchet MS"/>
                <a:cs typeface="Trebuchet MS"/>
              </a:rPr>
              <a:t>o</a:t>
            </a:r>
            <a:r>
              <a:rPr sz="2400" spc="-85" dirty="0">
                <a:latin typeface="Trebuchet MS"/>
                <a:cs typeface="Trebuchet MS"/>
              </a:rPr>
              <a:t>w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th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nu</a:t>
            </a:r>
            <a:r>
              <a:rPr sz="2400" spc="-125" dirty="0">
                <a:latin typeface="Trebuchet MS"/>
                <a:cs typeface="Trebuchet MS"/>
              </a:rPr>
              <a:t>m</a:t>
            </a:r>
            <a:r>
              <a:rPr sz="2400" spc="-114" dirty="0">
                <a:latin typeface="Trebuchet MS"/>
                <a:cs typeface="Trebuchet MS"/>
              </a:rPr>
              <a:t>b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r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o</a:t>
            </a:r>
            <a:r>
              <a:rPr sz="2400" dirty="0">
                <a:latin typeface="Trebuchet MS"/>
                <a:cs typeface="Trebuchet MS"/>
              </a:rPr>
              <a:t>f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c</a:t>
            </a:r>
            <a:r>
              <a:rPr sz="2400" spc="-114" dirty="0">
                <a:latin typeface="Trebuchet MS"/>
                <a:cs typeface="Trebuchet MS"/>
              </a:rPr>
              <a:t>o</a:t>
            </a:r>
            <a:r>
              <a:rPr sz="2400" spc="-135" dirty="0">
                <a:latin typeface="Trebuchet MS"/>
                <a:cs typeface="Trebuchet MS"/>
              </a:rPr>
              <a:t>ll</a:t>
            </a:r>
            <a:r>
              <a:rPr sz="2400" spc="-110" dirty="0">
                <a:latin typeface="Trebuchet MS"/>
                <a:cs typeface="Trebuchet MS"/>
              </a:rPr>
              <a:t>i</a:t>
            </a:r>
            <a:r>
              <a:rPr sz="2400" spc="-135" dirty="0">
                <a:latin typeface="Trebuchet MS"/>
                <a:cs typeface="Trebuchet MS"/>
              </a:rPr>
              <a:t>s</a:t>
            </a:r>
            <a:r>
              <a:rPr sz="2400" spc="-110" dirty="0">
                <a:latin typeface="Trebuchet MS"/>
                <a:cs typeface="Trebuchet MS"/>
              </a:rPr>
              <a:t>i</a:t>
            </a:r>
            <a:r>
              <a:rPr sz="2400" spc="-114" dirty="0">
                <a:latin typeface="Trebuchet MS"/>
                <a:cs typeface="Trebuchet MS"/>
              </a:rPr>
              <a:t>on</a:t>
            </a:r>
            <a:r>
              <a:rPr sz="2400" spc="-135" dirty="0">
                <a:latin typeface="Trebuchet MS"/>
                <a:cs typeface="Trebuchet MS"/>
              </a:rPr>
              <a:t>s</a:t>
            </a:r>
            <a:r>
              <a:rPr sz="2400" dirty="0">
                <a:latin typeface="Trebuchet MS"/>
                <a:cs typeface="Trebuchet MS"/>
              </a:rPr>
              <a:t>,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b</a:t>
            </a:r>
            <a:r>
              <a:rPr sz="2400" spc="-160" dirty="0">
                <a:latin typeface="Trebuchet MS"/>
                <a:cs typeface="Trebuchet MS"/>
              </a:rPr>
              <a:t>u</a:t>
            </a:r>
            <a:r>
              <a:rPr sz="2400" dirty="0">
                <a:latin typeface="Trebuchet MS"/>
                <a:cs typeface="Trebuchet MS"/>
              </a:rPr>
              <a:t>t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254" dirty="0">
                <a:latin typeface="Trebuchet MS"/>
                <a:cs typeface="Trebuchet MS"/>
              </a:rPr>
              <a:t>ca</a:t>
            </a:r>
            <a:r>
              <a:rPr sz="2400" spc="-260" dirty="0">
                <a:latin typeface="Trebuchet MS"/>
                <a:cs typeface="Trebuchet MS"/>
              </a:rPr>
              <a:t>n</a:t>
            </a:r>
            <a:r>
              <a:rPr sz="2400" dirty="0">
                <a:latin typeface="Trebuchet MS"/>
                <a:cs typeface="Trebuchet MS"/>
              </a:rPr>
              <a:t>t  </a:t>
            </a:r>
            <a:r>
              <a:rPr sz="2400" spc="-185" dirty="0">
                <a:latin typeface="Trebuchet MS"/>
                <a:cs typeface="Trebuchet MS"/>
              </a:rPr>
              <a:t>e</a:t>
            </a:r>
            <a:r>
              <a:rPr sz="2400" spc="-180" dirty="0">
                <a:latin typeface="Trebuchet MS"/>
                <a:cs typeface="Trebuchet MS"/>
              </a:rPr>
              <a:t>l</a:t>
            </a:r>
            <a:r>
              <a:rPr sz="2400" spc="-185" dirty="0">
                <a:latin typeface="Trebuchet MS"/>
                <a:cs typeface="Trebuchet MS"/>
              </a:rPr>
              <a:t>i</a:t>
            </a:r>
            <a:r>
              <a:rPr sz="2400" spc="-195" dirty="0">
                <a:latin typeface="Trebuchet MS"/>
                <a:cs typeface="Trebuchet MS"/>
              </a:rPr>
              <a:t>m</a:t>
            </a:r>
            <a:r>
              <a:rPr sz="2400" spc="-185" dirty="0">
                <a:latin typeface="Trebuchet MS"/>
                <a:cs typeface="Trebuchet MS"/>
              </a:rPr>
              <a:t>ina</a:t>
            </a:r>
            <a:r>
              <a:rPr sz="2400" spc="-160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.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C</a:t>
            </a:r>
            <a:r>
              <a:rPr sz="2400" spc="-45" dirty="0">
                <a:latin typeface="Trebuchet MS"/>
                <a:cs typeface="Trebuchet MS"/>
              </a:rPr>
              <a:t>o</a:t>
            </a:r>
            <a:r>
              <a:rPr sz="2400" spc="-60" dirty="0">
                <a:latin typeface="Trebuchet MS"/>
                <a:cs typeface="Trebuchet MS"/>
              </a:rPr>
              <a:t>ll</a:t>
            </a:r>
            <a:r>
              <a:rPr sz="2400" spc="-40" dirty="0">
                <a:latin typeface="Trebuchet MS"/>
                <a:cs typeface="Trebuchet MS"/>
              </a:rPr>
              <a:t>i</a:t>
            </a:r>
            <a:r>
              <a:rPr sz="2400" spc="-85" dirty="0">
                <a:latin typeface="Trebuchet MS"/>
                <a:cs typeface="Trebuchet MS"/>
              </a:rPr>
              <a:t>s</a:t>
            </a:r>
            <a:r>
              <a:rPr sz="2400" spc="-65" dirty="0">
                <a:latin typeface="Trebuchet MS"/>
                <a:cs typeface="Trebuchet MS"/>
              </a:rPr>
              <a:t>i</a:t>
            </a:r>
            <a:r>
              <a:rPr sz="2400" spc="-70" dirty="0">
                <a:latin typeface="Trebuchet MS"/>
                <a:cs typeface="Trebuchet MS"/>
              </a:rPr>
              <a:t>o</a:t>
            </a:r>
            <a:r>
              <a:rPr sz="2400" spc="-45" dirty="0">
                <a:latin typeface="Trebuchet MS"/>
                <a:cs typeface="Trebuchet MS"/>
              </a:rPr>
              <a:t>n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s</a:t>
            </a:r>
            <a:r>
              <a:rPr sz="2400" spc="-135" dirty="0">
                <a:latin typeface="Trebuchet MS"/>
                <a:cs typeface="Trebuchet MS"/>
              </a:rPr>
              <a:t>ti</a:t>
            </a:r>
            <a:r>
              <a:rPr sz="2400" spc="-160" dirty="0">
                <a:latin typeface="Trebuchet MS"/>
                <a:cs typeface="Trebuchet MS"/>
              </a:rPr>
              <a:t>l</a:t>
            </a:r>
            <a:r>
              <a:rPr sz="2400" dirty="0">
                <a:latin typeface="Trebuchet MS"/>
                <a:cs typeface="Trebuchet MS"/>
              </a:rPr>
              <a:t>l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o</a:t>
            </a:r>
            <a:r>
              <a:rPr sz="2400" spc="-65" dirty="0">
                <a:latin typeface="Trebuchet MS"/>
                <a:cs typeface="Trebuchet MS"/>
              </a:rPr>
              <a:t>cc</a:t>
            </a:r>
            <a:r>
              <a:rPr sz="2400" spc="-70" dirty="0">
                <a:latin typeface="Trebuchet MS"/>
                <a:cs typeface="Trebuchet MS"/>
              </a:rPr>
              <a:t>u</a:t>
            </a:r>
            <a:r>
              <a:rPr sz="2400" dirty="0">
                <a:latin typeface="Trebuchet MS"/>
                <a:cs typeface="Trebuchet MS"/>
              </a:rPr>
              <a:t>r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f</a:t>
            </a:r>
            <a:r>
              <a:rPr sz="2400" spc="-2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b</a:t>
            </a:r>
            <a:r>
              <a:rPr sz="2400" spc="-90" dirty="0">
                <a:latin typeface="Trebuchet MS"/>
                <a:cs typeface="Trebuchet MS"/>
              </a:rPr>
              <a:t>o</a:t>
            </a:r>
            <a:r>
              <a:rPr sz="2400" spc="-114" dirty="0">
                <a:latin typeface="Trebuchet MS"/>
                <a:cs typeface="Trebuchet MS"/>
              </a:rPr>
              <a:t>t</a:t>
            </a:r>
            <a:r>
              <a:rPr sz="2400" dirty="0">
                <a:latin typeface="Trebuchet MS"/>
                <a:cs typeface="Trebuchet MS"/>
              </a:rPr>
              <a:t>h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s</a:t>
            </a:r>
            <a:r>
              <a:rPr sz="2400" spc="-114" dirty="0">
                <a:latin typeface="Trebuchet MS"/>
                <a:cs typeface="Trebuchet MS"/>
              </a:rPr>
              <a:t>t</a:t>
            </a:r>
            <a:r>
              <a:rPr sz="2400" spc="-110" dirty="0">
                <a:latin typeface="Trebuchet MS"/>
                <a:cs typeface="Trebuchet MS"/>
              </a:rPr>
              <a:t>a</a:t>
            </a:r>
            <a:r>
              <a:rPr sz="2400" spc="-114" dirty="0">
                <a:latin typeface="Trebuchet MS"/>
                <a:cs typeface="Trebuchet MS"/>
              </a:rPr>
              <a:t>t</a:t>
            </a:r>
            <a:r>
              <a:rPr sz="2400" spc="-110" dirty="0">
                <a:latin typeface="Trebuchet MS"/>
                <a:cs typeface="Trebuchet MS"/>
              </a:rPr>
              <a:t>i</a:t>
            </a:r>
            <a:r>
              <a:rPr sz="2400" spc="-140" dirty="0">
                <a:latin typeface="Trebuchet MS"/>
                <a:cs typeface="Trebuchet MS"/>
              </a:rPr>
              <a:t>o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t</a:t>
            </a:r>
            <a:r>
              <a:rPr sz="2400" spc="-70" dirty="0">
                <a:latin typeface="Trebuchet MS"/>
                <a:cs typeface="Trebuchet MS"/>
              </a:rPr>
              <a:t>r</a:t>
            </a:r>
            <a:r>
              <a:rPr sz="2400" dirty="0">
                <a:latin typeface="Trebuchet MS"/>
                <a:cs typeface="Trebuchet MS"/>
              </a:rPr>
              <a:t>y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to  </a:t>
            </a:r>
            <a:r>
              <a:rPr sz="2400" spc="-160" dirty="0">
                <a:latin typeface="Trebuchet MS"/>
                <a:cs typeface="Trebuchet MS"/>
              </a:rPr>
              <a:t>l</a:t>
            </a:r>
            <a:r>
              <a:rPr sz="2400" spc="-135" dirty="0">
                <a:latin typeface="Trebuchet MS"/>
                <a:cs typeface="Trebuchet MS"/>
              </a:rPr>
              <a:t>i</a:t>
            </a:r>
            <a:r>
              <a:rPr sz="2400" spc="-160" dirty="0">
                <a:latin typeface="Trebuchet MS"/>
                <a:cs typeface="Trebuchet MS"/>
              </a:rPr>
              <a:t>s</a:t>
            </a:r>
            <a:r>
              <a:rPr sz="2400" spc="-140" dirty="0">
                <a:latin typeface="Trebuchet MS"/>
                <a:cs typeface="Trebuchet MS"/>
              </a:rPr>
              <a:t>t</a:t>
            </a:r>
            <a:r>
              <a:rPr sz="2400" spc="-135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t</a:t>
            </a:r>
            <a:r>
              <a:rPr sz="2400" spc="-4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ti</a:t>
            </a:r>
            <a:r>
              <a:rPr sz="2400" spc="-195" dirty="0">
                <a:latin typeface="Trebuchet MS"/>
                <a:cs typeface="Trebuchet MS"/>
              </a:rPr>
              <a:t>m</a:t>
            </a:r>
            <a:r>
              <a:rPr sz="2400" spc="-180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6288024"/>
                  </a:moveTo>
                  <a:lnTo>
                    <a:pt x="0" y="62880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6288024"/>
                  </a:lnTo>
                  <a:close/>
                </a:path>
                <a:path w="73025" h="6858000">
                  <a:moveTo>
                    <a:pt x="72644" y="573024"/>
                  </a:moveTo>
                  <a:lnTo>
                    <a:pt x="0" y="573024"/>
                  </a:lnTo>
                  <a:lnTo>
                    <a:pt x="0" y="6211824"/>
                  </a:lnTo>
                  <a:lnTo>
                    <a:pt x="72644" y="6211824"/>
                  </a:lnTo>
                  <a:lnTo>
                    <a:pt x="72644" y="5730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2644" y="4968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923" y="534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3716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8288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5427" y="784352"/>
            <a:ext cx="3394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0355" algn="l"/>
              </a:tabLst>
            </a:pPr>
            <a:r>
              <a:rPr sz="2400" spc="-20" dirty="0">
                <a:solidFill>
                  <a:srgbClr val="AA8812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i</a:t>
            </a:r>
            <a:r>
              <a:rPr sz="2400" spc="-20" dirty="0">
                <a:solidFill>
                  <a:srgbClr val="AA8812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ure</a:t>
            </a:r>
            <a:r>
              <a:rPr sz="2400" spc="10" dirty="0">
                <a:solidFill>
                  <a:srgbClr val="AA881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13.4	</a:t>
            </a:r>
            <a:r>
              <a:rPr sz="2000" i="1" spc="5" dirty="0">
                <a:latin typeface="Times New Roman"/>
                <a:cs typeface="Times New Roman"/>
              </a:rPr>
              <a:t>802</a:t>
            </a:r>
            <a:r>
              <a:rPr sz="2000" i="1" spc="-5" dirty="0">
                <a:latin typeface="Times New Roman"/>
                <a:cs typeface="Times New Roman"/>
              </a:rPr>
              <a:t>.3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M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-10" dirty="0">
                <a:latin typeface="Times New Roman"/>
                <a:cs typeface="Times New Roman"/>
              </a:rPr>
              <a:t>C</a:t>
            </a:r>
            <a:r>
              <a:rPr sz="2000" i="1" spc="-10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f</a:t>
            </a:r>
            <a:r>
              <a:rPr sz="2000" i="1" spc="-15" dirty="0">
                <a:latin typeface="Times New Roman"/>
                <a:cs typeface="Times New Roman"/>
              </a:rPr>
              <a:t>r</a:t>
            </a:r>
            <a:r>
              <a:rPr sz="2000" i="1" spc="5" dirty="0">
                <a:latin typeface="Times New Roman"/>
                <a:cs typeface="Times New Roman"/>
              </a:rPr>
              <a:t>a</a:t>
            </a:r>
            <a:r>
              <a:rPr sz="2000" i="1" spc="-5" dirty="0">
                <a:latin typeface="Times New Roman"/>
                <a:cs typeface="Times New Roman"/>
              </a:rPr>
              <a:t>me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923" y="2292095"/>
            <a:ext cx="8837930" cy="3999229"/>
            <a:chOff x="153923" y="2292095"/>
            <a:chExt cx="8837930" cy="3999229"/>
          </a:xfrm>
        </p:grpSpPr>
        <p:sp>
          <p:nvSpPr>
            <p:cNvPr id="11" name="object 11"/>
            <p:cNvSpPr/>
            <p:nvPr/>
          </p:nvSpPr>
          <p:spPr>
            <a:xfrm>
              <a:off x="153923" y="6252972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87" y="2292095"/>
              <a:ext cx="8820912" cy="2584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2394" y="258521"/>
            <a:ext cx="27476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55" dirty="0"/>
              <a:t>I</a:t>
            </a:r>
            <a:r>
              <a:rPr sz="4300" spc="-165" dirty="0"/>
              <a:t>EE</a:t>
            </a:r>
            <a:r>
              <a:rPr sz="4300" spc="-5" dirty="0"/>
              <a:t>E</a:t>
            </a:r>
            <a:r>
              <a:rPr sz="4300" spc="-285" dirty="0"/>
              <a:t> </a:t>
            </a:r>
            <a:r>
              <a:rPr sz="4300" spc="-260" dirty="0"/>
              <a:t>E</a:t>
            </a:r>
            <a:r>
              <a:rPr sz="4300" spc="-200" dirty="0"/>
              <a:t>t</a:t>
            </a:r>
            <a:r>
              <a:rPr sz="4300" spc="-204" dirty="0"/>
              <a:t>he</a:t>
            </a:r>
            <a:r>
              <a:rPr sz="4300" spc="-210" dirty="0"/>
              <a:t>r</a:t>
            </a:r>
            <a:r>
              <a:rPr sz="4300" spc="-204" dirty="0"/>
              <a:t>n</a:t>
            </a:r>
            <a:r>
              <a:rPr sz="4300" spc="-225" dirty="0"/>
              <a:t>e</a:t>
            </a:r>
            <a:r>
              <a:rPr sz="4300" spc="-5" dirty="0"/>
              <a:t>t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584" y="1499565"/>
            <a:ext cx="365760" cy="27157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11656" y="2201545"/>
            <a:ext cx="457834" cy="708025"/>
            <a:chOff x="911656" y="2201545"/>
            <a:chExt cx="457834" cy="7080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656" y="2201545"/>
              <a:ext cx="457809" cy="3413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656" y="2567381"/>
              <a:ext cx="457809" cy="3416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06348" y="1376792"/>
            <a:ext cx="7367270" cy="153860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400" spc="-65" dirty="0">
                <a:latin typeface="Times New Roman"/>
                <a:cs typeface="Times New Roman"/>
              </a:rPr>
              <a:t>In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IEEE</a:t>
            </a:r>
            <a:r>
              <a:rPr sz="2400" spc="-80" dirty="0">
                <a:latin typeface="Times New Roman"/>
                <a:cs typeface="Times New Roman"/>
              </a:rPr>
              <a:t> 802.3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Ethernet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Data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link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layer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is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split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into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two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sublayers:</a:t>
            </a:r>
            <a:endParaRPr sz="2400">
              <a:latin typeface="Times New Roman"/>
              <a:cs typeface="Times New Roman"/>
            </a:endParaRPr>
          </a:p>
          <a:p>
            <a:pPr marL="287020" indent="-238125">
              <a:lnSpc>
                <a:spcPct val="100000"/>
              </a:lnSpc>
              <a:spcBef>
                <a:spcPts val="195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400" spc="-65" dirty="0">
                <a:latin typeface="Times New Roman"/>
                <a:cs typeface="Times New Roman"/>
              </a:rPr>
              <a:t>B</a:t>
            </a:r>
            <a:r>
              <a:rPr sz="2400" spc="-50" dirty="0">
                <a:latin typeface="Times New Roman"/>
                <a:cs typeface="Times New Roman"/>
              </a:rPr>
              <a:t>o</a:t>
            </a:r>
            <a:r>
              <a:rPr sz="2400" spc="-45" dirty="0">
                <a:latin typeface="Times New Roman"/>
                <a:cs typeface="Times New Roman"/>
              </a:rPr>
              <a:t>tt</a:t>
            </a:r>
            <a:r>
              <a:rPr sz="2400" spc="-5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p</a:t>
            </a:r>
            <a:r>
              <a:rPr sz="2400" spc="-130" dirty="0">
                <a:latin typeface="Times New Roman"/>
                <a:cs typeface="Times New Roman"/>
              </a:rPr>
              <a:t>ar</a:t>
            </a:r>
            <a:r>
              <a:rPr sz="2400" spc="-114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3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M</a:t>
            </a:r>
            <a:r>
              <a:rPr sz="2400" spc="10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  <a:p>
            <a:pPr marL="534035">
              <a:lnSpc>
                <a:spcPct val="100000"/>
              </a:lnSpc>
              <a:spcBef>
                <a:spcPts val="5"/>
              </a:spcBef>
            </a:pPr>
            <a:r>
              <a:rPr sz="2400" spc="-55" dirty="0">
                <a:latin typeface="Times New Roman"/>
                <a:cs typeface="Times New Roman"/>
              </a:rPr>
              <a:t>T</a:t>
            </a:r>
            <a:r>
              <a:rPr sz="2400" spc="-5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05" dirty="0">
                <a:latin typeface="Times New Roman"/>
                <a:cs typeface="Times New Roman"/>
              </a:rPr>
              <a:t> fr</a:t>
            </a:r>
            <a:r>
              <a:rPr sz="2400" spc="-110" dirty="0">
                <a:latin typeface="Times New Roman"/>
                <a:cs typeface="Times New Roman"/>
              </a:rPr>
              <a:t>a</a:t>
            </a:r>
            <a:r>
              <a:rPr sz="2400" spc="-9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ca</a:t>
            </a:r>
            <a:r>
              <a:rPr sz="2400" spc="-114" dirty="0">
                <a:latin typeface="Times New Roman"/>
                <a:cs typeface="Times New Roman"/>
              </a:rPr>
              <a:t>ll</a:t>
            </a:r>
            <a:r>
              <a:rPr sz="2400" spc="-13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b="1" spc="90" dirty="0">
                <a:latin typeface="Times New Roman"/>
                <a:cs typeface="Times New Roman"/>
              </a:rPr>
              <a:t>I</a:t>
            </a:r>
            <a:r>
              <a:rPr sz="2400" b="1" spc="100" dirty="0">
                <a:latin typeface="Times New Roman"/>
                <a:cs typeface="Times New Roman"/>
              </a:rPr>
              <a:t>EE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13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802.3</a:t>
            </a:r>
            <a:endParaRPr sz="2400">
              <a:latin typeface="Times New Roman"/>
              <a:cs typeface="Times New Roman"/>
            </a:endParaRPr>
          </a:p>
          <a:p>
            <a:pPr marL="534035">
              <a:lnSpc>
                <a:spcPct val="100000"/>
              </a:lnSpc>
            </a:pPr>
            <a:r>
              <a:rPr sz="2400" spc="-70" dirty="0">
                <a:latin typeface="Times New Roman"/>
                <a:cs typeface="Times New Roman"/>
              </a:rPr>
              <a:t>Handles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framing,</a:t>
            </a:r>
            <a:r>
              <a:rPr sz="2400" spc="-31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MAC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addressing,</a:t>
            </a:r>
            <a:r>
              <a:rPr sz="2400" spc="-33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MediumAccess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control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656" y="2933445"/>
            <a:ext cx="457809" cy="3413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861" y="2890265"/>
            <a:ext cx="6141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Specific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implementation</a:t>
            </a:r>
            <a:r>
              <a:rPr sz="2400" b="1" spc="1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for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each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140" dirty="0">
                <a:latin typeface="Times New Roman"/>
                <a:cs typeface="Times New Roman"/>
              </a:rPr>
              <a:t>LAN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Times New Roman"/>
                <a:cs typeface="Times New Roman"/>
              </a:rPr>
              <a:t>rotocol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137" y="3146805"/>
            <a:ext cx="457199" cy="3413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93063" y="3103626"/>
            <a:ext cx="72269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Times New Roman"/>
                <a:cs typeface="Times New Roman"/>
              </a:rPr>
              <a:t>Defines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b="1" spc="114" dirty="0">
                <a:latin typeface="Times New Roman"/>
                <a:cs typeface="Times New Roman"/>
              </a:rPr>
              <a:t>CSMA/CD</a:t>
            </a:r>
            <a:r>
              <a:rPr sz="2400" b="1" spc="30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as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the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access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method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for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Ethernet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LANs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8199" y="3295345"/>
            <a:ext cx="23577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Times New Roman"/>
                <a:cs typeface="Times New Roman"/>
              </a:rPr>
              <a:t>a</a:t>
            </a:r>
            <a:r>
              <a:rPr sz="2400" spc="-10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b="1" spc="-240" dirty="0">
                <a:latin typeface="Times New Roman"/>
                <a:cs typeface="Times New Roman"/>
              </a:rPr>
              <a:t>T</a:t>
            </a:r>
            <a:r>
              <a:rPr sz="2400" b="1" spc="-25" dirty="0">
                <a:latin typeface="Times New Roman"/>
                <a:cs typeface="Times New Roman"/>
              </a:rPr>
              <a:t>o</a:t>
            </a:r>
            <a:r>
              <a:rPr sz="2400" b="1" spc="-20" dirty="0">
                <a:latin typeface="Times New Roman"/>
                <a:cs typeface="Times New Roman"/>
              </a:rPr>
              <a:t>k</a:t>
            </a:r>
            <a:r>
              <a:rPr sz="2400" b="1" spc="-3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n</a:t>
            </a:r>
            <a:r>
              <a:rPr sz="2400" b="1" spc="2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passi</a:t>
            </a:r>
            <a:r>
              <a:rPr sz="2400" b="1" spc="10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8199" y="3484879"/>
            <a:ext cx="273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latin typeface="Times New Roman"/>
                <a:cs typeface="Times New Roman"/>
              </a:rPr>
              <a:t>m</a:t>
            </a:r>
            <a:r>
              <a:rPr sz="2400" spc="-85" dirty="0">
                <a:latin typeface="Times New Roman"/>
                <a:cs typeface="Times New Roman"/>
              </a:rPr>
              <a:t>e</a:t>
            </a:r>
            <a:r>
              <a:rPr sz="2400" spc="-70" dirty="0">
                <a:latin typeface="Times New Roman"/>
                <a:cs typeface="Times New Roman"/>
              </a:rPr>
              <a:t>t</a:t>
            </a:r>
            <a:r>
              <a:rPr sz="2400" spc="-75" dirty="0">
                <a:latin typeface="Times New Roman"/>
                <a:cs typeface="Times New Roman"/>
              </a:rPr>
              <a:t>ho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f</a:t>
            </a:r>
            <a:r>
              <a:rPr sz="2400" spc="-7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265" dirty="0">
                <a:latin typeface="Times New Roman"/>
                <a:cs typeface="Times New Roman"/>
              </a:rPr>
              <a:t>T</a:t>
            </a:r>
            <a:r>
              <a:rPr sz="2400" spc="-95" dirty="0">
                <a:latin typeface="Times New Roman"/>
                <a:cs typeface="Times New Roman"/>
              </a:rPr>
              <a:t>ok</a:t>
            </a:r>
            <a:r>
              <a:rPr sz="2400" spc="-10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R</a:t>
            </a:r>
            <a:r>
              <a:rPr sz="2400" spc="-95" dirty="0">
                <a:latin typeface="Times New Roman"/>
                <a:cs typeface="Times New Roman"/>
              </a:rPr>
              <a:t>in</a:t>
            </a:r>
            <a:r>
              <a:rPr sz="2400" spc="-120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656" y="3756659"/>
            <a:ext cx="457809" cy="34137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11656" y="4503673"/>
            <a:ext cx="457834" cy="708025"/>
            <a:chOff x="911656" y="4503673"/>
            <a:chExt cx="457834" cy="70802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656" y="4503673"/>
              <a:ext cx="457809" cy="3413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656" y="4869814"/>
              <a:ext cx="457809" cy="3413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42924" y="3713479"/>
            <a:ext cx="5516880" cy="150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205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latin typeface="Times New Roman"/>
                <a:cs typeface="Times New Roman"/>
              </a:rPr>
              <a:t>I</a:t>
            </a:r>
            <a:r>
              <a:rPr sz="2400" spc="-95" dirty="0">
                <a:latin typeface="Times New Roman"/>
                <a:cs typeface="Times New Roman"/>
              </a:rPr>
              <a:t>m</a:t>
            </a:r>
            <a:r>
              <a:rPr sz="2400" spc="-100" dirty="0">
                <a:latin typeface="Times New Roman"/>
                <a:cs typeface="Times New Roman"/>
              </a:rPr>
              <a:t>p</a:t>
            </a:r>
            <a:r>
              <a:rPr sz="2400" spc="-95" dirty="0">
                <a:latin typeface="Times New Roman"/>
                <a:cs typeface="Times New Roman"/>
              </a:rPr>
              <a:t>l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spc="-95" dirty="0">
                <a:latin typeface="Times New Roman"/>
                <a:cs typeface="Times New Roman"/>
              </a:rPr>
              <a:t>m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spc="-100" dirty="0">
                <a:latin typeface="Times New Roman"/>
                <a:cs typeface="Times New Roman"/>
              </a:rPr>
              <a:t>n</a:t>
            </a:r>
            <a:r>
              <a:rPr sz="2400" spc="-95" dirty="0">
                <a:latin typeface="Times New Roman"/>
                <a:cs typeface="Times New Roman"/>
              </a:rPr>
              <a:t>t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</a:t>
            </a:r>
            <a:r>
              <a:rPr sz="2400" b="1" spc="-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d</a:t>
            </a:r>
            <a:r>
              <a:rPr sz="2400" b="1" spc="10" dirty="0">
                <a:latin typeface="Times New Roman"/>
                <a:cs typeface="Times New Roman"/>
              </a:rPr>
              <a:t>w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6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250190" indent="-238125">
              <a:lnSpc>
                <a:spcPct val="100000"/>
              </a:lnSpc>
              <a:spcBef>
                <a:spcPts val="12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400" spc="-140" dirty="0">
                <a:latin typeface="Times New Roman"/>
                <a:cs typeface="Times New Roman"/>
              </a:rPr>
              <a:t>Top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part: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LLC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(Logical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Link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Control)</a:t>
            </a:r>
            <a:endParaRPr sz="2400">
              <a:latin typeface="Times New Roman"/>
              <a:cs typeface="Times New Roman"/>
            </a:endParaRPr>
          </a:p>
          <a:p>
            <a:pPr marL="497205">
              <a:lnSpc>
                <a:spcPct val="100000"/>
              </a:lnSpc>
            </a:pPr>
            <a:r>
              <a:rPr sz="2400" spc="-55" dirty="0">
                <a:latin typeface="Times New Roman"/>
                <a:cs typeface="Times New Roman"/>
              </a:rPr>
              <a:t>T</a:t>
            </a:r>
            <a:r>
              <a:rPr sz="2400" spc="-5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s</a:t>
            </a:r>
            <a:r>
              <a:rPr sz="2400" spc="-95" dirty="0">
                <a:latin typeface="Times New Roman"/>
                <a:cs typeface="Times New Roman"/>
              </a:rPr>
              <a:t>ub</a:t>
            </a:r>
            <a:r>
              <a:rPr sz="2400" spc="-105" dirty="0">
                <a:latin typeface="Times New Roman"/>
                <a:cs typeface="Times New Roman"/>
              </a:rPr>
              <a:t>fr</a:t>
            </a:r>
            <a:r>
              <a:rPr sz="2400" spc="-110" dirty="0">
                <a:latin typeface="Times New Roman"/>
                <a:cs typeface="Times New Roman"/>
              </a:rPr>
              <a:t>a</a:t>
            </a:r>
            <a:r>
              <a:rPr sz="2400" spc="-9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ca</a:t>
            </a:r>
            <a:r>
              <a:rPr sz="2400" spc="-114" dirty="0">
                <a:latin typeface="Times New Roman"/>
                <a:cs typeface="Times New Roman"/>
              </a:rPr>
              <a:t>ll</a:t>
            </a:r>
            <a:r>
              <a:rPr sz="2400" spc="-13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b="1" spc="90" dirty="0">
                <a:latin typeface="Times New Roman"/>
                <a:cs typeface="Times New Roman"/>
              </a:rPr>
              <a:t>I</a:t>
            </a:r>
            <a:r>
              <a:rPr sz="2400" b="1" spc="100" dirty="0">
                <a:latin typeface="Times New Roman"/>
                <a:cs typeface="Times New Roman"/>
              </a:rPr>
              <a:t>EE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8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802.2</a:t>
            </a:r>
            <a:endParaRPr sz="2400">
              <a:latin typeface="Times New Roman"/>
              <a:cs typeface="Times New Roman"/>
            </a:endParaRPr>
          </a:p>
          <a:p>
            <a:pPr marL="497205">
              <a:lnSpc>
                <a:spcPct val="100000"/>
              </a:lnSpc>
              <a:spcBef>
                <a:spcPts val="5"/>
              </a:spcBef>
            </a:pPr>
            <a:r>
              <a:rPr sz="2400" spc="-70" dirty="0">
                <a:latin typeface="Times New Roman"/>
                <a:cs typeface="Times New Roman"/>
              </a:rPr>
              <a:t>Provides </a:t>
            </a:r>
            <a:r>
              <a:rPr sz="2400" b="1" spc="-20" dirty="0">
                <a:latin typeface="Times New Roman"/>
                <a:cs typeface="Times New Roman"/>
              </a:rPr>
              <a:t>error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flow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control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if</a:t>
            </a:r>
            <a:r>
              <a:rPr sz="2400" spc="-36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needed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656" y="5235270"/>
            <a:ext cx="457809" cy="34168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27861" y="5192090"/>
            <a:ext cx="4528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95" dirty="0">
                <a:latin typeface="Times New Roman"/>
                <a:cs typeface="Times New Roman"/>
              </a:rPr>
              <a:t> m</a:t>
            </a:r>
            <a:r>
              <a:rPr sz="2400" spc="-110" dirty="0">
                <a:latin typeface="Times New Roman"/>
                <a:cs typeface="Times New Roman"/>
              </a:rPr>
              <a:t>a</a:t>
            </a:r>
            <a:r>
              <a:rPr sz="2400" spc="-100" dirty="0">
                <a:latin typeface="Times New Roman"/>
                <a:cs typeface="Times New Roman"/>
              </a:rPr>
              <a:t>k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t</a:t>
            </a:r>
            <a:r>
              <a:rPr sz="2400" spc="-10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M</a:t>
            </a:r>
            <a:r>
              <a:rPr sz="2400" spc="1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s</a:t>
            </a:r>
            <a:r>
              <a:rPr sz="2400" spc="-100" dirty="0">
                <a:latin typeface="Times New Roman"/>
                <a:cs typeface="Times New Roman"/>
              </a:rPr>
              <a:t>ub</a:t>
            </a:r>
            <a:r>
              <a:rPr sz="2400" spc="-95" dirty="0">
                <a:latin typeface="Times New Roman"/>
                <a:cs typeface="Times New Roman"/>
              </a:rPr>
              <a:t>l</a:t>
            </a:r>
            <a:r>
              <a:rPr sz="2400" spc="-110" dirty="0">
                <a:latin typeface="Times New Roman"/>
                <a:cs typeface="Times New Roman"/>
              </a:rPr>
              <a:t>a</a:t>
            </a:r>
            <a:r>
              <a:rPr sz="2400" spc="-170" dirty="0">
                <a:latin typeface="Times New Roman"/>
                <a:cs typeface="Times New Roman"/>
              </a:rPr>
              <a:t>y</a:t>
            </a:r>
            <a:r>
              <a:rPr sz="2400" spc="-8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</a:t>
            </a:r>
            <a:r>
              <a:rPr sz="2400" spc="-80" dirty="0">
                <a:latin typeface="Times New Roman"/>
                <a:cs typeface="Times New Roman"/>
              </a:rPr>
              <a:t>ra</a:t>
            </a:r>
            <a:r>
              <a:rPr sz="2400" spc="-70" dirty="0">
                <a:latin typeface="Times New Roman"/>
                <a:cs typeface="Times New Roman"/>
              </a:rPr>
              <a:t>nsp</a:t>
            </a:r>
            <a:r>
              <a:rPr sz="2400" spc="-80" dirty="0">
                <a:latin typeface="Times New Roman"/>
                <a:cs typeface="Times New Roman"/>
              </a:rPr>
              <a:t>are</a:t>
            </a:r>
            <a:r>
              <a:rPr sz="2400" spc="-7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137" y="5466892"/>
            <a:ext cx="457199" cy="34168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393063" y="5423712"/>
            <a:ext cx="7465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ll</a:t>
            </a:r>
            <a:r>
              <a:rPr sz="2400" spc="-25" dirty="0">
                <a:latin typeface="Times New Roman"/>
                <a:cs typeface="Times New Roman"/>
              </a:rPr>
              <a:t>o</a:t>
            </a:r>
            <a:r>
              <a:rPr sz="2400" spc="-35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i</a:t>
            </a:r>
            <a:r>
              <a:rPr sz="2400" spc="-75" dirty="0">
                <a:latin typeface="Times New Roman"/>
                <a:cs typeface="Times New Roman"/>
              </a:rPr>
              <a:t>n</a:t>
            </a:r>
            <a:r>
              <a:rPr sz="2400" spc="-70" dirty="0">
                <a:latin typeface="Times New Roman"/>
                <a:cs typeface="Times New Roman"/>
              </a:rPr>
              <a:t>t</a:t>
            </a:r>
            <a:r>
              <a:rPr sz="2400" spc="-85" dirty="0">
                <a:latin typeface="Times New Roman"/>
                <a:cs typeface="Times New Roman"/>
              </a:rPr>
              <a:t>e</a:t>
            </a:r>
            <a:r>
              <a:rPr sz="2400" spc="-80" dirty="0">
                <a:latin typeface="Times New Roman"/>
                <a:cs typeface="Times New Roman"/>
              </a:rPr>
              <a:t>r</a:t>
            </a:r>
            <a:r>
              <a:rPr sz="2400" spc="-85" dirty="0">
                <a:latin typeface="Times New Roman"/>
                <a:cs typeface="Times New Roman"/>
              </a:rPr>
              <a:t>c</a:t>
            </a:r>
            <a:r>
              <a:rPr sz="2400" spc="-75" dirty="0">
                <a:latin typeface="Times New Roman"/>
                <a:cs typeface="Times New Roman"/>
              </a:rPr>
              <a:t>onn</a:t>
            </a:r>
            <a:r>
              <a:rPr sz="2400" spc="-85" dirty="0">
                <a:latin typeface="Times New Roman"/>
                <a:cs typeface="Times New Roman"/>
              </a:rPr>
              <a:t>ec</a:t>
            </a:r>
            <a:r>
              <a:rPr sz="2400" spc="-70" dirty="0">
                <a:latin typeface="Times New Roman"/>
                <a:cs typeface="Times New Roman"/>
              </a:rPr>
              <a:t>t</a:t>
            </a:r>
            <a:r>
              <a:rPr sz="2400" spc="-95" dirty="0">
                <a:latin typeface="Times New Roman"/>
                <a:cs typeface="Times New Roman"/>
              </a:rPr>
              <a:t>i</a:t>
            </a:r>
            <a:r>
              <a:rPr sz="2400" spc="-100" dirty="0">
                <a:latin typeface="Times New Roman"/>
                <a:cs typeface="Times New Roman"/>
              </a:rPr>
              <a:t>v</a:t>
            </a:r>
            <a:r>
              <a:rPr sz="2400" spc="-70" dirty="0">
                <a:latin typeface="Times New Roman"/>
                <a:cs typeface="Times New Roman"/>
              </a:rPr>
              <a:t>i</a:t>
            </a:r>
            <a:r>
              <a:rPr sz="2400" spc="-9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b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spc="-95" dirty="0">
                <a:latin typeface="Times New Roman"/>
                <a:cs typeface="Times New Roman"/>
              </a:rPr>
              <a:t>t</a:t>
            </a:r>
            <a:r>
              <a:rPr sz="2400" spc="-105" dirty="0">
                <a:latin typeface="Times New Roman"/>
                <a:cs typeface="Times New Roman"/>
              </a:rPr>
              <a:t>w</a:t>
            </a:r>
            <a:r>
              <a:rPr sz="2400" spc="-110" dirty="0">
                <a:latin typeface="Times New Roman"/>
                <a:cs typeface="Times New Roman"/>
              </a:rPr>
              <a:t>ee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di</a:t>
            </a:r>
            <a:r>
              <a:rPr sz="2400" spc="-155" dirty="0">
                <a:latin typeface="Times New Roman"/>
                <a:cs typeface="Times New Roman"/>
              </a:rPr>
              <a:t>f</a:t>
            </a:r>
            <a:r>
              <a:rPr sz="2400" spc="-105" dirty="0">
                <a:latin typeface="Times New Roman"/>
                <a:cs typeface="Times New Roman"/>
              </a:rPr>
              <a:t>fere</a:t>
            </a:r>
            <a:r>
              <a:rPr sz="2400" spc="-9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35" dirty="0">
                <a:latin typeface="Times New Roman"/>
                <a:cs typeface="Times New Roman"/>
              </a:rPr>
              <a:t>AN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d</a:t>
            </a:r>
            <a:r>
              <a:rPr sz="2400" spc="-130" dirty="0">
                <a:latin typeface="Times New Roman"/>
                <a:cs typeface="Times New Roman"/>
              </a:rPr>
              <a:t>a</a:t>
            </a:r>
            <a:r>
              <a:rPr sz="2400" spc="-12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li</a:t>
            </a:r>
            <a:r>
              <a:rPr sz="2400" spc="-7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k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l</a:t>
            </a:r>
            <a:r>
              <a:rPr sz="2400" spc="-110" dirty="0">
                <a:latin typeface="Times New Roman"/>
                <a:cs typeface="Times New Roman"/>
              </a:rPr>
              <a:t>a</a:t>
            </a:r>
            <a:r>
              <a:rPr sz="2400" spc="-170" dirty="0">
                <a:latin typeface="Times New Roman"/>
                <a:cs typeface="Times New Roman"/>
              </a:rPr>
              <a:t>y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spc="-10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656" y="5683910"/>
            <a:ext cx="457809" cy="34137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27861" y="5640730"/>
            <a:ext cx="7520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imes New Roman"/>
                <a:cs typeface="Times New Roman"/>
              </a:rPr>
              <a:t>Used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to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multiplex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multiple</a:t>
            </a:r>
            <a:r>
              <a:rPr sz="2400" spc="-27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network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layer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protocols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in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the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data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link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7861" y="5856833"/>
            <a:ext cx="5664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Times New Roman"/>
                <a:cs typeface="Times New Roman"/>
              </a:rPr>
              <a:t>l</a:t>
            </a:r>
            <a:r>
              <a:rPr sz="2400" spc="-130" dirty="0">
                <a:latin typeface="Times New Roman"/>
                <a:cs typeface="Times New Roman"/>
              </a:rPr>
              <a:t>a</a:t>
            </a:r>
            <a:r>
              <a:rPr sz="2400" spc="-195" dirty="0">
                <a:latin typeface="Times New Roman"/>
                <a:cs typeface="Times New Roman"/>
              </a:rPr>
              <a:t>y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656" y="6464503"/>
            <a:ext cx="457809" cy="34137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127861" y="6073241"/>
            <a:ext cx="2965450" cy="73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10"/>
              </a:lnSpc>
              <a:spcBef>
                <a:spcPts val="100"/>
              </a:spcBef>
            </a:pPr>
            <a:r>
              <a:rPr sz="2400" spc="-8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10"/>
              </a:lnSpc>
            </a:pPr>
            <a:r>
              <a:rPr sz="2400" spc="-155" dirty="0">
                <a:latin typeface="Times New Roman"/>
                <a:cs typeface="Times New Roman"/>
              </a:rPr>
              <a:t>I</a:t>
            </a:r>
            <a:r>
              <a:rPr sz="2400" spc="-95" dirty="0">
                <a:latin typeface="Times New Roman"/>
                <a:cs typeface="Times New Roman"/>
              </a:rPr>
              <a:t>m</a:t>
            </a:r>
            <a:r>
              <a:rPr sz="2400" spc="-100" dirty="0">
                <a:latin typeface="Times New Roman"/>
                <a:cs typeface="Times New Roman"/>
              </a:rPr>
              <a:t>p</a:t>
            </a:r>
            <a:r>
              <a:rPr sz="2400" spc="-95" dirty="0">
                <a:latin typeface="Times New Roman"/>
                <a:cs typeface="Times New Roman"/>
              </a:rPr>
              <a:t>l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spc="-95" dirty="0">
                <a:latin typeface="Times New Roman"/>
                <a:cs typeface="Times New Roman"/>
              </a:rPr>
              <a:t>m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spc="-100" dirty="0">
                <a:latin typeface="Times New Roman"/>
                <a:cs typeface="Times New Roman"/>
              </a:rPr>
              <a:t>n</a:t>
            </a:r>
            <a:r>
              <a:rPr sz="2400" spc="-95" dirty="0">
                <a:latin typeface="Times New Roman"/>
                <a:cs typeface="Times New Roman"/>
              </a:rPr>
              <a:t>t</a:t>
            </a:r>
            <a:r>
              <a:rPr sz="2400" spc="-1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so</a:t>
            </a:r>
            <a:r>
              <a:rPr sz="2400" b="1" spc="10" dirty="0">
                <a:latin typeface="Times New Roman"/>
                <a:cs typeface="Times New Roman"/>
              </a:rPr>
              <a:t>f</a:t>
            </a:r>
            <a:r>
              <a:rPr sz="2400" b="1" spc="-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wa</a:t>
            </a:r>
            <a:r>
              <a:rPr sz="2400" b="1" spc="-6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18" y="149961"/>
            <a:ext cx="7924441" cy="346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370" y="15316"/>
            <a:ext cx="791146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42720" algn="l"/>
              </a:tabLst>
            </a:pPr>
            <a:r>
              <a:rPr sz="2900" spc="5" dirty="0">
                <a:solidFill>
                  <a:srgbClr val="3030CE"/>
                </a:solidFill>
                <a:latin typeface="Times New Roman"/>
                <a:cs typeface="Times New Roman"/>
              </a:rPr>
              <a:t>Ethernet	</a:t>
            </a:r>
            <a:r>
              <a:rPr sz="2900" dirty="0">
                <a:solidFill>
                  <a:srgbClr val="3030CE"/>
                </a:solidFill>
                <a:latin typeface="Times New Roman"/>
                <a:cs typeface="Times New Roman"/>
              </a:rPr>
              <a:t>Provides</a:t>
            </a:r>
            <a:r>
              <a:rPr sz="2900" spc="-55" dirty="0">
                <a:solidFill>
                  <a:srgbClr val="3030CE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3030CE"/>
                </a:solidFill>
                <a:latin typeface="Times New Roman"/>
                <a:cs typeface="Times New Roman"/>
              </a:rPr>
              <a:t>Unreliable,</a:t>
            </a:r>
            <a:r>
              <a:rPr sz="2900" spc="-80" dirty="0">
                <a:solidFill>
                  <a:srgbClr val="3030CE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3030CE"/>
                </a:solidFill>
                <a:latin typeface="Times New Roman"/>
                <a:cs typeface="Times New Roman"/>
              </a:rPr>
              <a:t>connectionless</a:t>
            </a:r>
            <a:r>
              <a:rPr sz="2900" spc="-260" dirty="0">
                <a:solidFill>
                  <a:srgbClr val="3030CE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3030CE"/>
                </a:solidFill>
                <a:latin typeface="Times New Roman"/>
                <a:cs typeface="Times New Roman"/>
              </a:rPr>
              <a:t>Service</a:t>
            </a:r>
            <a:endParaRPr sz="29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3461" y="1629155"/>
            <a:ext cx="457200" cy="341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3461" y="3244926"/>
            <a:ext cx="457200" cy="3416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3461" y="4053585"/>
            <a:ext cx="457200" cy="3413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8638" y="4846320"/>
            <a:ext cx="115824" cy="2834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0661" y="5520232"/>
            <a:ext cx="115824" cy="28346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4780" y="778002"/>
            <a:ext cx="7085965" cy="503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1592580" indent="-238125" algn="r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Font typeface="Verdana"/>
              <a:buChar char="◦"/>
              <a:tabLst>
                <a:tab pos="23812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Ethernet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data </a:t>
            </a:r>
            <a:r>
              <a:rPr sz="2400" dirty="0">
                <a:latin typeface="Times New Roman"/>
                <a:cs typeface="Times New Roman"/>
              </a:rPr>
              <a:t>link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layer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protocol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provides</a:t>
            </a:r>
            <a:endParaRPr sz="2400">
              <a:latin typeface="Times New Roman"/>
              <a:cs typeface="Times New Roman"/>
            </a:endParaRPr>
          </a:p>
          <a:p>
            <a:pPr marR="1517650" algn="r">
              <a:lnSpc>
                <a:spcPct val="100000"/>
              </a:lnSpc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connectionless</a:t>
            </a:r>
            <a:r>
              <a:rPr sz="2400" b="1" u="heavy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service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layer</a:t>
            </a:r>
            <a:endParaRPr sz="2400">
              <a:latin typeface="Times New Roman"/>
              <a:cs typeface="Times New Roman"/>
            </a:endParaRPr>
          </a:p>
          <a:p>
            <a:pPr marL="497205" marR="823594">
              <a:lnSpc>
                <a:spcPct val="100000"/>
              </a:lnSpc>
              <a:spcBef>
                <a:spcPts val="600"/>
              </a:spcBef>
            </a:pPr>
            <a:r>
              <a:rPr sz="2400" spc="-5" dirty="0">
                <a:latin typeface="Times New Roman"/>
                <a:cs typeface="Times New Roman"/>
              </a:rPr>
              <a:t>No handshaking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between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sending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receiving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adapter.</a:t>
            </a:r>
            <a:endParaRPr sz="2400">
              <a:latin typeface="Times New Roman"/>
              <a:cs typeface="Times New Roman"/>
            </a:endParaRPr>
          </a:p>
          <a:p>
            <a:pPr marL="25019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Ethernet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protocol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provides</a:t>
            </a:r>
            <a:r>
              <a:rPr sz="24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Unreliable</a:t>
            </a:r>
            <a:r>
              <a:rPr sz="24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service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25019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Times New Roman"/>
                <a:cs typeface="Times New Roman"/>
              </a:rPr>
              <a:t>network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layer</a:t>
            </a:r>
            <a:r>
              <a:rPr sz="2400" b="1" spc="-1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Times New Roman"/>
                <a:cs typeface="Times New Roman"/>
              </a:rPr>
              <a:t>Re</a:t>
            </a: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iving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pt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5" dirty="0">
                <a:latin typeface="Times New Roman"/>
                <a:cs typeface="Times New Roman"/>
              </a:rPr>
              <a:t> do</a:t>
            </a:r>
            <a:r>
              <a:rPr sz="2400" spc="-3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s</a:t>
            </a:r>
            <a:r>
              <a:rPr sz="2400" spc="-30" dirty="0">
                <a:latin typeface="Times New Roman"/>
                <a:cs typeface="Times New Roman"/>
              </a:rPr>
              <a:t>n</a:t>
            </a:r>
            <a:r>
              <a:rPr sz="2400" spc="-80" dirty="0">
                <a:latin typeface="Times New Roman"/>
                <a:cs typeface="Times New Roman"/>
              </a:rPr>
              <a:t>’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nd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ACK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NA</a:t>
            </a:r>
            <a:r>
              <a:rPr sz="2400" dirty="0">
                <a:latin typeface="Times New Roman"/>
                <a:cs typeface="Times New Roman"/>
              </a:rPr>
              <a:t>K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  <a:p>
            <a:pPr marL="49720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sending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adapter</a:t>
            </a:r>
            <a:endParaRPr sz="2400">
              <a:latin typeface="Times New Roman"/>
              <a:cs typeface="Times New Roman"/>
            </a:endParaRPr>
          </a:p>
          <a:p>
            <a:pPr marL="497205" marR="424815">
              <a:lnSpc>
                <a:spcPct val="100000"/>
              </a:lnSpc>
              <a:spcBef>
                <a:spcPts val="605"/>
              </a:spcBef>
            </a:pP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means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stream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datagrams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passed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network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layer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gaps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(missing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data)</a:t>
            </a:r>
            <a:endParaRPr sz="24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Times New Roman"/>
                <a:cs typeface="Times New Roman"/>
              </a:rPr>
              <a:t>Gaps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will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filled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if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using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reliable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transport</a:t>
            </a:r>
            <a:r>
              <a:rPr sz="2000" spc="-50" dirty="0">
                <a:latin typeface="Times New Roman"/>
                <a:cs typeface="Times New Roman"/>
              </a:rPr>
              <a:t> layer</a:t>
            </a:r>
            <a:endParaRPr sz="2000">
              <a:latin typeface="Times New Roman"/>
              <a:cs typeface="Times New Roman"/>
            </a:endParaRPr>
          </a:p>
          <a:p>
            <a:pPr marL="70739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protocol</a:t>
            </a:r>
            <a:endParaRPr sz="2000">
              <a:latin typeface="Times New Roman"/>
              <a:cs typeface="Times New Roman"/>
            </a:endParaRPr>
          </a:p>
          <a:p>
            <a:pPr marL="875030">
              <a:lnSpc>
                <a:spcPct val="100000"/>
              </a:lnSpc>
              <a:spcBef>
                <a:spcPts val="505"/>
              </a:spcBef>
            </a:pPr>
            <a:r>
              <a:rPr sz="2000" spc="-30" dirty="0">
                <a:latin typeface="Times New Roman"/>
                <a:cs typeface="Times New Roman"/>
              </a:rPr>
              <a:t>Otherwise,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will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gaps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4358" y="368630"/>
            <a:ext cx="15779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600" spc="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hern</a:t>
            </a:r>
            <a:r>
              <a:rPr sz="3600" spc="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1830" y="4667199"/>
            <a:ext cx="55073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Frame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formats.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(a)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DIX</a:t>
            </a:r>
            <a:r>
              <a:rPr sz="2400" b="1" spc="1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Ethernet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15" dirty="0">
                <a:latin typeface="Times New Roman"/>
                <a:cs typeface="Times New Roman"/>
              </a:rPr>
              <a:t>,(b)</a:t>
            </a:r>
            <a:r>
              <a:rPr sz="2400" b="1" spc="-15" dirty="0">
                <a:latin typeface="Times New Roman"/>
                <a:cs typeface="Times New Roman"/>
              </a:rPr>
              <a:t> IEEE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Times New Roman"/>
                <a:cs typeface="Times New Roman"/>
              </a:rPr>
              <a:t>802.3.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80" y="2447544"/>
            <a:ext cx="8119872" cy="206654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43800" y="3849623"/>
            <a:ext cx="838200" cy="365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Arial MT"/>
                <a:cs typeface="Arial MT"/>
              </a:rPr>
              <a:t>FCS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800" y="2877311"/>
            <a:ext cx="838200" cy="365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Arial MT"/>
                <a:cs typeface="Arial MT"/>
              </a:rPr>
              <a:t>FCS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1775205"/>
            <a:ext cx="2484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indent="-16764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0340" algn="l"/>
              </a:tabLst>
            </a:pPr>
            <a:r>
              <a:rPr sz="1800" dirty="0">
                <a:latin typeface="Arial MT"/>
                <a:cs typeface="Arial MT"/>
              </a:rPr>
              <a:t>Ethernet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Frame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031" y="1387475"/>
            <a:ext cx="274320" cy="2072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031" y="1685874"/>
            <a:ext cx="274320" cy="2075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031" y="3531108"/>
            <a:ext cx="274320" cy="2072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031" y="4341825"/>
            <a:ext cx="274320" cy="2075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031" y="4912436"/>
            <a:ext cx="274320" cy="2075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031" y="5211445"/>
            <a:ext cx="274320" cy="2072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7035" y="60782"/>
            <a:ext cx="28301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Arial MT"/>
                <a:cs typeface="Arial MT"/>
              </a:rPr>
              <a:t>Ethernet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Frame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363" y="558164"/>
            <a:ext cx="7846695" cy="4879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455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PREAMBLE</a:t>
            </a:r>
            <a:endParaRPr sz="1400">
              <a:latin typeface="Arial"/>
              <a:cs typeface="Arial"/>
            </a:endParaRPr>
          </a:p>
          <a:p>
            <a:pPr marL="314325" indent="-238760">
              <a:lnSpc>
                <a:spcPts val="1935"/>
              </a:lnSpc>
              <a:buClr>
                <a:srgbClr val="3891A7"/>
              </a:buClr>
              <a:buFont typeface="Verdana"/>
              <a:buChar char="◦"/>
              <a:tabLst>
                <a:tab pos="314325" algn="l"/>
                <a:tab pos="314960" algn="l"/>
              </a:tabLst>
            </a:pPr>
            <a:r>
              <a:rPr sz="1800" dirty="0">
                <a:latin typeface="Times New Roman"/>
                <a:cs typeface="Times New Roman"/>
              </a:rPr>
              <a:t>8 </a:t>
            </a:r>
            <a:r>
              <a:rPr sz="1800" spc="-10" dirty="0">
                <a:latin typeface="Times New Roman"/>
                <a:cs typeface="Times New Roman"/>
              </a:rPr>
              <a:t>bytes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pattern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10101010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synchronize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receiver,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sender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clock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rates.</a:t>
            </a:r>
            <a:endParaRPr sz="1800">
              <a:latin typeface="Times New Roman"/>
              <a:cs typeface="Times New Roman"/>
            </a:endParaRPr>
          </a:p>
          <a:p>
            <a:pPr marL="314325" indent="-238760">
              <a:lnSpc>
                <a:spcPct val="100000"/>
              </a:lnSpc>
              <a:spcBef>
                <a:spcPts val="215"/>
              </a:spcBef>
              <a:buClr>
                <a:srgbClr val="3891A7"/>
              </a:buClr>
              <a:buFont typeface="Verdana"/>
              <a:buChar char="◦"/>
              <a:tabLst>
                <a:tab pos="314325" algn="l"/>
                <a:tab pos="314960" algn="l"/>
              </a:tabLst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IEEE</a:t>
            </a:r>
            <a:r>
              <a:rPr sz="1800" spc="5" dirty="0">
                <a:latin typeface="Times New Roman"/>
                <a:cs typeface="Times New Roman"/>
              </a:rPr>
              <a:t> 802.3,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eighth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byte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start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frame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(10101011)</a:t>
            </a:r>
            <a:endParaRPr sz="18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195"/>
              </a:spcBef>
            </a:pP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Addresses: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-10" dirty="0">
                <a:latin typeface="Times New Roman"/>
                <a:cs typeface="Times New Roman"/>
              </a:rPr>
              <a:t> bytes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(explained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latter)</a:t>
            </a:r>
            <a:endParaRPr sz="18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195"/>
              </a:spcBef>
            </a:pPr>
            <a:r>
              <a:rPr sz="1800" spc="-80" dirty="0">
                <a:solidFill>
                  <a:srgbClr val="FF0000"/>
                </a:solidFill>
                <a:latin typeface="Times New Roman"/>
                <a:cs typeface="Times New Roman"/>
              </a:rPr>
              <a:t>Type</a:t>
            </a:r>
            <a:r>
              <a:rPr sz="18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(DIX)</a:t>
            </a:r>
            <a:endParaRPr sz="1800">
              <a:latin typeface="Times New Roman"/>
              <a:cs typeface="Times New Roman"/>
            </a:endParaRPr>
          </a:p>
          <a:p>
            <a:pPr marL="314325" marR="5080" indent="-238125">
              <a:lnSpc>
                <a:spcPct val="8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314325" algn="l"/>
                <a:tab pos="314960" algn="l"/>
              </a:tabLst>
            </a:pPr>
            <a:r>
              <a:rPr sz="1800" dirty="0">
                <a:latin typeface="Times New Roman"/>
                <a:cs typeface="Times New Roman"/>
              </a:rPr>
              <a:t>Indicates the </a:t>
            </a:r>
            <a:r>
              <a:rPr sz="1800" spc="-10" dirty="0">
                <a:latin typeface="Times New Roman"/>
                <a:cs typeface="Times New Roman"/>
              </a:rPr>
              <a:t>type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b="1" spc="-5" dirty="0">
                <a:latin typeface="Times New Roman"/>
                <a:cs typeface="Times New Roman"/>
              </a:rPr>
              <a:t>Network layer </a:t>
            </a:r>
            <a:r>
              <a:rPr sz="1800" b="1" spc="-40" dirty="0">
                <a:latin typeface="Times New Roman"/>
                <a:cs typeface="Times New Roman"/>
              </a:rPr>
              <a:t>protocol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being </a:t>
            </a:r>
            <a:r>
              <a:rPr sz="1800" spc="-5" dirty="0">
                <a:latin typeface="Times New Roman"/>
                <a:cs typeface="Times New Roman"/>
              </a:rPr>
              <a:t>carried </a:t>
            </a:r>
            <a:r>
              <a:rPr sz="1800" dirty="0">
                <a:latin typeface="Times New Roman"/>
                <a:cs typeface="Times New Roman"/>
              </a:rPr>
              <a:t>in the </a:t>
            </a:r>
            <a:r>
              <a:rPr sz="1800" b="1" spc="-10" dirty="0">
                <a:latin typeface="Times New Roman"/>
                <a:cs typeface="Times New Roman"/>
              </a:rPr>
              <a:t>payload 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(data) </a:t>
            </a:r>
            <a:r>
              <a:rPr sz="1800" spc="-5" dirty="0">
                <a:latin typeface="Times New Roman"/>
                <a:cs typeface="Times New Roman"/>
              </a:rPr>
              <a:t>field, </a:t>
            </a:r>
            <a:r>
              <a:rPr sz="1800" b="1" spc="-35" dirty="0">
                <a:latin typeface="Times New Roman"/>
                <a:cs typeface="Times New Roman"/>
              </a:rPr>
              <a:t>mostly </a:t>
            </a:r>
            <a:r>
              <a:rPr sz="1800" b="1" spc="-5" dirty="0">
                <a:latin typeface="Times New Roman"/>
                <a:cs typeface="Times New Roman"/>
              </a:rPr>
              <a:t>IP </a:t>
            </a:r>
            <a:r>
              <a:rPr sz="1800" spc="5" dirty="0">
                <a:latin typeface="Times New Roman"/>
                <a:cs typeface="Times New Roman"/>
              </a:rPr>
              <a:t>but </a:t>
            </a:r>
            <a:r>
              <a:rPr sz="1800" dirty="0">
                <a:latin typeface="Times New Roman"/>
                <a:cs typeface="Times New Roman"/>
              </a:rPr>
              <a:t>others </a:t>
            </a:r>
            <a:r>
              <a:rPr sz="1800" spc="-35" dirty="0">
                <a:latin typeface="Times New Roman"/>
                <a:cs typeface="Times New Roman"/>
              </a:rPr>
              <a:t>may </a:t>
            </a:r>
            <a:r>
              <a:rPr sz="1800" spc="5" dirty="0">
                <a:latin typeface="Times New Roman"/>
                <a:cs typeface="Times New Roman"/>
              </a:rPr>
              <a:t>be </a:t>
            </a:r>
            <a:r>
              <a:rPr sz="1800" dirty="0">
                <a:latin typeface="Times New Roman"/>
                <a:cs typeface="Times New Roman"/>
              </a:rPr>
              <a:t>supported </a:t>
            </a:r>
            <a:r>
              <a:rPr sz="1800" spc="-5" dirty="0">
                <a:latin typeface="Times New Roman"/>
                <a:cs typeface="Times New Roman"/>
              </a:rPr>
              <a:t>such as IP </a:t>
            </a:r>
            <a:r>
              <a:rPr sz="1800" spc="5" dirty="0">
                <a:latin typeface="Times New Roman"/>
                <a:cs typeface="Times New Roman"/>
              </a:rPr>
              <a:t>(</a:t>
            </a:r>
            <a:r>
              <a:rPr sz="1800" b="1" spc="5" dirty="0">
                <a:latin typeface="Times New Roman"/>
                <a:cs typeface="Times New Roman"/>
              </a:rPr>
              <a:t>0800</a:t>
            </a:r>
            <a:r>
              <a:rPr sz="1800" spc="5" dirty="0">
                <a:latin typeface="Times New Roman"/>
                <a:cs typeface="Times New Roman"/>
              </a:rPr>
              <a:t>), </a:t>
            </a:r>
            <a:r>
              <a:rPr sz="1800" spc="-5" dirty="0">
                <a:latin typeface="Times New Roman"/>
                <a:cs typeface="Times New Roman"/>
              </a:rPr>
              <a:t>Novell </a:t>
            </a:r>
            <a:r>
              <a:rPr sz="1800" spc="5" dirty="0">
                <a:latin typeface="Times New Roman"/>
                <a:cs typeface="Times New Roman"/>
              </a:rPr>
              <a:t>IPX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(</a:t>
            </a:r>
            <a:r>
              <a:rPr sz="1800" b="1" spc="5" dirty="0">
                <a:latin typeface="Times New Roman"/>
                <a:cs typeface="Times New Roman"/>
              </a:rPr>
              <a:t>8137</a:t>
            </a:r>
            <a:r>
              <a:rPr sz="1800" spc="5" dirty="0">
                <a:latin typeface="Times New Roman"/>
                <a:cs typeface="Times New Roman"/>
              </a:rPr>
              <a:t>)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220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AppleTalk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(</a:t>
            </a:r>
            <a:r>
              <a:rPr sz="1800" b="1" spc="5" dirty="0">
                <a:latin typeface="Times New Roman"/>
                <a:cs typeface="Times New Roman"/>
              </a:rPr>
              <a:t>809B</a:t>
            </a:r>
            <a:r>
              <a:rPr sz="1800" spc="5" dirty="0">
                <a:latin typeface="Times New Roman"/>
                <a:cs typeface="Times New Roman"/>
              </a:rPr>
              <a:t>),</a:t>
            </a:r>
            <a:r>
              <a:rPr sz="1800" spc="-27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ARP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(</a:t>
            </a:r>
            <a:r>
              <a:rPr sz="1800" b="1" spc="5" dirty="0">
                <a:latin typeface="Times New Roman"/>
                <a:cs typeface="Times New Roman"/>
              </a:rPr>
              <a:t>0806</a:t>
            </a:r>
            <a:r>
              <a:rPr sz="1800" spc="5" dirty="0">
                <a:latin typeface="Times New Roman"/>
                <a:cs typeface="Times New Roman"/>
              </a:rPr>
              <a:t>)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314325" indent="-238760">
              <a:lnSpc>
                <a:spcPts val="1985"/>
              </a:lnSpc>
              <a:buClr>
                <a:srgbClr val="3891A7"/>
              </a:buClr>
              <a:buFont typeface="Verdana"/>
              <a:buChar char="◦"/>
              <a:tabLst>
                <a:tab pos="314325" algn="l"/>
                <a:tab pos="314960" algn="l"/>
              </a:tabLst>
            </a:pPr>
            <a:r>
              <a:rPr sz="1800" spc="-5" dirty="0">
                <a:latin typeface="Times New Roman"/>
                <a:cs typeface="Times New Roman"/>
              </a:rPr>
              <a:t>Allow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Times New Roman"/>
                <a:cs typeface="Times New Roman"/>
              </a:rPr>
              <a:t>multiple</a:t>
            </a:r>
            <a:r>
              <a:rPr sz="1800" b="1" spc="8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network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layer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be</a:t>
            </a:r>
            <a:r>
              <a:rPr sz="1800" dirty="0">
                <a:latin typeface="Times New Roman"/>
                <a:cs typeface="Times New Roman"/>
              </a:rPr>
              <a:t> supported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single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machine</a:t>
            </a:r>
            <a:endParaRPr sz="1800">
              <a:latin typeface="Times New Roman"/>
              <a:cs typeface="Times New Roman"/>
            </a:endParaRPr>
          </a:p>
          <a:p>
            <a:pPr marL="314325">
              <a:lnSpc>
                <a:spcPts val="2030"/>
              </a:lnSpc>
            </a:pPr>
            <a:r>
              <a:rPr sz="1800" spc="-5" dirty="0">
                <a:latin typeface="Times New Roman"/>
                <a:cs typeface="Times New Roman"/>
              </a:rPr>
              <a:t>(multiplexing)</a:t>
            </a:r>
            <a:endParaRPr sz="1800">
              <a:latin typeface="Times New Roman"/>
              <a:cs typeface="Times New Roman"/>
            </a:endParaRPr>
          </a:p>
          <a:p>
            <a:pPr marL="314325" indent="-238760">
              <a:lnSpc>
                <a:spcPct val="100000"/>
              </a:lnSpc>
              <a:spcBef>
                <a:spcPts val="195"/>
              </a:spcBef>
              <a:buClr>
                <a:srgbClr val="3891A7"/>
              </a:buClr>
              <a:buFont typeface="Verdana"/>
              <a:buChar char="◦"/>
              <a:tabLst>
                <a:tab pos="314325" algn="l"/>
                <a:tab pos="314960" algn="l"/>
              </a:tabLst>
            </a:pP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v</a:t>
            </a:r>
            <a:r>
              <a:rPr sz="1800" spc="-1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l</a:t>
            </a:r>
            <a:r>
              <a:rPr sz="1800" spc="10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starts</a:t>
            </a:r>
            <a:r>
              <a:rPr sz="1800" dirty="0">
                <a:latin typeface="Times New Roman"/>
                <a:cs typeface="Times New Roman"/>
              </a:rPr>
              <a:t> at </a:t>
            </a:r>
            <a:r>
              <a:rPr sz="1800" b="1" spc="10" dirty="0">
                <a:latin typeface="Times New Roman"/>
                <a:cs typeface="Times New Roman"/>
              </a:rPr>
              <a:t>060</a:t>
            </a:r>
            <a:r>
              <a:rPr sz="1800" b="1" spc="15" dirty="0">
                <a:latin typeface="Times New Roman"/>
                <a:cs typeface="Times New Roman"/>
              </a:rPr>
              <a:t>0</a:t>
            </a:r>
            <a:r>
              <a:rPr sz="1800" b="1" spc="-5" dirty="0">
                <a:latin typeface="Times New Roman"/>
                <a:cs typeface="Times New Roman"/>
              </a:rPr>
              <a:t>h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</a:t>
            </a:r>
            <a:r>
              <a:rPr sz="1800" b="1" spc="5" dirty="0">
                <a:latin typeface="Times New Roman"/>
                <a:cs typeface="Times New Roman"/>
              </a:rPr>
              <a:t>=</a:t>
            </a:r>
            <a:r>
              <a:rPr sz="1800" b="1" spc="10" dirty="0">
                <a:latin typeface="Times New Roman"/>
                <a:cs typeface="Times New Roman"/>
              </a:rPr>
              <a:t>153</a:t>
            </a:r>
            <a:r>
              <a:rPr sz="1800" b="1" dirty="0">
                <a:latin typeface="Times New Roman"/>
                <a:cs typeface="Times New Roman"/>
              </a:rPr>
              <a:t>6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</a:t>
            </a:r>
            <a:r>
              <a:rPr sz="1800" b="1" spc="-135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d</a:t>
            </a:r>
            <a:r>
              <a:rPr sz="1800" b="1" spc="-35" dirty="0">
                <a:latin typeface="Times New Roman"/>
                <a:cs typeface="Times New Roman"/>
              </a:rPr>
              <a:t>ec</a:t>
            </a:r>
            <a:r>
              <a:rPr sz="1800" b="1" spc="-20" dirty="0">
                <a:latin typeface="Times New Roman"/>
                <a:cs typeface="Times New Roman"/>
              </a:rPr>
              <a:t>i</a:t>
            </a:r>
            <a:r>
              <a:rPr sz="1800" b="1" spc="-60" dirty="0">
                <a:latin typeface="Times New Roman"/>
                <a:cs typeface="Times New Roman"/>
              </a:rPr>
              <a:t>m</a:t>
            </a:r>
            <a:r>
              <a:rPr sz="1800" b="1" spc="-15" dirty="0">
                <a:latin typeface="Times New Roman"/>
                <a:cs typeface="Times New Roman"/>
              </a:rPr>
              <a:t>a</a:t>
            </a:r>
            <a:r>
              <a:rPr sz="1800" b="1" spc="-20" dirty="0">
                <a:latin typeface="Times New Roman"/>
                <a:cs typeface="Times New Roman"/>
              </a:rPr>
              <a:t>l</a:t>
            </a:r>
            <a:r>
              <a:rPr sz="1800" b="1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solidFill>
                  <a:srgbClr val="8DC563"/>
                </a:solidFill>
                <a:latin typeface="Times New Roman"/>
                <a:cs typeface="Times New Roman"/>
              </a:rPr>
              <a:t>Length</a:t>
            </a:r>
            <a:r>
              <a:rPr sz="1800" spc="-50" dirty="0">
                <a:solidFill>
                  <a:srgbClr val="8DC56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C563"/>
                </a:solidFill>
                <a:latin typeface="Times New Roman"/>
                <a:cs typeface="Times New Roman"/>
              </a:rPr>
              <a:t>(IEEE</a:t>
            </a:r>
            <a:r>
              <a:rPr sz="1800" spc="15" dirty="0">
                <a:solidFill>
                  <a:srgbClr val="8DC563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8DC563"/>
                </a:solidFill>
                <a:latin typeface="Times New Roman"/>
                <a:cs typeface="Times New Roman"/>
              </a:rPr>
              <a:t>802.3)</a:t>
            </a:r>
            <a:r>
              <a:rPr sz="1800" spc="5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number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bytes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data </a:t>
            </a:r>
            <a:r>
              <a:rPr sz="1800" b="1" spc="-5" dirty="0">
                <a:latin typeface="Times New Roman"/>
                <a:cs typeface="Times New Roman"/>
              </a:rPr>
              <a:t>field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314325" indent="-238760">
              <a:lnSpc>
                <a:spcPct val="100000"/>
              </a:lnSpc>
              <a:spcBef>
                <a:spcPts val="140"/>
              </a:spcBef>
              <a:buClr>
                <a:srgbClr val="3891A7"/>
              </a:buClr>
              <a:buFont typeface="Verdana"/>
              <a:buChar char="◦"/>
              <a:tabLst>
                <a:tab pos="314325" algn="l"/>
                <a:tab pos="314960" algn="l"/>
              </a:tabLst>
            </a:pPr>
            <a:r>
              <a:rPr sz="1800" spc="-5" dirty="0">
                <a:latin typeface="Times New Roman"/>
                <a:cs typeface="Times New Roman"/>
              </a:rPr>
              <a:t>Maximum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1500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bytes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(=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05DCh)</a:t>
            </a:r>
            <a:endParaRPr sz="18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CRC: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checked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receiver,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error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detected,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frame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discarded</a:t>
            </a:r>
            <a:endParaRPr sz="1800">
              <a:latin typeface="Times New Roman"/>
              <a:cs typeface="Times New Roman"/>
            </a:endParaRPr>
          </a:p>
          <a:p>
            <a:pPr marL="314325" indent="-238760">
              <a:lnSpc>
                <a:spcPct val="100000"/>
              </a:lnSpc>
              <a:spcBef>
                <a:spcPts val="229"/>
              </a:spcBef>
              <a:buClr>
                <a:srgbClr val="3891A7"/>
              </a:buClr>
              <a:buFont typeface="Verdana"/>
              <a:buChar char="◦"/>
              <a:tabLst>
                <a:tab pos="314325" algn="l"/>
                <a:tab pos="314960" algn="l"/>
              </a:tabLst>
            </a:pPr>
            <a:r>
              <a:rPr sz="1600" spc="5" dirty="0">
                <a:latin typeface="Times New Roman"/>
                <a:cs typeface="Times New Roman"/>
              </a:rPr>
              <a:t>CRC-32</a:t>
            </a:r>
            <a:endParaRPr sz="16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180"/>
              </a:spcBef>
            </a:pPr>
            <a:r>
              <a:rPr sz="1800" spc="-5" dirty="0">
                <a:solidFill>
                  <a:srgbClr val="8DC563"/>
                </a:solidFill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carries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data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encapsulated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from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upper-layer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protocols</a:t>
            </a:r>
            <a:endParaRPr sz="18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195"/>
              </a:spcBef>
            </a:pPr>
            <a:r>
              <a:rPr sz="1800" spc="5" dirty="0">
                <a:solidFill>
                  <a:srgbClr val="8DC563"/>
                </a:solidFill>
                <a:latin typeface="Times New Roman"/>
                <a:cs typeface="Times New Roman"/>
              </a:rPr>
              <a:t>Pad</a:t>
            </a:r>
            <a:r>
              <a:rPr sz="1800" spc="5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Zeros </a:t>
            </a:r>
            <a:r>
              <a:rPr sz="1800" spc="-5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field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make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minimum</a:t>
            </a:r>
            <a:r>
              <a:rPr sz="1800" b="1" spc="6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data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length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46</a:t>
            </a:r>
            <a:r>
              <a:rPr sz="1800" b="1" spc="1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bytes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0865" y="848309"/>
            <a:ext cx="176784" cy="20452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8883" y="389331"/>
            <a:ext cx="42487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F271C"/>
                </a:solidFill>
                <a:latin typeface="Arial MT"/>
                <a:cs typeface="Arial MT"/>
              </a:rPr>
              <a:t>Ethernet</a:t>
            </a:r>
            <a:r>
              <a:rPr spc="-290" dirty="0">
                <a:solidFill>
                  <a:srgbClr val="4F271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F271C"/>
                </a:solidFill>
                <a:latin typeface="Arial MT"/>
                <a:cs typeface="Arial MT"/>
              </a:rPr>
              <a:t>address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255009" y="1219200"/>
            <a:ext cx="4709795" cy="1689735"/>
            <a:chOff x="3255009" y="1219200"/>
            <a:chExt cx="4709795" cy="16897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3799" y="1219200"/>
              <a:ext cx="4230624" cy="5638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55009" y="2884297"/>
              <a:ext cx="307975" cy="24765"/>
            </a:xfrm>
            <a:custGeom>
              <a:avLst/>
              <a:gdLst/>
              <a:ahLst/>
              <a:cxnLst/>
              <a:rect l="l" t="t" r="r" b="b"/>
              <a:pathLst>
                <a:path w="307975" h="24764">
                  <a:moveTo>
                    <a:pt x="307848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307848" y="24384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6939" y="1253059"/>
            <a:ext cx="6316345" cy="457898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80340" indent="-168275">
              <a:lnSpc>
                <a:spcPct val="100000"/>
              </a:lnSpc>
              <a:spcBef>
                <a:spcPts val="1210"/>
              </a:spcBef>
              <a:buFont typeface="Wingdings"/>
              <a:buChar char=""/>
              <a:tabLst>
                <a:tab pos="180975" algn="l"/>
              </a:tabLst>
            </a:pPr>
            <a:r>
              <a:rPr sz="1800" dirty="0">
                <a:latin typeface="Arial MT"/>
                <a:cs typeface="Arial MT"/>
              </a:rPr>
              <a:t>Six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bytes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48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bits</a:t>
            </a:r>
            <a:endParaRPr sz="1800">
              <a:latin typeface="Arial MT"/>
              <a:cs typeface="Arial MT"/>
            </a:endParaRPr>
          </a:p>
          <a:p>
            <a:pPr marL="180340" indent="-168275">
              <a:lnSpc>
                <a:spcPct val="100000"/>
              </a:lnSpc>
              <a:spcBef>
                <a:spcPts val="1105"/>
              </a:spcBef>
              <a:buFont typeface="Wingdings"/>
              <a:buChar char=""/>
              <a:tabLst>
                <a:tab pos="180975" algn="l"/>
              </a:tabLst>
            </a:pPr>
            <a:r>
              <a:rPr sz="1800" dirty="0">
                <a:latin typeface="Arial MT"/>
                <a:cs typeface="Arial MT"/>
              </a:rPr>
              <a:t>Flat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hierarchical</a:t>
            </a:r>
            <a:endParaRPr sz="1800">
              <a:latin typeface="Arial MT"/>
              <a:cs typeface="Arial MT"/>
            </a:endParaRPr>
          </a:p>
          <a:p>
            <a:pPr marL="180340" indent="-168275">
              <a:lnSpc>
                <a:spcPct val="100000"/>
              </a:lnSpc>
              <a:spcBef>
                <a:spcPts val="1105"/>
              </a:spcBef>
              <a:buFont typeface="Wingdings"/>
              <a:buChar char=""/>
              <a:tabLst>
                <a:tab pos="180975" algn="l"/>
              </a:tabLst>
            </a:pPr>
            <a:r>
              <a:rPr sz="1800" dirty="0">
                <a:latin typeface="Arial MT"/>
                <a:cs typeface="Arial MT"/>
              </a:rPr>
              <a:t>Burned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NIC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ROM</a:t>
            </a:r>
            <a:endParaRPr sz="1800">
              <a:latin typeface="Arial MT"/>
              <a:cs typeface="Arial MT"/>
            </a:endParaRPr>
          </a:p>
          <a:p>
            <a:pPr marL="12700" marR="361950">
              <a:lnSpc>
                <a:spcPct val="100000"/>
              </a:lnSpc>
              <a:spcBef>
                <a:spcPts val="1080"/>
              </a:spcBef>
              <a:buFont typeface="Wingdings"/>
              <a:buChar char=""/>
              <a:tabLst>
                <a:tab pos="120014" algn="l"/>
              </a:tabLst>
            </a:pPr>
            <a:r>
              <a:rPr sz="1800" dirty="0">
                <a:latin typeface="Arial MT"/>
                <a:cs typeface="Arial MT"/>
              </a:rPr>
              <a:t>First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three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bytes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left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specify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vendor. </a:t>
            </a:r>
            <a:r>
              <a:rPr sz="1800" dirty="0">
                <a:solidFill>
                  <a:srgbClr val="8DC563"/>
                </a:solidFill>
                <a:latin typeface="Arial MT"/>
                <a:cs typeface="Arial MT"/>
              </a:rPr>
              <a:t>Cisco</a:t>
            </a:r>
            <a:r>
              <a:rPr sz="1800" spc="-105" dirty="0">
                <a:solidFill>
                  <a:srgbClr val="8DC563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00-00-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0C, </a:t>
            </a:r>
            <a:r>
              <a:rPr sz="1800" dirty="0">
                <a:solidFill>
                  <a:srgbClr val="8DC563"/>
                </a:solidFill>
                <a:latin typeface="Arial MT"/>
                <a:cs typeface="Arial MT"/>
              </a:rPr>
              <a:t>3Com </a:t>
            </a:r>
            <a:r>
              <a:rPr sz="1800" dirty="0">
                <a:latin typeface="Arial MT"/>
                <a:cs typeface="Arial MT"/>
              </a:rPr>
              <a:t>02-60-8C and the last 24 bit should be created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DC563"/>
                </a:solidFill>
                <a:latin typeface="Arial MT"/>
                <a:cs typeface="Arial MT"/>
              </a:rPr>
              <a:t>uniquely</a:t>
            </a:r>
            <a:r>
              <a:rPr sz="1800" spc="-60" dirty="0">
                <a:solidFill>
                  <a:srgbClr val="8DC563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company</a:t>
            </a:r>
            <a:endParaRPr sz="1800">
              <a:latin typeface="Arial MT"/>
              <a:cs typeface="Arial MT"/>
            </a:endParaRPr>
          </a:p>
          <a:p>
            <a:pPr marL="180340" indent="-168275">
              <a:lnSpc>
                <a:spcPct val="100000"/>
              </a:lnSpc>
              <a:spcBef>
                <a:spcPts val="1110"/>
              </a:spcBef>
              <a:buFont typeface="Wingdings"/>
              <a:buChar char=""/>
              <a:tabLst>
                <a:tab pos="180975" algn="l"/>
              </a:tabLst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nat</a:t>
            </a:r>
            <a:r>
              <a:rPr sz="1800" spc="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-1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dd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-254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be:</a:t>
            </a:r>
            <a:endParaRPr sz="1800">
              <a:latin typeface="Arial MT"/>
              <a:cs typeface="Arial MT"/>
            </a:endParaRPr>
          </a:p>
          <a:p>
            <a:pPr marL="637540" lvl="1" indent="-168275">
              <a:lnSpc>
                <a:spcPct val="100000"/>
              </a:lnSpc>
              <a:spcBef>
                <a:spcPts val="1105"/>
              </a:spcBef>
              <a:buFont typeface="Wingdings"/>
              <a:buChar char=""/>
              <a:tabLst>
                <a:tab pos="638175" algn="l"/>
              </a:tabLst>
            </a:pPr>
            <a:r>
              <a:rPr sz="1800" dirty="0">
                <a:latin typeface="Arial MT"/>
                <a:cs typeface="Arial MT"/>
              </a:rPr>
              <a:t>Unicast: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left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even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(one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recipient)</a:t>
            </a:r>
            <a:endParaRPr sz="1800">
              <a:latin typeface="Arial MT"/>
              <a:cs typeface="Arial MT"/>
            </a:endParaRPr>
          </a:p>
          <a:p>
            <a:pPr marL="637540" lvl="1" indent="-168275">
              <a:lnSpc>
                <a:spcPct val="100000"/>
              </a:lnSpc>
              <a:spcBef>
                <a:spcPts val="1105"/>
              </a:spcBef>
              <a:buFont typeface="Wingdings"/>
              <a:buChar char=""/>
              <a:tabLst>
                <a:tab pos="638175" algn="l"/>
              </a:tabLst>
            </a:pPr>
            <a:r>
              <a:rPr sz="1800" dirty="0">
                <a:latin typeface="Arial MT"/>
                <a:cs typeface="Arial MT"/>
              </a:rPr>
              <a:t>Multicast: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left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odd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(group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stations</a:t>
            </a:r>
            <a:endParaRPr sz="18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</a:t>
            </a:r>
            <a:r>
              <a:rPr sz="1800" spc="5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</a:t>
            </a:r>
            <a:r>
              <a:rPr sz="1800" spc="5" dirty="0">
                <a:latin typeface="Arial MT"/>
                <a:cs typeface="Arial MT"/>
              </a:rPr>
              <a:t>am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onf</a:t>
            </a: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ren</a:t>
            </a:r>
            <a:r>
              <a:rPr sz="1800" spc="5" dirty="0">
                <a:latin typeface="Arial MT"/>
                <a:cs typeface="Arial MT"/>
              </a:rPr>
              <a:t>ci</a:t>
            </a:r>
            <a:r>
              <a:rPr sz="1800" spc="-20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g</a:t>
            </a:r>
            <a:r>
              <a:rPr sz="1800" spc="-1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</a:t>
            </a:r>
            <a:r>
              <a:rPr sz="1800" spc="5" dirty="0">
                <a:latin typeface="Arial MT"/>
                <a:cs typeface="Arial MT"/>
              </a:rPr>
              <a:t>lic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spc="-2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n</a:t>
            </a:r>
            <a:r>
              <a:rPr sz="1800" spc="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637540" lvl="1" indent="-168275">
              <a:lnSpc>
                <a:spcPct val="100000"/>
              </a:lnSpc>
              <a:spcBef>
                <a:spcPts val="1105"/>
              </a:spcBef>
              <a:buFont typeface="Wingdings"/>
              <a:buChar char=""/>
              <a:tabLst>
                <a:tab pos="638175" algn="l"/>
              </a:tabLst>
            </a:pPr>
            <a:r>
              <a:rPr sz="1800" dirty="0">
                <a:latin typeface="Arial MT"/>
                <a:cs typeface="Arial MT"/>
              </a:rPr>
              <a:t>Broadcast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(ALL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ones)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stations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receive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frame)</a:t>
            </a:r>
            <a:endParaRPr sz="1800">
              <a:latin typeface="Arial MT"/>
              <a:cs typeface="Arial MT"/>
            </a:endParaRPr>
          </a:p>
          <a:p>
            <a:pPr marL="180340" indent="-168275">
              <a:lnSpc>
                <a:spcPct val="100000"/>
              </a:lnSpc>
              <a:spcBef>
                <a:spcPts val="1110"/>
              </a:spcBef>
              <a:buFont typeface="Wingdings"/>
              <a:buChar char=""/>
              <a:tabLst>
                <a:tab pos="180975" algn="l"/>
              </a:tabLst>
            </a:pP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always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Unicast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68751" y="1699260"/>
            <a:ext cx="1139190" cy="2421255"/>
          </a:xfrm>
          <a:custGeom>
            <a:avLst/>
            <a:gdLst/>
            <a:ahLst/>
            <a:cxnLst/>
            <a:rect l="l" t="t" r="r" b="b"/>
            <a:pathLst>
              <a:path w="1139189" h="2421254">
                <a:moveTo>
                  <a:pt x="1138047" y="0"/>
                </a:moveTo>
                <a:lnTo>
                  <a:pt x="1127633" y="7112"/>
                </a:lnTo>
                <a:lnTo>
                  <a:pt x="0" y="2415794"/>
                </a:lnTo>
                <a:lnTo>
                  <a:pt x="11430" y="2421128"/>
                </a:lnTo>
                <a:lnTo>
                  <a:pt x="1139063" y="12445"/>
                </a:lnTo>
                <a:lnTo>
                  <a:pt x="1138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32377" y="1676400"/>
            <a:ext cx="94361" cy="106045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6288024"/>
                  </a:moveTo>
                  <a:lnTo>
                    <a:pt x="0" y="62880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6288024"/>
                  </a:lnTo>
                  <a:close/>
                </a:path>
                <a:path w="73025" h="6858000">
                  <a:moveTo>
                    <a:pt x="72644" y="573024"/>
                  </a:moveTo>
                  <a:lnTo>
                    <a:pt x="0" y="573024"/>
                  </a:lnTo>
                  <a:lnTo>
                    <a:pt x="0" y="6211824"/>
                  </a:lnTo>
                  <a:lnTo>
                    <a:pt x="72644" y="6211824"/>
                  </a:lnTo>
                  <a:lnTo>
                    <a:pt x="72644" y="5730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2644" y="4968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923" y="534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3716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8288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4571" y="784352"/>
            <a:ext cx="603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0355" algn="l"/>
              </a:tabLst>
            </a:pPr>
            <a:r>
              <a:rPr sz="2400" spc="-10" dirty="0">
                <a:solidFill>
                  <a:srgbClr val="AA8812"/>
                </a:solidFill>
                <a:latin typeface="Times New Roman"/>
                <a:cs typeface="Times New Roman"/>
              </a:rPr>
              <a:t>Figure</a:t>
            </a:r>
            <a:r>
              <a:rPr sz="2400" spc="5" dirty="0">
                <a:solidFill>
                  <a:srgbClr val="AA881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13.3	</a:t>
            </a:r>
            <a:r>
              <a:rPr sz="2000" i="1" spc="-5" dirty="0">
                <a:latin typeface="Times New Roman"/>
                <a:cs typeface="Times New Roman"/>
              </a:rPr>
              <a:t>Ethernet</a:t>
            </a:r>
            <a:r>
              <a:rPr sz="2000" i="1" spc="-7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evolution</a:t>
            </a:r>
            <a:r>
              <a:rPr sz="2000" i="1" spc="-45" dirty="0">
                <a:latin typeface="Times New Roman"/>
                <a:cs typeface="Times New Roman"/>
              </a:rPr>
              <a:t> </a:t>
            </a:r>
            <a:r>
              <a:rPr sz="2000" i="1" spc="-30" dirty="0">
                <a:latin typeface="Times New Roman"/>
                <a:cs typeface="Times New Roman"/>
              </a:rPr>
              <a:t>through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four</a:t>
            </a:r>
            <a:r>
              <a:rPr sz="2000" i="1" spc="-10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generations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923" y="2286000"/>
            <a:ext cx="8763000" cy="4002404"/>
            <a:chOff x="153923" y="2286000"/>
            <a:chExt cx="8763000" cy="4002404"/>
          </a:xfrm>
        </p:grpSpPr>
        <p:sp>
          <p:nvSpPr>
            <p:cNvPr id="11" name="object 11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1" y="2286000"/>
              <a:ext cx="7394448" cy="2356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191" r="14191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2141" y="112014"/>
            <a:ext cx="306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1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te</a:t>
            </a:r>
            <a:r>
              <a:rPr sz="1800" spc="-20" dirty="0">
                <a:latin typeface="Times New Roman"/>
                <a:cs typeface="Times New Roman"/>
              </a:rPr>
              <a:t>g</a:t>
            </a:r>
            <a:r>
              <a:rPr sz="1800" spc="10" dirty="0">
                <a:latin typeface="Times New Roman"/>
                <a:cs typeface="Times New Roman"/>
              </a:rPr>
              <a:t>o</a:t>
            </a:r>
            <a:r>
              <a:rPr sz="1800" spc="-5" dirty="0">
                <a:latin typeface="Times New Roman"/>
                <a:cs typeface="Times New Roman"/>
              </a:rPr>
              <a:t>ries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</a:t>
            </a:r>
            <a:r>
              <a:rPr sz="1800" spc="10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15" dirty="0">
                <a:latin typeface="Times New Roman"/>
                <a:cs typeface="Times New Roman"/>
              </a:rPr>
              <a:t>o</a:t>
            </a:r>
            <a:r>
              <a:rPr sz="1800" spc="10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al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spc="10" dirty="0">
                <a:latin typeface="Times New Roman"/>
                <a:cs typeface="Times New Roman"/>
              </a:rPr>
              <a:t>h</a:t>
            </a:r>
            <a:r>
              <a:rPr sz="1800" spc="-1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10" dirty="0">
                <a:latin typeface="Times New Roman"/>
                <a:cs typeface="Times New Roman"/>
              </a:rPr>
              <a:t>n</a:t>
            </a:r>
            <a:r>
              <a:rPr sz="1800" spc="-1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00" y="0"/>
            <a:ext cx="8592820" cy="1051560"/>
            <a:chOff x="76200" y="0"/>
            <a:chExt cx="8592820" cy="1051560"/>
          </a:xfrm>
        </p:grpSpPr>
        <p:sp>
          <p:nvSpPr>
            <p:cNvPr id="9" name="object 9"/>
            <p:cNvSpPr/>
            <p:nvPr/>
          </p:nvSpPr>
          <p:spPr>
            <a:xfrm>
              <a:off x="365760" y="106679"/>
              <a:ext cx="438784" cy="475615"/>
            </a:xfrm>
            <a:custGeom>
              <a:avLst/>
              <a:gdLst/>
              <a:ahLst/>
              <a:cxnLst/>
              <a:rect l="l" t="t" r="r" b="b"/>
              <a:pathLst>
                <a:path w="438784" h="475615">
                  <a:moveTo>
                    <a:pt x="438404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0" y="475361"/>
                  </a:lnTo>
                  <a:lnTo>
                    <a:pt x="438404" y="475361"/>
                  </a:lnTo>
                  <a:lnTo>
                    <a:pt x="438404" y="423672"/>
                  </a:lnTo>
                  <a:lnTo>
                    <a:pt x="438404" y="0"/>
                  </a:lnTo>
                  <a:close/>
                </a:path>
              </a:pathLst>
            </a:custGeom>
            <a:solidFill>
              <a:srgbClr val="FCB8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808" y="106679"/>
              <a:ext cx="329184" cy="4754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0727" y="530351"/>
              <a:ext cx="420370" cy="475615"/>
            </a:xfrm>
            <a:custGeom>
              <a:avLst/>
              <a:gdLst/>
              <a:ahLst/>
              <a:cxnLst/>
              <a:rect l="l" t="t" r="r" b="b"/>
              <a:pathLst>
                <a:path w="420369" h="475615">
                  <a:moveTo>
                    <a:pt x="420243" y="0"/>
                  </a:moveTo>
                  <a:lnTo>
                    <a:pt x="0" y="0"/>
                  </a:lnTo>
                  <a:lnTo>
                    <a:pt x="0" y="475361"/>
                  </a:lnTo>
                  <a:lnTo>
                    <a:pt x="420243" y="475361"/>
                  </a:lnTo>
                  <a:lnTo>
                    <a:pt x="420243" y="0"/>
                  </a:lnTo>
                  <a:close/>
                </a:path>
              </a:pathLst>
            </a:custGeom>
            <a:solidFill>
              <a:srgbClr val="AA8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" y="457200"/>
              <a:ext cx="8592312" cy="5486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0183" y="0"/>
              <a:ext cx="33655" cy="1051560"/>
            </a:xfrm>
            <a:custGeom>
              <a:avLst/>
              <a:gdLst/>
              <a:ahLst/>
              <a:cxnLst/>
              <a:rect l="l" t="t" r="r" b="b"/>
              <a:pathLst>
                <a:path w="33654" h="1051560">
                  <a:moveTo>
                    <a:pt x="33402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33402" y="1051560"/>
                  </a:lnTo>
                  <a:lnTo>
                    <a:pt x="33402" y="0"/>
                  </a:lnTo>
                  <a:close/>
                </a:path>
              </a:pathLst>
            </a:custGeom>
            <a:solidFill>
              <a:srgbClr val="E7D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9740" y="3445586"/>
            <a:ext cx="7037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" indent="-88900"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SzPct val="90000"/>
              <a:buChar char="•"/>
              <a:tabLst>
                <a:tab pos="101600" algn="l"/>
              </a:tabLst>
            </a:pPr>
            <a:r>
              <a:rPr sz="2000" spc="-5" dirty="0">
                <a:latin typeface="Times New Roman"/>
                <a:cs typeface="Times New Roman"/>
              </a:rPr>
              <a:t>&lt;data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rate&gt;&lt;Signaling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method&gt;&lt;Max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segment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length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cable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type&gt;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66800" y="609600"/>
            <a:ext cx="7162800" cy="5181600"/>
            <a:chOff x="1066800" y="609600"/>
            <a:chExt cx="7162800" cy="518160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800" y="3810000"/>
              <a:ext cx="7162800" cy="19812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71800" y="4876800"/>
              <a:ext cx="1676400" cy="838200"/>
            </a:xfrm>
            <a:custGeom>
              <a:avLst/>
              <a:gdLst/>
              <a:ahLst/>
              <a:cxnLst/>
              <a:rect l="l" t="t" r="r" b="b"/>
              <a:pathLst>
                <a:path w="1676400" h="838200">
                  <a:moveTo>
                    <a:pt x="1676400" y="381000"/>
                  </a:moveTo>
                  <a:lnTo>
                    <a:pt x="1600200" y="381000"/>
                  </a:lnTo>
                  <a:lnTo>
                    <a:pt x="1600200" y="0"/>
                  </a:lnTo>
                  <a:lnTo>
                    <a:pt x="1295400" y="0"/>
                  </a:lnTo>
                  <a:lnTo>
                    <a:pt x="1295400" y="381000"/>
                  </a:lnTo>
                  <a:lnTo>
                    <a:pt x="0" y="381000"/>
                  </a:lnTo>
                  <a:lnTo>
                    <a:pt x="0" y="838200"/>
                  </a:lnTo>
                  <a:lnTo>
                    <a:pt x="1676400" y="838200"/>
                  </a:lnTo>
                  <a:lnTo>
                    <a:pt x="1676400" y="381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000" y="609600"/>
              <a:ext cx="6388608" cy="2667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9758" y="583133"/>
            <a:ext cx="622617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Arial"/>
                <a:cs typeface="Arial"/>
              </a:rPr>
              <a:t>IEEE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802.3</a:t>
            </a:r>
            <a:r>
              <a:rPr b="1" spc="4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Cable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b="1" spc="-120" dirty="0">
                <a:latin typeface="Arial"/>
                <a:cs typeface="Arial"/>
              </a:rPr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2176780" y="1244599"/>
            <a:ext cx="6220460" cy="1042669"/>
          </a:xfrm>
          <a:custGeom>
            <a:avLst/>
            <a:gdLst/>
            <a:ahLst/>
            <a:cxnLst/>
            <a:rect l="l" t="t" r="r" b="b"/>
            <a:pathLst>
              <a:path w="6220459" h="1042669">
                <a:moveTo>
                  <a:pt x="6220460" y="0"/>
                </a:moveTo>
                <a:lnTo>
                  <a:pt x="4900295" y="0"/>
                </a:lnTo>
                <a:lnTo>
                  <a:pt x="3233420" y="0"/>
                </a:lnTo>
                <a:lnTo>
                  <a:pt x="1575435" y="0"/>
                </a:lnTo>
                <a:lnTo>
                  <a:pt x="0" y="0"/>
                </a:lnTo>
                <a:lnTo>
                  <a:pt x="0" y="1042670"/>
                </a:lnTo>
                <a:lnTo>
                  <a:pt x="1575435" y="1042670"/>
                </a:lnTo>
                <a:lnTo>
                  <a:pt x="3233420" y="1042670"/>
                </a:lnTo>
                <a:lnTo>
                  <a:pt x="4900295" y="1042670"/>
                </a:lnTo>
                <a:lnTo>
                  <a:pt x="6220460" y="1042670"/>
                </a:lnTo>
                <a:lnTo>
                  <a:pt x="6220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4507" y="1230312"/>
          <a:ext cx="7878445" cy="5324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426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Name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Cable</a:t>
                      </a:r>
                      <a:r>
                        <a:rPr sz="20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Max.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3765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b="1" spc="3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000" b="1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b="1" spc="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ble  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Segment </a:t>
                      </a: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Length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Nodes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2000" b="1" spc="-15" dirty="0">
                          <a:latin typeface="Times New Roman"/>
                          <a:cs typeface="Times New Roman"/>
                        </a:rPr>
                        <a:t>/segment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Toplogy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73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1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10Base5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thick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coax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500</a:t>
                      </a:r>
                      <a:r>
                        <a:rPr sz="20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meters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489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Bus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68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10Base2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thin</a:t>
                      </a:r>
                      <a:r>
                        <a:rPr sz="20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coax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185</a:t>
                      </a:r>
                      <a:r>
                        <a:rPr sz="20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meters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Bus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4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83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10BaseT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twisted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pair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100</a:t>
                      </a:r>
                      <a:r>
                        <a:rPr sz="20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meters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Star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73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10BaseF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Fiber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Optic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2Km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Star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6288024"/>
                  </a:moveTo>
                  <a:lnTo>
                    <a:pt x="0" y="62880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6288024"/>
                  </a:lnTo>
                  <a:close/>
                </a:path>
                <a:path w="73025" h="6858000">
                  <a:moveTo>
                    <a:pt x="72644" y="573024"/>
                  </a:moveTo>
                  <a:lnTo>
                    <a:pt x="0" y="573024"/>
                  </a:lnTo>
                  <a:lnTo>
                    <a:pt x="0" y="6211824"/>
                  </a:lnTo>
                  <a:lnTo>
                    <a:pt x="72644" y="6211824"/>
                  </a:lnTo>
                  <a:lnTo>
                    <a:pt x="72644" y="5730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2644" y="4968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923" y="534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3716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8288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684" y="784352"/>
            <a:ext cx="4250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2755" algn="l"/>
              </a:tabLst>
            </a:pPr>
            <a:r>
              <a:rPr sz="2400" spc="-10" dirty="0">
                <a:solidFill>
                  <a:srgbClr val="AA8812"/>
                </a:solidFill>
                <a:latin typeface="Times New Roman"/>
                <a:cs typeface="Times New Roman"/>
              </a:rPr>
              <a:t>Figure</a:t>
            </a:r>
            <a:r>
              <a:rPr sz="2400" spc="5" dirty="0">
                <a:solidFill>
                  <a:srgbClr val="AA881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13.10	</a:t>
            </a:r>
            <a:r>
              <a:rPr sz="2000" i="1" spc="-5" dirty="0">
                <a:latin typeface="Times New Roman"/>
                <a:cs typeface="Times New Roman"/>
              </a:rPr>
              <a:t>10Base5</a:t>
            </a:r>
            <a:r>
              <a:rPr sz="2000" i="1" spc="-6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implementation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2400" y="2590800"/>
            <a:ext cx="8764905" cy="3697604"/>
            <a:chOff x="152400" y="2590800"/>
            <a:chExt cx="8764905" cy="3697604"/>
          </a:xfrm>
        </p:grpSpPr>
        <p:sp>
          <p:nvSpPr>
            <p:cNvPr id="11" name="object 11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2590800"/>
              <a:ext cx="8720328" cy="1856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69644" y="14173"/>
            <a:ext cx="4838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Connection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stations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medium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10Base2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00" y="0"/>
            <a:ext cx="8699500" cy="6090285"/>
            <a:chOff x="76200" y="0"/>
            <a:chExt cx="8699500" cy="6090285"/>
          </a:xfrm>
        </p:grpSpPr>
        <p:sp>
          <p:nvSpPr>
            <p:cNvPr id="9" name="object 9"/>
            <p:cNvSpPr/>
            <p:nvPr/>
          </p:nvSpPr>
          <p:spPr>
            <a:xfrm>
              <a:off x="365760" y="106679"/>
              <a:ext cx="438784" cy="475615"/>
            </a:xfrm>
            <a:custGeom>
              <a:avLst/>
              <a:gdLst/>
              <a:ahLst/>
              <a:cxnLst/>
              <a:rect l="l" t="t" r="r" b="b"/>
              <a:pathLst>
                <a:path w="438784" h="475615">
                  <a:moveTo>
                    <a:pt x="438404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0" y="475361"/>
                  </a:lnTo>
                  <a:lnTo>
                    <a:pt x="438404" y="475361"/>
                  </a:lnTo>
                  <a:lnTo>
                    <a:pt x="438404" y="423672"/>
                  </a:lnTo>
                  <a:lnTo>
                    <a:pt x="438404" y="0"/>
                  </a:lnTo>
                  <a:close/>
                </a:path>
              </a:pathLst>
            </a:custGeom>
            <a:solidFill>
              <a:srgbClr val="FCB8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808" y="106679"/>
              <a:ext cx="329184" cy="4754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0727" y="530351"/>
              <a:ext cx="420370" cy="475615"/>
            </a:xfrm>
            <a:custGeom>
              <a:avLst/>
              <a:gdLst/>
              <a:ahLst/>
              <a:cxnLst/>
              <a:rect l="l" t="t" r="r" b="b"/>
              <a:pathLst>
                <a:path w="420369" h="475615">
                  <a:moveTo>
                    <a:pt x="420243" y="0"/>
                  </a:moveTo>
                  <a:lnTo>
                    <a:pt x="0" y="0"/>
                  </a:lnTo>
                  <a:lnTo>
                    <a:pt x="0" y="475361"/>
                  </a:lnTo>
                  <a:lnTo>
                    <a:pt x="420243" y="475361"/>
                  </a:lnTo>
                  <a:lnTo>
                    <a:pt x="420243" y="0"/>
                  </a:lnTo>
                  <a:close/>
                </a:path>
              </a:pathLst>
            </a:custGeom>
            <a:solidFill>
              <a:srgbClr val="AA8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" y="457200"/>
              <a:ext cx="8592312" cy="5486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0183" y="0"/>
              <a:ext cx="33655" cy="1051560"/>
            </a:xfrm>
            <a:custGeom>
              <a:avLst/>
              <a:gdLst/>
              <a:ahLst/>
              <a:cxnLst/>
              <a:rect l="l" t="t" r="r" b="b"/>
              <a:pathLst>
                <a:path w="33654" h="1051560">
                  <a:moveTo>
                    <a:pt x="33402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33402" y="1051560"/>
                  </a:lnTo>
                  <a:lnTo>
                    <a:pt x="33402" y="0"/>
                  </a:lnTo>
                  <a:close/>
                </a:path>
              </a:pathLst>
            </a:custGeom>
            <a:solidFill>
              <a:srgbClr val="E7D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1200" y="533400"/>
              <a:ext cx="2983992" cy="1828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0" y="533400"/>
              <a:ext cx="3258312" cy="18470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" y="2819400"/>
              <a:ext cx="7842504" cy="3270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5200" y="4191000"/>
              <a:ext cx="4876800" cy="23134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87014" y="619759"/>
            <a:ext cx="1652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10B</a:t>
            </a:r>
            <a:r>
              <a:rPr sz="3600" spc="10" dirty="0">
                <a:latin typeface="Times New Roman"/>
                <a:cs typeface="Times New Roman"/>
              </a:rPr>
              <a:t>a</a:t>
            </a:r>
            <a:r>
              <a:rPr sz="3600" spc="-5" dirty="0">
                <a:latin typeface="Times New Roman"/>
                <a:cs typeface="Times New Roman"/>
              </a:rPr>
              <a:t>seT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1231075"/>
            <a:ext cx="6894830" cy="246888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55575" indent="-143510">
              <a:lnSpc>
                <a:spcPct val="100000"/>
              </a:lnSpc>
              <a:spcBef>
                <a:spcPts val="730"/>
              </a:spcBef>
              <a:buSzPct val="75000"/>
              <a:buChar char="•"/>
              <a:tabLst>
                <a:tab pos="156210" algn="l"/>
              </a:tabLst>
            </a:pPr>
            <a:r>
              <a:rPr sz="2400" spc="-5" dirty="0">
                <a:latin typeface="Arial MT"/>
                <a:cs typeface="Arial MT"/>
              </a:rPr>
              <a:t>Uses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</a:t>
            </a:r>
            <a:r>
              <a:rPr sz="2400" spc="-25" dirty="0">
                <a:latin typeface="Arial MT"/>
                <a:cs typeface="Arial MT"/>
              </a:rPr>
              <a:t>w</a:t>
            </a:r>
            <a:r>
              <a:rPr sz="2400" dirty="0">
                <a:latin typeface="Arial MT"/>
                <a:cs typeface="Arial MT"/>
              </a:rPr>
              <a:t>ist</a:t>
            </a:r>
            <a:r>
              <a:rPr sz="2400" spc="5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d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</a:t>
            </a:r>
            <a:r>
              <a:rPr sz="2400" spc="-5" dirty="0">
                <a:latin typeface="Arial MT"/>
                <a:cs typeface="Arial MT"/>
              </a:rPr>
              <a:t>ir 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t3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</a:t>
            </a:r>
            <a:r>
              <a:rPr sz="2400" dirty="0">
                <a:latin typeface="Times New Roman"/>
                <a:cs typeface="Times New Roman"/>
              </a:rPr>
              <a:t>ble</a:t>
            </a:r>
            <a:endParaRPr sz="2400">
              <a:latin typeface="Times New Roman"/>
              <a:cs typeface="Times New Roman"/>
            </a:endParaRPr>
          </a:p>
          <a:p>
            <a:pPr marL="198120" indent="-186055">
              <a:lnSpc>
                <a:spcPct val="100000"/>
              </a:lnSpc>
              <a:spcBef>
                <a:spcPts val="520"/>
              </a:spcBef>
              <a:buClr>
                <a:srgbClr val="AA8812"/>
              </a:buClr>
              <a:buSzPct val="60000"/>
              <a:buFont typeface="Wingdings"/>
              <a:buChar char=""/>
              <a:tabLst>
                <a:tab pos="198755" algn="l"/>
              </a:tabLst>
            </a:pPr>
            <a:r>
              <a:rPr sz="2000" spc="-10" dirty="0">
                <a:latin typeface="Arial MT"/>
                <a:cs typeface="Arial MT"/>
              </a:rPr>
              <a:t>Star-wire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topology</a:t>
            </a:r>
            <a:endParaRPr sz="2000">
              <a:latin typeface="Arial MT"/>
              <a:cs typeface="Arial MT"/>
            </a:endParaRPr>
          </a:p>
          <a:p>
            <a:pPr marL="177165" indent="-165100">
              <a:lnSpc>
                <a:spcPct val="100000"/>
              </a:lnSpc>
              <a:spcBef>
                <a:spcPts val="1380"/>
              </a:spcBef>
              <a:buChar char="•"/>
              <a:tabLst>
                <a:tab pos="1778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hub </a:t>
            </a:r>
            <a:r>
              <a:rPr sz="2400" spc="-5" dirty="0">
                <a:latin typeface="Times New Roman"/>
                <a:cs typeface="Times New Roman"/>
              </a:rPr>
              <a:t>functions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repeater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additional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functions</a:t>
            </a:r>
            <a:endParaRPr sz="24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1395"/>
              </a:spcBef>
              <a:buChar char="•"/>
              <a:tabLst>
                <a:tab pos="195580" algn="l"/>
              </a:tabLst>
            </a:pPr>
            <a:r>
              <a:rPr sz="2400" spc="-10" dirty="0">
                <a:latin typeface="Times New Roman"/>
                <a:cs typeface="Times New Roman"/>
              </a:rPr>
              <a:t>Fewer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problems,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easier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troubleshoot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coax</a:t>
            </a:r>
            <a:endParaRPr sz="24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1395"/>
              </a:spcBef>
              <a:buChar char="•"/>
              <a:tabLst>
                <a:tab pos="195580" algn="l"/>
              </a:tabLst>
            </a:pPr>
            <a:r>
              <a:rPr sz="2400" spc="-5" dirty="0">
                <a:latin typeface="Times New Roman"/>
                <a:cs typeface="Times New Roman"/>
              </a:rPr>
              <a:t>Cable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length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100</a:t>
            </a:r>
            <a:r>
              <a:rPr sz="2400" spc="-5" dirty="0">
                <a:latin typeface="Times New Roman"/>
                <a:cs typeface="Times New Roman"/>
              </a:rPr>
              <a:t> meters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6288024"/>
                  </a:moveTo>
                  <a:lnTo>
                    <a:pt x="0" y="62880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6288024"/>
                  </a:lnTo>
                  <a:close/>
                </a:path>
                <a:path w="73025" h="6858000">
                  <a:moveTo>
                    <a:pt x="72644" y="573024"/>
                  </a:moveTo>
                  <a:lnTo>
                    <a:pt x="0" y="573024"/>
                  </a:lnTo>
                  <a:lnTo>
                    <a:pt x="0" y="6211824"/>
                  </a:lnTo>
                  <a:lnTo>
                    <a:pt x="72644" y="6211824"/>
                  </a:lnTo>
                  <a:lnTo>
                    <a:pt x="72644" y="5730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2644" y="4968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923" y="534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3716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8288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5731" y="784352"/>
            <a:ext cx="433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2755" algn="l"/>
              </a:tabLst>
            </a:pPr>
            <a:r>
              <a:rPr sz="2400" spc="-20" dirty="0">
                <a:solidFill>
                  <a:srgbClr val="AA8812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AA8812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ure 13.12	</a:t>
            </a:r>
            <a:r>
              <a:rPr sz="2000" i="1" spc="5" dirty="0">
                <a:latin typeface="Times New Roman"/>
                <a:cs typeface="Times New Roman"/>
              </a:rPr>
              <a:t>10</a:t>
            </a:r>
            <a:r>
              <a:rPr sz="2000" i="1" spc="-5" dirty="0">
                <a:latin typeface="Times New Roman"/>
                <a:cs typeface="Times New Roman"/>
              </a:rPr>
              <a:t>B</a:t>
            </a:r>
            <a:r>
              <a:rPr sz="2000" i="1" spc="5" dirty="0">
                <a:latin typeface="Times New Roman"/>
                <a:cs typeface="Times New Roman"/>
              </a:rPr>
              <a:t>a</a:t>
            </a:r>
            <a:r>
              <a:rPr sz="2000" i="1" spc="-15" dirty="0">
                <a:latin typeface="Times New Roman"/>
                <a:cs typeface="Times New Roman"/>
              </a:rPr>
              <a:t>s</a:t>
            </a:r>
            <a:r>
              <a:rPr sz="2000" i="1" dirty="0">
                <a:latin typeface="Times New Roman"/>
                <a:cs typeface="Times New Roman"/>
              </a:rPr>
              <a:t>e-</a:t>
            </a: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2000" i="1" spc="-14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im</a:t>
            </a:r>
            <a:r>
              <a:rPr sz="2000" i="1" spc="10" dirty="0">
                <a:latin typeface="Times New Roman"/>
                <a:cs typeface="Times New Roman"/>
              </a:rPr>
              <a:t>p</a:t>
            </a:r>
            <a:r>
              <a:rPr sz="2000" i="1" spc="-5" dirty="0">
                <a:latin typeface="Times New Roman"/>
                <a:cs typeface="Times New Roman"/>
              </a:rPr>
              <a:t>le</a:t>
            </a:r>
            <a:r>
              <a:rPr sz="2000" i="1" spc="-10" dirty="0">
                <a:latin typeface="Times New Roman"/>
                <a:cs typeface="Times New Roman"/>
              </a:rPr>
              <a:t>m</a:t>
            </a:r>
            <a:r>
              <a:rPr sz="2000" i="1" dirty="0">
                <a:latin typeface="Times New Roman"/>
                <a:cs typeface="Times New Roman"/>
              </a:rPr>
              <a:t>e</a:t>
            </a:r>
            <a:r>
              <a:rPr sz="2000" i="1" spc="5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2000" i="1" spc="5" dirty="0">
                <a:latin typeface="Times New Roman"/>
                <a:cs typeface="Times New Roman"/>
              </a:rPr>
              <a:t>a</a:t>
            </a:r>
            <a:r>
              <a:rPr sz="2000" i="1" spc="-5" dirty="0">
                <a:latin typeface="Times New Roman"/>
                <a:cs typeface="Times New Roman"/>
              </a:rPr>
              <a:t>ti</a:t>
            </a:r>
            <a:r>
              <a:rPr sz="2000" i="1" spc="-15" dirty="0">
                <a:latin typeface="Times New Roman"/>
                <a:cs typeface="Times New Roman"/>
              </a:rPr>
              <a:t>o</a:t>
            </a:r>
            <a:r>
              <a:rPr sz="2000" i="1" spc="-5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923" y="2410967"/>
            <a:ext cx="8763000" cy="3877310"/>
            <a:chOff x="153923" y="2410967"/>
            <a:chExt cx="8763000" cy="3877310"/>
          </a:xfrm>
        </p:grpSpPr>
        <p:sp>
          <p:nvSpPr>
            <p:cNvPr id="11" name="object 11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368" y="2410967"/>
              <a:ext cx="7723632" cy="2846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6288024"/>
                  </a:moveTo>
                  <a:lnTo>
                    <a:pt x="0" y="62880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6288024"/>
                  </a:lnTo>
                  <a:close/>
                </a:path>
                <a:path w="73025" h="6858000">
                  <a:moveTo>
                    <a:pt x="72644" y="573024"/>
                  </a:moveTo>
                  <a:lnTo>
                    <a:pt x="0" y="573024"/>
                  </a:lnTo>
                  <a:lnTo>
                    <a:pt x="0" y="6211824"/>
                  </a:lnTo>
                  <a:lnTo>
                    <a:pt x="72644" y="6211824"/>
                  </a:lnTo>
                  <a:lnTo>
                    <a:pt x="72644" y="5730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2644" y="4968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923" y="534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3716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8288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379" y="784352"/>
            <a:ext cx="4358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2755" algn="l"/>
              </a:tabLst>
            </a:pPr>
            <a:r>
              <a:rPr sz="2400" spc="-10" dirty="0">
                <a:solidFill>
                  <a:srgbClr val="AA8812"/>
                </a:solidFill>
                <a:latin typeface="Times New Roman"/>
                <a:cs typeface="Times New Roman"/>
              </a:rPr>
              <a:t>Figure</a:t>
            </a:r>
            <a:r>
              <a:rPr sz="2400" spc="5" dirty="0">
                <a:solidFill>
                  <a:srgbClr val="AA881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13.13	</a:t>
            </a:r>
            <a:r>
              <a:rPr sz="2000" i="1" spc="-5" dirty="0">
                <a:latin typeface="Times New Roman"/>
                <a:cs typeface="Times New Roman"/>
              </a:rPr>
              <a:t>10Base-F</a:t>
            </a:r>
            <a:r>
              <a:rPr sz="2000" i="1" spc="-8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implementation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923" y="2429255"/>
            <a:ext cx="8763000" cy="3858895"/>
            <a:chOff x="153923" y="2429255"/>
            <a:chExt cx="8763000" cy="3858895"/>
          </a:xfrm>
        </p:grpSpPr>
        <p:sp>
          <p:nvSpPr>
            <p:cNvPr id="11" name="object 11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272" y="2429255"/>
              <a:ext cx="7805928" cy="2599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8550" y="218312"/>
            <a:ext cx="216535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latin typeface="Times New Roman"/>
                <a:cs typeface="Times New Roman"/>
              </a:rPr>
              <a:t>Fast</a:t>
            </a:r>
            <a:r>
              <a:rPr sz="3200" spc="-1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Ethernet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" y="1227150"/>
            <a:ext cx="420623" cy="3142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" y="1684654"/>
            <a:ext cx="420623" cy="3139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" y="2523108"/>
            <a:ext cx="420623" cy="313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" y="3361385"/>
            <a:ext cx="420623" cy="3142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" y="4197350"/>
            <a:ext cx="420623" cy="313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82953" y="1080831"/>
            <a:ext cx="7131684" cy="39173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spc="15" dirty="0">
                <a:latin typeface="Times New Roman"/>
                <a:cs typeface="Times New Roman"/>
              </a:rPr>
              <a:t>10</a:t>
            </a:r>
            <a:r>
              <a:rPr sz="2800" spc="5" dirty="0">
                <a:latin typeface="Times New Roman"/>
                <a:cs typeface="Times New Roman"/>
              </a:rPr>
              <a:t>0 Mb</a:t>
            </a:r>
            <a:r>
              <a:rPr sz="2800" spc="20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ra</a:t>
            </a:r>
            <a:r>
              <a:rPr sz="2800" spc="10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800" spc="-50" dirty="0">
                <a:latin typeface="Times New Roman"/>
                <a:cs typeface="Times New Roman"/>
              </a:rPr>
              <a:t>m</a:t>
            </a:r>
            <a:r>
              <a:rPr sz="2800" spc="5" dirty="0">
                <a:latin typeface="Times New Roman"/>
                <a:cs typeface="Times New Roman"/>
              </a:rPr>
              <a:t>ission</a:t>
            </a:r>
            <a:r>
              <a:rPr sz="2800" spc="-2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ra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12700" marR="426084">
              <a:lnSpc>
                <a:spcPts val="3000"/>
              </a:lnSpc>
              <a:spcBef>
                <a:spcPts val="645"/>
              </a:spcBef>
            </a:pPr>
            <a:r>
              <a:rPr sz="2800" spc="-10" dirty="0">
                <a:latin typeface="Times New Roman"/>
                <a:cs typeface="Times New Roman"/>
              </a:rPr>
              <a:t>same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frame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format, media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access,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and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collision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ec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io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10" dirty="0">
                <a:latin typeface="Times New Roman"/>
                <a:cs typeface="Times New Roman"/>
              </a:rPr>
              <a:t>ul</a:t>
            </a:r>
            <a:r>
              <a:rPr sz="2800" dirty="0">
                <a:latin typeface="Times New Roman"/>
                <a:cs typeface="Times New Roman"/>
              </a:rPr>
              <a:t>es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0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M</a:t>
            </a:r>
            <a:r>
              <a:rPr sz="2800" spc="10" dirty="0">
                <a:latin typeface="Times New Roman"/>
                <a:cs typeface="Times New Roman"/>
              </a:rPr>
              <a:t>bp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229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er</a:t>
            </a:r>
            <a:r>
              <a:rPr sz="2800" spc="10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et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ts val="3000"/>
              </a:lnSpc>
              <a:spcBef>
                <a:spcPts val="600"/>
              </a:spcBef>
            </a:pP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combine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10" dirty="0">
                <a:latin typeface="Times New Roman"/>
                <a:cs typeface="Times New Roman"/>
              </a:rPr>
              <a:t>10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Mbps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Ethernet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and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Fast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Ethernet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w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rk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usin</a:t>
            </a: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b="1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swit</a:t>
            </a:r>
            <a:r>
              <a:rPr sz="28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</a:t>
            </a:r>
            <a:endParaRPr sz="2800">
              <a:latin typeface="Times New Roman"/>
              <a:cs typeface="Times New Roman"/>
            </a:endParaRPr>
          </a:p>
          <a:p>
            <a:pPr marL="12700" marR="406400">
              <a:lnSpc>
                <a:spcPts val="3000"/>
              </a:lnSpc>
              <a:spcBef>
                <a:spcPts val="605"/>
              </a:spcBef>
            </a:pPr>
            <a:r>
              <a:rPr sz="2800" spc="-5" dirty="0">
                <a:latin typeface="Times New Roman"/>
                <a:cs typeface="Times New Roman"/>
              </a:rPr>
              <a:t>media: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twisted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pair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(CAT</a:t>
            </a:r>
            <a:r>
              <a:rPr sz="2800" spc="-229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5)</a:t>
            </a:r>
            <a:r>
              <a:rPr sz="2800" dirty="0">
                <a:latin typeface="Times New Roman"/>
                <a:cs typeface="Times New Roman"/>
              </a:rPr>
              <a:t> or</a:t>
            </a:r>
            <a:r>
              <a:rPr sz="2800" spc="5" dirty="0">
                <a:latin typeface="Times New Roman"/>
                <a:cs typeface="Times New Roman"/>
              </a:rPr>
              <a:t> fiber optic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cable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(no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coax)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800" spc="-155" dirty="0">
                <a:latin typeface="Trebuchet MS"/>
                <a:cs typeface="Trebuchet MS"/>
              </a:rPr>
              <a:t>St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r</a:t>
            </a:r>
            <a:r>
              <a:rPr sz="2800" spc="-145" dirty="0">
                <a:latin typeface="Trebuchet MS"/>
                <a:cs typeface="Trebuchet MS"/>
              </a:rPr>
              <a:t>-w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t</a:t>
            </a:r>
            <a:r>
              <a:rPr sz="2800" spc="-90" dirty="0">
                <a:latin typeface="Trebuchet MS"/>
                <a:cs typeface="Trebuchet MS"/>
              </a:rPr>
              <a:t>o</a:t>
            </a:r>
            <a:r>
              <a:rPr sz="2800" spc="-100" dirty="0">
                <a:latin typeface="Trebuchet MS"/>
                <a:cs typeface="Trebuchet MS"/>
              </a:rPr>
              <a:t>p</a:t>
            </a:r>
            <a:r>
              <a:rPr sz="2800" spc="-90" dirty="0">
                <a:latin typeface="Trebuchet MS"/>
                <a:cs typeface="Trebuchet MS"/>
              </a:rPr>
              <a:t>o</a:t>
            </a:r>
            <a:r>
              <a:rPr sz="2800" spc="-85" dirty="0">
                <a:latin typeface="Trebuchet MS"/>
                <a:cs typeface="Trebuchet MS"/>
              </a:rPr>
              <a:t>l</a:t>
            </a:r>
            <a:r>
              <a:rPr sz="2800" spc="-90" dirty="0">
                <a:latin typeface="Trebuchet MS"/>
                <a:cs typeface="Trebuchet MS"/>
              </a:rPr>
              <a:t>og</a:t>
            </a:r>
            <a:r>
              <a:rPr sz="2800" dirty="0"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-155" dirty="0">
                <a:latin typeface="Trebuchet MS"/>
                <a:cs typeface="Trebuchet MS"/>
              </a:rPr>
              <a:t>Si</a:t>
            </a:r>
            <a:r>
              <a:rPr sz="2800" spc="-145" dirty="0">
                <a:latin typeface="Trebuchet MS"/>
                <a:cs typeface="Trebuchet MS"/>
              </a:rPr>
              <a:t>m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35" dirty="0">
                <a:latin typeface="Trebuchet MS"/>
                <a:cs typeface="Trebuchet MS"/>
              </a:rPr>
              <a:t>l</a:t>
            </a:r>
            <a:r>
              <a:rPr sz="2800" spc="-155" dirty="0">
                <a:latin typeface="Trebuchet MS"/>
                <a:cs typeface="Trebuchet MS"/>
              </a:rPr>
              <a:t>a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-33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</a:t>
            </a:r>
            <a:r>
              <a:rPr sz="2800" spc="5" dirty="0">
                <a:latin typeface="Trebuchet MS"/>
                <a:cs typeface="Trebuchet MS"/>
              </a:rPr>
              <a:t>o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10</a:t>
            </a:r>
            <a:r>
              <a:rPr sz="2800" spc="5" dirty="0">
                <a:latin typeface="Trebuchet MS"/>
                <a:cs typeface="Trebuchet MS"/>
              </a:rPr>
              <a:t>B</a:t>
            </a:r>
            <a:r>
              <a:rPr sz="2800" spc="-5" dirty="0">
                <a:latin typeface="Trebuchet MS"/>
                <a:cs typeface="Trebuchet MS"/>
              </a:rPr>
              <a:t>A</a:t>
            </a:r>
            <a:r>
              <a:rPr sz="2800" spc="5" dirty="0">
                <a:latin typeface="Trebuchet MS"/>
                <a:cs typeface="Trebuchet MS"/>
              </a:rPr>
              <a:t>SE-T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5334000"/>
            <a:ext cx="8388096" cy="1383792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330952" y="5330952"/>
          <a:ext cx="3657600" cy="1371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5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9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5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9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6288024"/>
                  </a:moveTo>
                  <a:lnTo>
                    <a:pt x="0" y="62880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6288024"/>
                  </a:lnTo>
                  <a:close/>
                </a:path>
                <a:path w="73025" h="6858000">
                  <a:moveTo>
                    <a:pt x="72644" y="573024"/>
                  </a:moveTo>
                  <a:lnTo>
                    <a:pt x="0" y="573024"/>
                  </a:lnTo>
                  <a:lnTo>
                    <a:pt x="0" y="6211824"/>
                  </a:lnTo>
                  <a:lnTo>
                    <a:pt x="72644" y="6211824"/>
                  </a:lnTo>
                  <a:lnTo>
                    <a:pt x="72644" y="5730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2644" y="4968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923" y="534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3716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8288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5731" y="784352"/>
            <a:ext cx="4066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2755" algn="l"/>
              </a:tabLst>
            </a:pPr>
            <a:r>
              <a:rPr sz="2400" spc="-20" dirty="0">
                <a:solidFill>
                  <a:srgbClr val="AA8812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i</a:t>
            </a:r>
            <a:r>
              <a:rPr sz="2400" spc="-20" dirty="0">
                <a:solidFill>
                  <a:srgbClr val="AA8812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ure</a:t>
            </a:r>
            <a:r>
              <a:rPr sz="2400" spc="5" dirty="0">
                <a:solidFill>
                  <a:srgbClr val="AA881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13.19	</a:t>
            </a:r>
            <a:r>
              <a:rPr sz="2000" i="1" spc="-5" dirty="0">
                <a:latin typeface="Times New Roman"/>
                <a:cs typeface="Times New Roman"/>
              </a:rPr>
              <a:t>F</a:t>
            </a:r>
            <a:r>
              <a:rPr sz="2000" i="1" spc="5" dirty="0">
                <a:latin typeface="Times New Roman"/>
                <a:cs typeface="Times New Roman"/>
              </a:rPr>
              <a:t>a</a:t>
            </a:r>
            <a:r>
              <a:rPr sz="2000" i="1" spc="-15" dirty="0">
                <a:latin typeface="Times New Roman"/>
                <a:cs typeface="Times New Roman"/>
              </a:rPr>
              <a:t>s</a:t>
            </a: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E</a:t>
            </a: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2000" i="1" spc="5" dirty="0">
                <a:latin typeface="Times New Roman"/>
                <a:cs typeface="Times New Roman"/>
              </a:rPr>
              <a:t>h</a:t>
            </a:r>
            <a:r>
              <a:rPr sz="2000" i="1" spc="-5" dirty="0">
                <a:latin typeface="Times New Roman"/>
                <a:cs typeface="Times New Roman"/>
              </a:rPr>
              <a:t>er</a:t>
            </a:r>
            <a:r>
              <a:rPr sz="2000" i="1" spc="5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et</a:t>
            </a:r>
            <a:r>
              <a:rPr sz="2000" i="1" spc="-12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2000" i="1" dirty="0">
                <a:latin typeface="Times New Roman"/>
                <a:cs typeface="Times New Roman"/>
              </a:rPr>
              <a:t>o</a:t>
            </a:r>
            <a:r>
              <a:rPr sz="2000" i="1" spc="5" dirty="0">
                <a:latin typeface="Times New Roman"/>
                <a:cs typeface="Times New Roman"/>
              </a:rPr>
              <a:t>po</a:t>
            </a:r>
            <a:r>
              <a:rPr sz="2000" i="1" spc="-5" dirty="0">
                <a:latin typeface="Times New Roman"/>
                <a:cs typeface="Times New Roman"/>
              </a:rPr>
              <a:t>l</a:t>
            </a:r>
            <a:r>
              <a:rPr sz="2000" i="1" dirty="0">
                <a:latin typeface="Times New Roman"/>
                <a:cs typeface="Times New Roman"/>
              </a:rPr>
              <a:t>o</a:t>
            </a:r>
            <a:r>
              <a:rPr sz="2000" i="1" spc="5" dirty="0">
                <a:latin typeface="Times New Roman"/>
                <a:cs typeface="Times New Roman"/>
              </a:rPr>
              <a:t>g</a:t>
            </a:r>
            <a:r>
              <a:rPr sz="2000" i="1" spc="-5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923" y="2599944"/>
            <a:ext cx="8763000" cy="3688079"/>
            <a:chOff x="153923" y="2599944"/>
            <a:chExt cx="8763000" cy="3688079"/>
          </a:xfrm>
        </p:grpSpPr>
        <p:sp>
          <p:nvSpPr>
            <p:cNvPr id="11" name="object 11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96" y="2599944"/>
              <a:ext cx="6928104" cy="2276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6288024"/>
                  </a:moveTo>
                  <a:lnTo>
                    <a:pt x="0" y="62880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6288024"/>
                  </a:lnTo>
                  <a:close/>
                </a:path>
                <a:path w="73025" h="6858000">
                  <a:moveTo>
                    <a:pt x="72644" y="573024"/>
                  </a:moveTo>
                  <a:lnTo>
                    <a:pt x="0" y="573024"/>
                  </a:lnTo>
                  <a:lnTo>
                    <a:pt x="0" y="6211824"/>
                  </a:lnTo>
                  <a:lnTo>
                    <a:pt x="72644" y="6211824"/>
                  </a:lnTo>
                  <a:lnTo>
                    <a:pt x="72644" y="5730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2644" y="4968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923" y="534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3716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8288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8475" y="784352"/>
            <a:ext cx="485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2755" algn="l"/>
              </a:tabLst>
            </a:pPr>
            <a:r>
              <a:rPr sz="2400" spc="-20" dirty="0">
                <a:solidFill>
                  <a:srgbClr val="AA8812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i</a:t>
            </a:r>
            <a:r>
              <a:rPr sz="2400" spc="-15" dirty="0">
                <a:solidFill>
                  <a:srgbClr val="AA8812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ure 13.20	</a:t>
            </a:r>
            <a:r>
              <a:rPr sz="2000" i="1" dirty="0">
                <a:latin typeface="Times New Roman"/>
                <a:cs typeface="Times New Roman"/>
              </a:rPr>
              <a:t>F</a:t>
            </a:r>
            <a:r>
              <a:rPr sz="2000" i="1" spc="5" dirty="0">
                <a:latin typeface="Times New Roman"/>
                <a:cs typeface="Times New Roman"/>
              </a:rPr>
              <a:t>a</a:t>
            </a:r>
            <a:r>
              <a:rPr sz="2000" i="1" spc="-5" dirty="0">
                <a:latin typeface="Times New Roman"/>
                <a:cs typeface="Times New Roman"/>
              </a:rPr>
              <a:t>st Et</a:t>
            </a:r>
            <a:r>
              <a:rPr sz="2000" i="1" dirty="0">
                <a:latin typeface="Times New Roman"/>
                <a:cs typeface="Times New Roman"/>
              </a:rPr>
              <a:t>h</a:t>
            </a:r>
            <a:r>
              <a:rPr sz="2000" i="1" spc="-5" dirty="0">
                <a:latin typeface="Times New Roman"/>
                <a:cs typeface="Times New Roman"/>
              </a:rPr>
              <a:t>er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et</a:t>
            </a:r>
            <a:r>
              <a:rPr sz="2000" i="1" spc="-13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im</a:t>
            </a:r>
            <a:r>
              <a:rPr sz="2000" i="1" spc="5" dirty="0">
                <a:latin typeface="Times New Roman"/>
                <a:cs typeface="Times New Roman"/>
              </a:rPr>
              <a:t>p</a:t>
            </a:r>
            <a:r>
              <a:rPr sz="2000" i="1" spc="-5" dirty="0">
                <a:latin typeface="Times New Roman"/>
                <a:cs typeface="Times New Roman"/>
              </a:rPr>
              <a:t>lem</a:t>
            </a:r>
            <a:r>
              <a:rPr sz="2000" i="1" dirty="0">
                <a:latin typeface="Times New Roman"/>
                <a:cs typeface="Times New Roman"/>
              </a:rPr>
              <a:t>e</a:t>
            </a:r>
            <a:r>
              <a:rPr sz="2000" i="1" spc="5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-5" dirty="0">
                <a:latin typeface="Times New Roman"/>
                <a:cs typeface="Times New Roman"/>
              </a:rPr>
              <a:t>ti</a:t>
            </a:r>
            <a:r>
              <a:rPr sz="2000" i="1" dirty="0">
                <a:latin typeface="Times New Roman"/>
                <a:cs typeface="Times New Roman"/>
              </a:rPr>
              <a:t>o</a:t>
            </a:r>
            <a:r>
              <a:rPr sz="2000" i="1" spc="5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923" y="2514600"/>
            <a:ext cx="8763000" cy="3773804"/>
            <a:chOff x="153923" y="2514600"/>
            <a:chExt cx="8763000" cy="3773804"/>
          </a:xfrm>
        </p:grpSpPr>
        <p:sp>
          <p:nvSpPr>
            <p:cNvPr id="11" name="object 11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615" y="2514600"/>
              <a:ext cx="6653783" cy="2590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186" y="833217"/>
            <a:ext cx="2005255" cy="545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  <a:tabLst>
                <a:tab pos="410810" algn="l"/>
              </a:tabLst>
            </a:pPr>
            <a:r>
              <a:rPr sz="3463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0552" y="1825050"/>
            <a:ext cx="7645750" cy="4275656"/>
          </a:xfrm>
          <a:prstGeom prst="rect">
            <a:avLst/>
          </a:prstGeom>
        </p:spPr>
        <p:txBody>
          <a:bodyPr vert="horz" wrap="square" lIns="0" tIns="48893" rIns="0" bIns="0" rtlCol="0">
            <a:spAutoFit/>
          </a:bodyPr>
          <a:lstStyle/>
          <a:p>
            <a:pPr marL="379698" marR="124449" indent="-341601">
              <a:lnSpc>
                <a:spcPct val="90100"/>
              </a:lnSpc>
              <a:spcBef>
                <a:spcPts val="385"/>
              </a:spcBef>
              <a:buSzPct val="79166"/>
              <a:buFont typeface="Trebuchet MS"/>
              <a:buChar char="●"/>
              <a:tabLst>
                <a:tab pos="379698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Wide Web,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as the Web,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  <a:r>
              <a:rPr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interlinked hypertext/hypermedia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accessed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marR="47621" indent="-341601">
              <a:lnSpc>
                <a:spcPts val="2590"/>
              </a:lnSpc>
              <a:spcBef>
                <a:spcPts val="635"/>
              </a:spcBef>
              <a:buSzPct val="79166"/>
              <a:buFont typeface="Trebuchet MS"/>
              <a:buChar char="●"/>
              <a:tabLst>
                <a:tab pos="379698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displayed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other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references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other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reader can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immediately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marR="30477" indent="-341601">
              <a:lnSpc>
                <a:spcPts val="2590"/>
              </a:lnSpc>
              <a:spcBef>
                <a:spcPts val="600"/>
              </a:spcBef>
              <a:buSzPct val="79166"/>
              <a:buFont typeface="Trebuchet MS"/>
              <a:buChar char="●"/>
              <a:tabLst>
                <a:tab pos="379698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Hypermedia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extension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which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graphics,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hyperlinks intertwine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non-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medium</a:t>
            </a:r>
            <a:r>
              <a:rPr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indent="-341601">
              <a:spcBef>
                <a:spcPts val="275"/>
              </a:spcBef>
              <a:buSzPct val="79166"/>
              <a:buFont typeface="Trebuchet MS"/>
              <a:buChar char="●"/>
              <a:tabLst>
                <a:tab pos="379698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Creator: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Timm</a:t>
            </a: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Berners-Lee,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1989.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6398" y="583133"/>
            <a:ext cx="43694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Arial"/>
                <a:cs typeface="Arial"/>
              </a:rPr>
              <a:t>Gigabit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Ethernet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36" y="2113229"/>
            <a:ext cx="488289" cy="366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36" y="2677414"/>
            <a:ext cx="488289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36" y="3241548"/>
            <a:ext cx="488289" cy="3657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30604" y="1909574"/>
            <a:ext cx="6789420" cy="22066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165" dirty="0">
                <a:latin typeface="Trebuchet MS"/>
                <a:cs typeface="Trebuchet MS"/>
              </a:rPr>
              <a:t>ee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2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1</a:t>
            </a:r>
            <a:r>
              <a:rPr sz="3200" spc="-80" dirty="0">
                <a:latin typeface="Trebuchet MS"/>
                <a:cs typeface="Trebuchet MS"/>
              </a:rPr>
              <a:t>G</a:t>
            </a:r>
            <a:r>
              <a:rPr sz="3200" spc="-85" dirty="0">
                <a:latin typeface="Trebuchet MS"/>
                <a:cs typeface="Trebuchet MS"/>
              </a:rPr>
              <a:t>pb</a:t>
            </a:r>
            <a:r>
              <a:rPr sz="3200" spc="-5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7800"/>
              </a:lnSpc>
              <a:spcBef>
                <a:spcPts val="305"/>
              </a:spcBef>
            </a:pPr>
            <a:r>
              <a:rPr sz="3200" spc="-140" dirty="0">
                <a:latin typeface="Trebuchet MS"/>
                <a:cs typeface="Trebuchet MS"/>
              </a:rPr>
              <a:t>M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m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10" dirty="0">
                <a:latin typeface="Trebuchet MS"/>
                <a:cs typeface="Trebuchet MS"/>
              </a:rPr>
              <a:t>m</a:t>
            </a:r>
            <a:r>
              <a:rPr sz="3200" spc="-270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f</a:t>
            </a:r>
            <a:r>
              <a:rPr sz="3200" spc="-215" dirty="0">
                <a:latin typeface="Trebuchet MS"/>
                <a:cs typeface="Trebuchet MS"/>
              </a:rPr>
              <a:t>r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m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190" dirty="0">
                <a:latin typeface="Trebuchet MS"/>
                <a:cs typeface="Trebuchet MS"/>
              </a:rPr>
              <a:t>eng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45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70" dirty="0">
                <a:latin typeface="Trebuchet MS"/>
                <a:cs typeface="Trebuchet MS"/>
              </a:rPr>
              <a:t>51</a:t>
            </a:r>
            <a:r>
              <a:rPr sz="3200" spc="-5" dirty="0">
                <a:latin typeface="Trebuchet MS"/>
                <a:cs typeface="Trebuchet MS"/>
              </a:rPr>
              <a:t>2</a:t>
            </a:r>
            <a:r>
              <a:rPr sz="3200" spc="1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b</a:t>
            </a:r>
            <a:r>
              <a:rPr sz="3200" spc="-165" dirty="0">
                <a:latin typeface="Trebuchet MS"/>
                <a:cs typeface="Trebuchet MS"/>
              </a:rPr>
              <a:t>y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  </a:t>
            </a:r>
            <a:r>
              <a:rPr sz="3200" spc="-100" dirty="0">
                <a:latin typeface="Trebuchet MS"/>
                <a:cs typeface="Trebuchet MS"/>
              </a:rPr>
              <a:t>O</a:t>
            </a:r>
            <a:r>
              <a:rPr sz="3200" spc="-105" dirty="0">
                <a:latin typeface="Trebuchet MS"/>
                <a:cs typeface="Trebuchet MS"/>
              </a:rPr>
              <a:t>p</a:t>
            </a:r>
            <a:r>
              <a:rPr sz="3200" spc="-90" dirty="0">
                <a:latin typeface="Trebuchet MS"/>
                <a:cs typeface="Trebuchet MS"/>
              </a:rPr>
              <a:t>e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00" dirty="0">
                <a:latin typeface="Trebuchet MS"/>
                <a:cs typeface="Trebuchet MS"/>
              </a:rPr>
              <a:t>at</a:t>
            </a:r>
            <a:r>
              <a:rPr sz="3200" spc="-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60" dirty="0">
                <a:latin typeface="Trebuchet MS"/>
                <a:cs typeface="Trebuchet MS"/>
              </a:rPr>
              <a:t> </a:t>
            </a:r>
            <a:r>
              <a:rPr sz="3200" spc="-350" dirty="0">
                <a:latin typeface="Trebuchet MS"/>
                <a:cs typeface="Trebuchet MS"/>
              </a:rPr>
              <a:t>f</a:t>
            </a:r>
            <a:r>
              <a:rPr sz="3200" spc="-335" dirty="0">
                <a:latin typeface="Trebuchet MS"/>
                <a:cs typeface="Trebuchet MS"/>
              </a:rPr>
              <a:t>u</a:t>
            </a:r>
            <a:r>
              <a:rPr sz="3200" b="1" spc="250" dirty="0">
                <a:latin typeface="Trebuchet MS"/>
                <a:cs typeface="Trebuchet MS"/>
              </a:rPr>
              <a:t>l</a:t>
            </a:r>
            <a:r>
              <a:rPr sz="3200" spc="-340" dirty="0">
                <a:latin typeface="Trebuchet MS"/>
                <a:cs typeface="Trebuchet MS"/>
              </a:rPr>
              <a:t>/</a:t>
            </a:r>
            <a:r>
              <a:rPr sz="3200" spc="-335" dirty="0">
                <a:latin typeface="Trebuchet MS"/>
                <a:cs typeface="Trebuchet MS"/>
              </a:rPr>
              <a:t>h</a:t>
            </a:r>
            <a:r>
              <a:rPr sz="3200" spc="-315" dirty="0">
                <a:latin typeface="Trebuchet MS"/>
                <a:cs typeface="Trebuchet MS"/>
              </a:rPr>
              <a:t>a</a:t>
            </a:r>
            <a:r>
              <a:rPr sz="3200" spc="-325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53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5" dirty="0">
                <a:latin typeface="Trebuchet MS"/>
                <a:cs typeface="Trebuchet MS"/>
              </a:rPr>
              <a:t>u</a:t>
            </a:r>
            <a:r>
              <a:rPr sz="3200" spc="-175" dirty="0">
                <a:latin typeface="Trebuchet MS"/>
                <a:cs typeface="Trebuchet MS"/>
              </a:rPr>
              <a:t>p</a:t>
            </a:r>
            <a:r>
              <a:rPr sz="3200" spc="-180" dirty="0">
                <a:latin typeface="Trebuchet MS"/>
                <a:cs typeface="Trebuchet MS"/>
              </a:rPr>
              <a:t>l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x</a:t>
            </a:r>
            <a:r>
              <a:rPr sz="3200" spc="-27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m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mo</a:t>
            </a:r>
            <a:r>
              <a:rPr sz="3200" spc="-220" dirty="0">
                <a:latin typeface="Trebuchet MS"/>
                <a:cs typeface="Trebuchet MS"/>
              </a:rPr>
              <a:t>s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225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y  </a:t>
            </a:r>
            <a:r>
              <a:rPr sz="3200" spc="-280" dirty="0">
                <a:latin typeface="Trebuchet MS"/>
                <a:cs typeface="Trebuchet MS"/>
              </a:rPr>
              <a:t>f</a:t>
            </a:r>
            <a:r>
              <a:rPr sz="3200" spc="-265" dirty="0">
                <a:latin typeface="Trebuchet MS"/>
                <a:cs typeface="Trebuchet MS"/>
              </a:rPr>
              <a:t>u</a:t>
            </a:r>
            <a:r>
              <a:rPr sz="3200" spc="-280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30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5" dirty="0">
                <a:latin typeface="Trebuchet MS"/>
                <a:cs typeface="Trebuchet MS"/>
              </a:rPr>
              <a:t>u</a:t>
            </a:r>
            <a:r>
              <a:rPr sz="3200" spc="-175" dirty="0">
                <a:latin typeface="Trebuchet MS"/>
                <a:cs typeface="Trebuchet MS"/>
              </a:rPr>
              <a:t>p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x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4800" y="4419600"/>
            <a:ext cx="8235950" cy="1905000"/>
            <a:chOff x="304800" y="4419600"/>
            <a:chExt cx="8235950" cy="1905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4495800"/>
              <a:ext cx="8232648" cy="15483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82896" y="4419600"/>
              <a:ext cx="3657600" cy="1905000"/>
            </a:xfrm>
            <a:custGeom>
              <a:avLst/>
              <a:gdLst/>
              <a:ahLst/>
              <a:cxnLst/>
              <a:rect l="l" t="t" r="r" b="b"/>
              <a:pathLst>
                <a:path w="3657600" h="1905000">
                  <a:moveTo>
                    <a:pt x="3657600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3657600" y="19050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4992624"/>
                  </a:moveTo>
                  <a:lnTo>
                    <a:pt x="0" y="49926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4992624"/>
                  </a:lnTo>
                  <a:close/>
                </a:path>
                <a:path w="73025" h="6858000">
                  <a:moveTo>
                    <a:pt x="72644" y="4831080"/>
                  </a:moveTo>
                  <a:lnTo>
                    <a:pt x="0" y="4831080"/>
                  </a:lnTo>
                  <a:lnTo>
                    <a:pt x="0" y="4916424"/>
                  </a:lnTo>
                  <a:lnTo>
                    <a:pt x="72644" y="4916424"/>
                  </a:lnTo>
                  <a:lnTo>
                    <a:pt x="72644" y="4831080"/>
                  </a:lnTo>
                  <a:close/>
                </a:path>
                <a:path w="73025" h="6858000">
                  <a:moveTo>
                    <a:pt x="72644" y="2249424"/>
                  </a:moveTo>
                  <a:lnTo>
                    <a:pt x="0" y="2249424"/>
                  </a:lnTo>
                  <a:lnTo>
                    <a:pt x="0" y="2301240"/>
                  </a:lnTo>
                  <a:lnTo>
                    <a:pt x="72644" y="2301240"/>
                  </a:lnTo>
                  <a:lnTo>
                    <a:pt x="72644" y="22494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2173224"/>
                  </a:lnTo>
                  <a:lnTo>
                    <a:pt x="72644" y="21732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5760" y="106679"/>
              <a:ext cx="438784" cy="475615"/>
            </a:xfrm>
            <a:custGeom>
              <a:avLst/>
              <a:gdLst/>
              <a:ahLst/>
              <a:cxnLst/>
              <a:rect l="l" t="t" r="r" b="b"/>
              <a:pathLst>
                <a:path w="438784" h="475615">
                  <a:moveTo>
                    <a:pt x="438404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0" y="475361"/>
                  </a:lnTo>
                  <a:lnTo>
                    <a:pt x="438404" y="475361"/>
                  </a:lnTo>
                  <a:lnTo>
                    <a:pt x="438404" y="423672"/>
                  </a:lnTo>
                  <a:lnTo>
                    <a:pt x="438404" y="0"/>
                  </a:lnTo>
                  <a:close/>
                </a:path>
              </a:pathLst>
            </a:custGeom>
            <a:solidFill>
              <a:srgbClr val="FCB8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808" y="106679"/>
              <a:ext cx="329184" cy="4754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0727" y="530351"/>
              <a:ext cx="420370" cy="475615"/>
            </a:xfrm>
            <a:custGeom>
              <a:avLst/>
              <a:gdLst/>
              <a:ahLst/>
              <a:cxnLst/>
              <a:rect l="l" t="t" r="r" b="b"/>
              <a:pathLst>
                <a:path w="420369" h="475615">
                  <a:moveTo>
                    <a:pt x="420243" y="0"/>
                  </a:moveTo>
                  <a:lnTo>
                    <a:pt x="0" y="0"/>
                  </a:lnTo>
                  <a:lnTo>
                    <a:pt x="0" y="475361"/>
                  </a:lnTo>
                  <a:lnTo>
                    <a:pt x="420243" y="475361"/>
                  </a:lnTo>
                  <a:lnTo>
                    <a:pt x="420243" y="0"/>
                  </a:lnTo>
                  <a:close/>
                </a:path>
              </a:pathLst>
            </a:custGeom>
            <a:solidFill>
              <a:srgbClr val="AA8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" y="457200"/>
              <a:ext cx="8592312" cy="5486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0183" y="0"/>
              <a:ext cx="33655" cy="1051560"/>
            </a:xfrm>
            <a:custGeom>
              <a:avLst/>
              <a:gdLst/>
              <a:ahLst/>
              <a:cxnLst/>
              <a:rect l="l" t="t" r="r" b="b"/>
              <a:pathLst>
                <a:path w="33654" h="1051560">
                  <a:moveTo>
                    <a:pt x="33402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33402" y="1051560"/>
                  </a:lnTo>
                  <a:lnTo>
                    <a:pt x="33402" y="0"/>
                  </a:lnTo>
                  <a:close/>
                </a:path>
              </a:pathLst>
            </a:custGeom>
            <a:solidFill>
              <a:srgbClr val="E7D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8723" y="2211323"/>
              <a:ext cx="8159750" cy="2743200"/>
            </a:xfrm>
            <a:custGeom>
              <a:avLst/>
              <a:gdLst/>
              <a:ahLst/>
              <a:cxnLst/>
              <a:rect l="l" t="t" r="r" b="b"/>
              <a:pathLst>
                <a:path w="8159750" h="2743200">
                  <a:moveTo>
                    <a:pt x="0" y="0"/>
                  </a:moveTo>
                  <a:lnTo>
                    <a:pt x="8153400" y="0"/>
                  </a:lnTo>
                </a:path>
                <a:path w="8159750" h="2743200">
                  <a:moveTo>
                    <a:pt x="6096" y="2743200"/>
                  </a:moveTo>
                  <a:lnTo>
                    <a:pt x="8159496" y="2743200"/>
                  </a:lnTo>
                </a:path>
              </a:pathLst>
            </a:custGeom>
            <a:ln w="7620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823" y="2301239"/>
              <a:ext cx="8077200" cy="2529840"/>
            </a:xfrm>
            <a:custGeom>
              <a:avLst/>
              <a:gdLst/>
              <a:ahLst/>
              <a:cxnLst/>
              <a:rect l="l" t="t" r="r" b="b"/>
              <a:pathLst>
                <a:path w="8077200" h="2529840">
                  <a:moveTo>
                    <a:pt x="8077200" y="0"/>
                  </a:moveTo>
                  <a:lnTo>
                    <a:pt x="0" y="0"/>
                  </a:lnTo>
                  <a:lnTo>
                    <a:pt x="0" y="2529839"/>
                  </a:lnTo>
                  <a:lnTo>
                    <a:pt x="8077200" y="2529839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1634" y="2317826"/>
            <a:ext cx="771525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full-duplex</a:t>
            </a:r>
            <a:r>
              <a:rPr sz="3200" spc="-6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mode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 Gigabit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Ethernet,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there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no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collision;</a:t>
            </a:r>
            <a:endParaRPr sz="3200">
              <a:latin typeface="Arial MT"/>
              <a:cs typeface="Arial MT"/>
            </a:endParaRPr>
          </a:p>
          <a:p>
            <a:pPr marL="536575" marR="523875" indent="-6350" algn="ctr">
              <a:lnSpc>
                <a:spcPct val="100000"/>
              </a:lnSpc>
              <a:tabLst>
                <a:tab pos="2795905" algn="l"/>
              </a:tabLst>
            </a:pPr>
            <a:r>
              <a:rPr sz="3200" spc="-5" dirty="0">
                <a:latin typeface="Arial MT"/>
                <a:cs typeface="Arial MT"/>
              </a:rPr>
              <a:t>the maximum length of the </a:t>
            </a:r>
            <a:r>
              <a:rPr sz="3200" dirty="0">
                <a:latin typeface="Arial MT"/>
                <a:cs typeface="Arial MT"/>
              </a:rPr>
              <a:t>cable is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determined	by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signal</a:t>
            </a:r>
            <a:r>
              <a:rPr sz="3200" spc="-9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attenuation </a:t>
            </a:r>
            <a:r>
              <a:rPr sz="3200" spc="-869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cable.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6288024"/>
                  </a:moveTo>
                  <a:lnTo>
                    <a:pt x="0" y="6288024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6288024"/>
                  </a:lnTo>
                  <a:close/>
                </a:path>
                <a:path w="73025" h="6858000">
                  <a:moveTo>
                    <a:pt x="72644" y="573024"/>
                  </a:moveTo>
                  <a:lnTo>
                    <a:pt x="0" y="573024"/>
                  </a:lnTo>
                  <a:lnTo>
                    <a:pt x="0" y="6211824"/>
                  </a:lnTo>
                  <a:lnTo>
                    <a:pt x="72644" y="6211824"/>
                  </a:lnTo>
                  <a:lnTo>
                    <a:pt x="72644" y="57302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2644" y="496824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923" y="534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3716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8288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084" y="784352"/>
            <a:ext cx="517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2755" algn="l"/>
              </a:tabLst>
            </a:pPr>
            <a:r>
              <a:rPr sz="2400" spc="-20" dirty="0">
                <a:solidFill>
                  <a:srgbClr val="AA8812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i</a:t>
            </a:r>
            <a:r>
              <a:rPr sz="2400" spc="-20" dirty="0">
                <a:solidFill>
                  <a:srgbClr val="AA8812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ure</a:t>
            </a:r>
            <a:r>
              <a:rPr sz="2400" spc="10" dirty="0">
                <a:solidFill>
                  <a:srgbClr val="AA881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AA8812"/>
                </a:solidFill>
                <a:latin typeface="Times New Roman"/>
                <a:cs typeface="Times New Roman"/>
              </a:rPr>
              <a:t>13.23	</a:t>
            </a:r>
            <a:r>
              <a:rPr sz="2000" i="1" spc="-5" dirty="0">
                <a:latin typeface="Times New Roman"/>
                <a:cs typeface="Times New Roman"/>
              </a:rPr>
              <a:t>Gi</a:t>
            </a:r>
            <a:r>
              <a:rPr sz="2000" i="1" spc="5" dirty="0">
                <a:latin typeface="Times New Roman"/>
                <a:cs typeface="Times New Roman"/>
              </a:rPr>
              <a:t>gab</a:t>
            </a:r>
            <a:r>
              <a:rPr sz="2000" i="1" spc="-5" dirty="0">
                <a:latin typeface="Times New Roman"/>
                <a:cs typeface="Times New Roman"/>
              </a:rPr>
              <a:t>it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Et</a:t>
            </a:r>
            <a:r>
              <a:rPr sz="2000" i="1" dirty="0">
                <a:latin typeface="Times New Roman"/>
                <a:cs typeface="Times New Roman"/>
              </a:rPr>
              <a:t>h</a:t>
            </a:r>
            <a:r>
              <a:rPr sz="2000" i="1" spc="-5" dirty="0">
                <a:latin typeface="Times New Roman"/>
                <a:cs typeface="Times New Roman"/>
              </a:rPr>
              <a:t>er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et</a:t>
            </a:r>
            <a:r>
              <a:rPr sz="2000" i="1" spc="-13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im</a:t>
            </a:r>
            <a:r>
              <a:rPr sz="2000" i="1" spc="5" dirty="0">
                <a:latin typeface="Times New Roman"/>
                <a:cs typeface="Times New Roman"/>
              </a:rPr>
              <a:t>p</a:t>
            </a:r>
            <a:r>
              <a:rPr sz="2000" i="1" spc="-5" dirty="0">
                <a:latin typeface="Times New Roman"/>
                <a:cs typeface="Times New Roman"/>
              </a:rPr>
              <a:t>lem</a:t>
            </a:r>
            <a:r>
              <a:rPr sz="2000" i="1" dirty="0">
                <a:latin typeface="Times New Roman"/>
                <a:cs typeface="Times New Roman"/>
              </a:rPr>
              <a:t>e</a:t>
            </a:r>
            <a:r>
              <a:rPr sz="2000" i="1" spc="5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t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-5" dirty="0">
                <a:latin typeface="Times New Roman"/>
                <a:cs typeface="Times New Roman"/>
              </a:rPr>
              <a:t>ti</a:t>
            </a:r>
            <a:r>
              <a:rPr sz="2000" i="1" dirty="0">
                <a:latin typeface="Times New Roman"/>
                <a:cs typeface="Times New Roman"/>
              </a:rPr>
              <a:t>o</a:t>
            </a:r>
            <a:r>
              <a:rPr sz="2000" i="1" spc="5" dirty="0">
                <a:latin typeface="Times New Roman"/>
                <a:cs typeface="Times New Roman"/>
              </a:rPr>
              <a:t>n</a:t>
            </a:r>
            <a:r>
              <a:rPr sz="2000" i="1" spc="-5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923" y="2209800"/>
            <a:ext cx="8763000" cy="4078604"/>
            <a:chOff x="153923" y="2209800"/>
            <a:chExt cx="8763000" cy="4078604"/>
          </a:xfrm>
        </p:grpSpPr>
        <p:sp>
          <p:nvSpPr>
            <p:cNvPr id="11" name="object 11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8DC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23" y="2209800"/>
              <a:ext cx="7961376" cy="2892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4791" y="542670"/>
            <a:ext cx="42430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solidFill>
                  <a:srgbClr val="4F271C"/>
                </a:solidFill>
                <a:latin typeface="Arial MT"/>
                <a:cs typeface="Arial MT"/>
              </a:rPr>
              <a:t>10Gbps</a:t>
            </a:r>
            <a:r>
              <a:rPr spc="-100" dirty="0">
                <a:solidFill>
                  <a:srgbClr val="4F271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F271C"/>
                </a:solidFill>
                <a:latin typeface="Arial MT"/>
                <a:cs typeface="Arial MT"/>
              </a:rPr>
              <a:t>Ethernet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327794"/>
            <a:ext cx="5133340" cy="13487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315"/>
              </a:spcBef>
              <a:buClr>
                <a:srgbClr val="AA8812"/>
              </a:buClr>
              <a:buSzPct val="6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35" dirty="0">
                <a:latin typeface="Times New Roman"/>
                <a:cs typeface="Times New Roman"/>
              </a:rPr>
              <a:t>Maximum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link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distances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300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km</a:t>
            </a:r>
            <a:endParaRPr sz="2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15"/>
              </a:spcBef>
              <a:buClr>
                <a:srgbClr val="AA8812"/>
              </a:buClr>
              <a:buSzPct val="6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Times New Roman"/>
                <a:cs typeface="Times New Roman"/>
              </a:rPr>
              <a:t>Full-duplex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mode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only</a:t>
            </a:r>
            <a:endParaRPr sz="2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95"/>
              </a:spcBef>
              <a:buClr>
                <a:srgbClr val="AA8812"/>
              </a:buClr>
              <a:buSzPct val="6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Times New Roman"/>
                <a:cs typeface="Times New Roman"/>
              </a:rPr>
              <a:t>No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CSMA/CD</a:t>
            </a:r>
            <a:endParaRPr sz="2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90"/>
              </a:spcBef>
              <a:buClr>
                <a:srgbClr val="AA8812"/>
              </a:buClr>
              <a:buSzPct val="6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Times New Roman"/>
                <a:cs typeface="Times New Roman"/>
              </a:rPr>
              <a:t>Uses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optical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fiber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only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211" y="458165"/>
            <a:ext cx="223583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6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300" b="1" spc="-254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300" b="1" spc="-37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4300" b="1" spc="-2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300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300" b="1" spc="-4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300" b="1" spc="-1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300" b="1" spc="-17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4300" b="1" spc="-18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3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endParaRPr sz="4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579499"/>
            <a:ext cx="48768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631008"/>
            <a:ext cx="487680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4171441"/>
            <a:ext cx="487680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5223052"/>
            <a:ext cx="487680" cy="3660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80361" y="1454023"/>
            <a:ext cx="6777990" cy="5132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a</a:t>
            </a:r>
            <a:r>
              <a:rPr sz="3200" spc="-180" dirty="0">
                <a:latin typeface="Trebuchet MS"/>
                <a:cs typeface="Trebuchet MS"/>
              </a:rPr>
              <a:t>ll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80" dirty="0">
                <a:latin typeface="Trebuchet MS"/>
                <a:cs typeface="Trebuchet MS"/>
              </a:rPr>
              <a:t>w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20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ac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43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70" dirty="0">
                <a:latin typeface="Trebuchet MS"/>
                <a:cs typeface="Trebuchet MS"/>
              </a:rPr>
              <a:t>tat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spc="-320" dirty="0">
                <a:latin typeface="Trebuchet MS"/>
                <a:cs typeface="Trebuchet MS"/>
              </a:rPr>
              <a:t>f</a:t>
            </a:r>
            <a:r>
              <a:rPr sz="3200" spc="-315" dirty="0">
                <a:latin typeface="Trebuchet MS"/>
                <a:cs typeface="Trebuchet MS"/>
              </a:rPr>
              <a:t>ra</a:t>
            </a:r>
            <a:r>
              <a:rPr sz="3200" spc="-335" dirty="0">
                <a:latin typeface="Trebuchet MS"/>
                <a:cs typeface="Trebuchet MS"/>
              </a:rPr>
              <a:t>m</a:t>
            </a:r>
            <a:r>
              <a:rPr sz="3200" spc="-5" dirty="0"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  <a:tabLst>
                <a:tab pos="880744" algn="l"/>
              </a:tabLst>
            </a:pPr>
            <a:r>
              <a:rPr sz="3200" spc="-110" dirty="0">
                <a:latin typeface="Trebuchet MS"/>
                <a:cs typeface="Trebuchet MS"/>
              </a:rPr>
              <a:t>T</a:t>
            </a:r>
            <a:r>
              <a:rPr sz="3200" spc="-100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0" dirty="0">
                <a:latin typeface="Trebuchet MS"/>
                <a:cs typeface="Trebuchet MS"/>
              </a:rPr>
              <a:t>acc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70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c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ntr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155" dirty="0">
                <a:latin typeface="Trebuchet MS"/>
                <a:cs typeface="Trebuchet MS"/>
              </a:rPr>
              <a:t> </a:t>
            </a:r>
            <a:r>
              <a:rPr sz="3200" spc="-210" dirty="0">
                <a:latin typeface="Trebuchet MS"/>
                <a:cs typeface="Trebuchet MS"/>
              </a:rPr>
              <a:t>m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n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us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25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y  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therne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250" dirty="0">
                <a:latin typeface="Trebuchet MS"/>
                <a:cs typeface="Trebuchet MS"/>
              </a:rPr>
              <a:t>i</a:t>
            </a:r>
            <a:r>
              <a:rPr sz="3200" spc="-240" dirty="0">
                <a:latin typeface="Trebuchet MS"/>
                <a:cs typeface="Trebuchet MS"/>
              </a:rPr>
              <a:t>ne</a:t>
            </a:r>
            <a:r>
              <a:rPr sz="3200" spc="-250" dirty="0">
                <a:latin typeface="Trebuchet MS"/>
                <a:cs typeface="Trebuchet MS"/>
              </a:rPr>
              <a:t>ffi</a:t>
            </a:r>
            <a:r>
              <a:rPr sz="3200" spc="-245" dirty="0">
                <a:latin typeface="Trebuchet MS"/>
                <a:cs typeface="Trebuchet MS"/>
              </a:rPr>
              <a:t>c</a:t>
            </a:r>
            <a:r>
              <a:rPr sz="3200" spc="-250" dirty="0">
                <a:latin typeface="Trebuchet MS"/>
                <a:cs typeface="Trebuchet MS"/>
              </a:rPr>
              <a:t>i</a:t>
            </a:r>
            <a:r>
              <a:rPr sz="3200" spc="-240" dirty="0">
                <a:latin typeface="Trebuchet MS"/>
                <a:cs typeface="Trebuchet MS"/>
              </a:rPr>
              <a:t>en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9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165" dirty="0">
                <a:latin typeface="Trebuchet MS"/>
                <a:cs typeface="Trebuchet MS"/>
              </a:rPr>
              <a:t>om</a:t>
            </a:r>
            <a:r>
              <a:rPr sz="3200" spc="-145" dirty="0">
                <a:latin typeface="Trebuchet MS"/>
                <a:cs typeface="Trebuchet MS"/>
              </a:rPr>
              <a:t>et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65" dirty="0">
                <a:latin typeface="Trebuchet MS"/>
                <a:cs typeface="Trebuchet MS"/>
              </a:rPr>
              <a:t>m</a:t>
            </a:r>
            <a:r>
              <a:rPr sz="3200" spc="-14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8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caus</a:t>
            </a:r>
            <a:r>
              <a:rPr sz="3200" spc="-5" dirty="0">
                <a:latin typeface="Trebuchet MS"/>
                <a:cs typeface="Trebuchet MS"/>
              </a:rPr>
              <a:t>e 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25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80" dirty="0">
                <a:latin typeface="Trebuchet MS"/>
                <a:cs typeface="Trebuchet MS"/>
              </a:rPr>
              <a:t>ll</a:t>
            </a:r>
            <a:r>
              <a:rPr sz="3200" spc="-175" dirty="0">
                <a:latin typeface="Trebuchet MS"/>
                <a:cs typeface="Trebuchet MS"/>
              </a:rPr>
              <a:t>isi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marR="180975">
              <a:lnSpc>
                <a:spcPct val="100000"/>
              </a:lnSpc>
              <a:spcBef>
                <a:spcPts val="605"/>
              </a:spcBef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55" dirty="0">
                <a:latin typeface="Trebuchet MS"/>
                <a:cs typeface="Trebuchet MS"/>
              </a:rPr>
              <a:t>lv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2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55" dirty="0">
                <a:latin typeface="Trebuchet MS"/>
                <a:cs typeface="Trebuchet MS"/>
              </a:rPr>
              <a:t>ll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p</a:t>
            </a:r>
            <a:r>
              <a:rPr sz="3200" spc="-140" dirty="0">
                <a:latin typeface="Trebuchet MS"/>
                <a:cs typeface="Trebuchet MS"/>
              </a:rPr>
              <a:t>r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50" dirty="0">
                <a:latin typeface="Trebuchet MS"/>
                <a:cs typeface="Trebuchet MS"/>
              </a:rPr>
              <a:t>b</a:t>
            </a:r>
            <a:r>
              <a:rPr sz="3200" spc="-155" dirty="0">
                <a:latin typeface="Trebuchet MS"/>
                <a:cs typeface="Trebuchet MS"/>
              </a:rPr>
              <a:t>l</a:t>
            </a:r>
            <a:r>
              <a:rPr sz="3200" spc="-135" dirty="0">
                <a:latin typeface="Trebuchet MS"/>
                <a:cs typeface="Trebuchet MS"/>
              </a:rPr>
              <a:t>e</a:t>
            </a:r>
            <a:r>
              <a:rPr sz="3200" spc="-10" dirty="0">
                <a:latin typeface="Trebuchet MS"/>
                <a:cs typeface="Trebuchet MS"/>
              </a:rPr>
              <a:t>m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250" dirty="0">
                <a:latin typeface="Trebuchet MS"/>
                <a:cs typeface="Trebuchet MS"/>
              </a:rPr>
              <a:t>p</a:t>
            </a:r>
            <a:r>
              <a:rPr sz="3200" spc="-245" dirty="0">
                <a:latin typeface="Trebuchet MS"/>
                <a:cs typeface="Trebuchet MS"/>
              </a:rPr>
              <a:t>assi</a:t>
            </a:r>
            <a:r>
              <a:rPr sz="3200" spc="-24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  </a:t>
            </a:r>
            <a:r>
              <a:rPr sz="3200" spc="-125" dirty="0">
                <a:latin typeface="Trebuchet MS"/>
                <a:cs typeface="Trebuchet MS"/>
              </a:rPr>
              <a:t>token</a:t>
            </a:r>
            <a:endParaRPr sz="3200">
              <a:latin typeface="Trebuchet MS"/>
              <a:cs typeface="Trebuchet MS"/>
            </a:endParaRPr>
          </a:p>
          <a:p>
            <a:pPr marL="12700" marR="208279">
              <a:lnSpc>
                <a:spcPct val="100000"/>
              </a:lnSpc>
              <a:spcBef>
                <a:spcPts val="600"/>
              </a:spcBef>
            </a:pPr>
            <a:r>
              <a:rPr sz="3200" spc="-225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29" dirty="0">
                <a:latin typeface="Trebuchet MS"/>
                <a:cs typeface="Trebuchet MS"/>
              </a:rPr>
              <a:t>ll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5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w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1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210" dirty="0">
                <a:latin typeface="Trebuchet MS"/>
                <a:cs typeface="Trebuchet MS"/>
              </a:rPr>
              <a:t>o</a:t>
            </a:r>
            <a:r>
              <a:rPr sz="3200" spc="-204" dirty="0">
                <a:latin typeface="Trebuchet MS"/>
                <a:cs typeface="Trebuchet MS"/>
              </a:rPr>
              <a:t>k</a:t>
            </a:r>
            <a:r>
              <a:rPr sz="3200" spc="-190" dirty="0">
                <a:latin typeface="Trebuchet MS"/>
                <a:cs typeface="Trebuchet MS"/>
              </a:rPr>
              <a:t>en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spc="-430" dirty="0">
                <a:latin typeface="Trebuchet MS"/>
                <a:cs typeface="Trebuchet MS"/>
              </a:rPr>
              <a:t> </a:t>
            </a:r>
            <a:r>
              <a:rPr sz="3200" spc="-32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61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  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50" dirty="0">
                <a:latin typeface="Trebuchet MS"/>
                <a:cs typeface="Trebuchet MS"/>
              </a:rPr>
              <a:t>k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70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f</a:t>
            </a:r>
            <a:r>
              <a:rPr sz="3200" spc="-215" dirty="0">
                <a:latin typeface="Trebuchet MS"/>
                <a:cs typeface="Trebuchet MS"/>
              </a:rPr>
              <a:t>re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5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70" dirty="0">
                <a:latin typeface="Trebuchet MS"/>
                <a:cs typeface="Trebuchet MS"/>
              </a:rPr>
              <a:t>tat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85" dirty="0">
                <a:latin typeface="Trebuchet MS"/>
                <a:cs typeface="Trebuchet MS"/>
              </a:rPr>
              <a:t> m</a:t>
            </a:r>
            <a:r>
              <a:rPr sz="3200" spc="-26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52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2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250" dirty="0">
                <a:latin typeface="Trebuchet MS"/>
                <a:cs typeface="Trebuchet MS"/>
              </a:rPr>
              <a:t>d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a  </a:t>
            </a:r>
            <a:r>
              <a:rPr sz="3200" spc="-180" dirty="0">
                <a:latin typeface="Trebuchet MS"/>
                <a:cs typeface="Trebuchet MS"/>
              </a:rPr>
              <a:t>frame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8229" y="162001"/>
            <a:ext cx="13309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0" dirty="0"/>
              <a:t>Cont..,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971" y="1038174"/>
            <a:ext cx="420623" cy="3142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971" y="3249422"/>
            <a:ext cx="420623" cy="3139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971" y="4606416"/>
            <a:ext cx="420623" cy="313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971" y="5963411"/>
            <a:ext cx="420623" cy="3139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16989" y="921842"/>
            <a:ext cx="6931025" cy="5379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tabLst>
                <a:tab pos="817244" algn="l"/>
              </a:tabLst>
            </a:pPr>
            <a:r>
              <a:rPr sz="2800" spc="-70" dirty="0">
                <a:latin typeface="Trebuchet MS"/>
                <a:cs typeface="Trebuchet MS"/>
              </a:rPr>
              <a:t>Th</a:t>
            </a:r>
            <a:r>
              <a:rPr sz="2800" spc="-85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s	</a:t>
            </a:r>
            <a:r>
              <a:rPr sz="2800" spc="-200" dirty="0">
                <a:latin typeface="Trebuchet MS"/>
                <a:cs typeface="Trebuchet MS"/>
              </a:rPr>
              <a:t>f</a:t>
            </a:r>
            <a:r>
              <a:rPr sz="2800" spc="-204" dirty="0">
                <a:latin typeface="Trebuchet MS"/>
                <a:cs typeface="Trebuchet MS"/>
              </a:rPr>
              <a:t>ra</a:t>
            </a:r>
            <a:r>
              <a:rPr sz="2800" spc="-190" dirty="0">
                <a:latin typeface="Trebuchet MS"/>
                <a:cs typeface="Trebuchet MS"/>
              </a:rPr>
              <a:t>m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p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0" dirty="0">
                <a:latin typeface="Trebuchet MS"/>
                <a:cs typeface="Trebuchet MS"/>
              </a:rPr>
              <a:t>o</a:t>
            </a:r>
            <a:r>
              <a:rPr sz="2800" spc="-114" dirty="0">
                <a:latin typeface="Trebuchet MS"/>
                <a:cs typeface="Trebuchet MS"/>
              </a:rPr>
              <a:t>c</a:t>
            </a:r>
            <a:r>
              <a:rPr sz="2800" spc="-110" dirty="0">
                <a:latin typeface="Trebuchet MS"/>
                <a:cs typeface="Trebuchet MS"/>
              </a:rPr>
              <a:t>ee</a:t>
            </a:r>
            <a:r>
              <a:rPr sz="2800" spc="-120" dirty="0">
                <a:latin typeface="Trebuchet MS"/>
                <a:cs typeface="Trebuchet MS"/>
              </a:rPr>
              <a:t>d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17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ar</a:t>
            </a:r>
            <a:r>
              <a:rPr sz="2800" spc="-110" dirty="0">
                <a:latin typeface="Trebuchet MS"/>
                <a:cs typeface="Trebuchet MS"/>
              </a:rPr>
              <a:t>o</a:t>
            </a:r>
            <a:r>
              <a:rPr sz="2800" spc="-114" dirty="0">
                <a:latin typeface="Trebuchet MS"/>
                <a:cs typeface="Trebuchet MS"/>
              </a:rPr>
              <a:t>un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t</a:t>
            </a:r>
            <a:r>
              <a:rPr sz="2800" spc="-160" dirty="0">
                <a:latin typeface="Trebuchet MS"/>
                <a:cs typeface="Trebuchet MS"/>
              </a:rPr>
              <a:t>h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14" dirty="0">
                <a:latin typeface="Trebuchet MS"/>
                <a:cs typeface="Trebuchet MS"/>
              </a:rPr>
              <a:t>n</a:t>
            </a:r>
            <a:r>
              <a:rPr sz="2800" spc="5" dirty="0">
                <a:latin typeface="Trebuchet MS"/>
                <a:cs typeface="Trebuchet MS"/>
              </a:rPr>
              <a:t>g</a:t>
            </a:r>
            <a:r>
              <a:rPr sz="2800" spc="-285" dirty="0">
                <a:latin typeface="Trebuchet MS"/>
                <a:cs typeface="Trebuchet MS"/>
              </a:rPr>
              <a:t> </a:t>
            </a:r>
            <a:r>
              <a:rPr sz="2800" spc="-220" dirty="0">
                <a:latin typeface="Trebuchet MS"/>
                <a:cs typeface="Trebuchet MS"/>
              </a:rPr>
              <a:t>,b</a:t>
            </a:r>
            <a:r>
              <a:rPr sz="2800" spc="-210" dirty="0">
                <a:latin typeface="Trebuchet MS"/>
                <a:cs typeface="Trebuchet MS"/>
              </a:rPr>
              <a:t>e</a:t>
            </a:r>
            <a:r>
              <a:rPr sz="2800" spc="-229" dirty="0">
                <a:latin typeface="Trebuchet MS"/>
                <a:cs typeface="Trebuchet MS"/>
              </a:rPr>
              <a:t>i</a:t>
            </a:r>
            <a:r>
              <a:rPr sz="2800" spc="-21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g  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40" dirty="0">
                <a:latin typeface="Trebuchet MS"/>
                <a:cs typeface="Trebuchet MS"/>
              </a:rPr>
              <a:t>ege</a:t>
            </a:r>
            <a:r>
              <a:rPr sz="2800" spc="-170" dirty="0">
                <a:latin typeface="Trebuchet MS"/>
                <a:cs typeface="Trebuchet MS"/>
              </a:rPr>
              <a:t>n</a:t>
            </a:r>
            <a:r>
              <a:rPr sz="2800" spc="-165" dirty="0">
                <a:latin typeface="Trebuchet MS"/>
                <a:cs typeface="Trebuchet MS"/>
              </a:rPr>
              <a:t>e</a:t>
            </a:r>
            <a:r>
              <a:rPr sz="2800" spc="-160" dirty="0">
                <a:latin typeface="Trebuchet MS"/>
                <a:cs typeface="Trebuchet MS"/>
              </a:rPr>
              <a:t>ra</a:t>
            </a:r>
            <a:r>
              <a:rPr sz="2800" spc="-155" dirty="0">
                <a:latin typeface="Trebuchet MS"/>
                <a:cs typeface="Trebuchet MS"/>
              </a:rPr>
              <a:t>t</a:t>
            </a:r>
            <a:r>
              <a:rPr sz="2800" spc="-165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d</a:t>
            </a:r>
            <a:r>
              <a:rPr sz="2800" spc="-390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b</a:t>
            </a:r>
            <a:r>
              <a:rPr sz="2800" dirty="0">
                <a:latin typeface="Trebuchet MS"/>
                <a:cs typeface="Trebuchet MS"/>
              </a:rPr>
              <a:t>y</a:t>
            </a:r>
            <a:r>
              <a:rPr sz="2800" spc="-335" dirty="0">
                <a:latin typeface="Trebuchet MS"/>
                <a:cs typeface="Trebuchet MS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e</a:t>
            </a:r>
            <a:r>
              <a:rPr sz="2800" spc="-204" dirty="0">
                <a:latin typeface="Trebuchet MS"/>
                <a:cs typeface="Trebuchet MS"/>
              </a:rPr>
              <a:t>a</a:t>
            </a:r>
            <a:r>
              <a:rPr sz="2800" spc="-195" dirty="0">
                <a:latin typeface="Trebuchet MS"/>
                <a:cs typeface="Trebuchet MS"/>
              </a:rPr>
              <a:t>c</a:t>
            </a:r>
            <a:r>
              <a:rPr sz="2800" dirty="0">
                <a:latin typeface="Trebuchet MS"/>
                <a:cs typeface="Trebuchet MS"/>
              </a:rPr>
              <a:t>h</a:t>
            </a:r>
            <a:r>
              <a:rPr sz="2800" spc="-38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st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ti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215" dirty="0">
                <a:latin typeface="Trebuchet MS"/>
                <a:cs typeface="Trebuchet MS"/>
              </a:rPr>
              <a:t>.</a:t>
            </a:r>
            <a:r>
              <a:rPr sz="2800" spc="-210" dirty="0">
                <a:latin typeface="Trebuchet MS"/>
                <a:cs typeface="Trebuchet MS"/>
              </a:rPr>
              <a:t>E</a:t>
            </a:r>
            <a:r>
              <a:rPr sz="2800" spc="-229" dirty="0">
                <a:latin typeface="Trebuchet MS"/>
                <a:cs typeface="Trebuchet MS"/>
              </a:rPr>
              <a:t>a</a:t>
            </a:r>
            <a:r>
              <a:rPr sz="2800" spc="-215" dirty="0">
                <a:latin typeface="Trebuchet MS"/>
                <a:cs typeface="Trebuchet MS"/>
              </a:rPr>
              <a:t>c</a:t>
            </a:r>
            <a:r>
              <a:rPr sz="2800" dirty="0">
                <a:latin typeface="Trebuchet MS"/>
                <a:cs typeface="Trebuchet MS"/>
              </a:rPr>
              <a:t>h</a:t>
            </a:r>
            <a:r>
              <a:rPr sz="2800" spc="-459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st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ti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  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35" dirty="0">
                <a:latin typeface="Trebuchet MS"/>
                <a:cs typeface="Trebuchet MS"/>
              </a:rPr>
              <a:t>x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45" dirty="0">
                <a:latin typeface="Trebuchet MS"/>
                <a:cs typeface="Trebuchet MS"/>
              </a:rPr>
              <a:t>m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5" dirty="0">
                <a:latin typeface="Trebuchet MS"/>
                <a:cs typeface="Trebuchet MS"/>
              </a:rPr>
              <a:t>n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25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t</a:t>
            </a:r>
            <a:r>
              <a:rPr sz="2800" spc="-170" dirty="0">
                <a:latin typeface="Trebuchet MS"/>
                <a:cs typeface="Trebuchet MS"/>
              </a:rPr>
              <a:t>h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33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d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55" dirty="0">
                <a:latin typeface="Trebuchet MS"/>
                <a:cs typeface="Trebuchet MS"/>
              </a:rPr>
              <a:t>sti</a:t>
            </a:r>
            <a:r>
              <a:rPr sz="2800" spc="-145" dirty="0">
                <a:latin typeface="Trebuchet MS"/>
                <a:cs typeface="Trebuchet MS"/>
              </a:rPr>
              <a:t>n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ti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a</a:t>
            </a:r>
            <a:r>
              <a:rPr sz="2800" spc="-125" dirty="0">
                <a:latin typeface="Trebuchet MS"/>
                <a:cs typeface="Trebuchet MS"/>
              </a:rPr>
              <a:t>dd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20" dirty="0">
                <a:latin typeface="Trebuchet MS"/>
                <a:cs typeface="Trebuchet MS"/>
              </a:rPr>
              <a:t>e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80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f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spc="-170" dirty="0">
                <a:latin typeface="Trebuchet MS"/>
                <a:cs typeface="Trebuchet MS"/>
              </a:rPr>
              <a:t>n</a:t>
            </a:r>
            <a:r>
              <a:rPr sz="2800" spc="-175" dirty="0">
                <a:latin typeface="Trebuchet MS"/>
                <a:cs typeface="Trebuchet MS"/>
              </a:rPr>
              <a:t>d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25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t</a:t>
            </a:r>
            <a:r>
              <a:rPr sz="2800" spc="-170" dirty="0">
                <a:latin typeface="Trebuchet MS"/>
                <a:cs typeface="Trebuchet MS"/>
              </a:rPr>
              <a:t>h</a:t>
            </a:r>
            <a:r>
              <a:rPr sz="2800" dirty="0">
                <a:latin typeface="Trebuchet MS"/>
                <a:cs typeface="Trebuchet MS"/>
              </a:rPr>
              <a:t>e  </a:t>
            </a:r>
            <a:r>
              <a:rPr sz="2800" spc="-160" dirty="0">
                <a:latin typeface="Trebuchet MS"/>
                <a:cs typeface="Trebuchet MS"/>
              </a:rPr>
              <a:t>frame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is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addressed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to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another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station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and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relays </a:t>
            </a:r>
            <a:r>
              <a:rPr sz="2800" spc="-825" dirty="0">
                <a:latin typeface="Trebuchet MS"/>
                <a:cs typeface="Trebuchet MS"/>
              </a:rPr>
              <a:t> </a:t>
            </a:r>
            <a:r>
              <a:rPr sz="2800" spc="-204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t</a:t>
            </a:r>
            <a:r>
              <a:rPr sz="2800" spc="-35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t</a:t>
            </a:r>
            <a:r>
              <a:rPr sz="2800" dirty="0">
                <a:latin typeface="Trebuchet MS"/>
                <a:cs typeface="Trebuchet MS"/>
              </a:rPr>
              <a:t>o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it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ne</a:t>
            </a:r>
            <a:r>
              <a:rPr sz="2800" spc="-200" dirty="0">
                <a:latin typeface="Trebuchet MS"/>
                <a:cs typeface="Trebuchet MS"/>
              </a:rPr>
              <a:t>i</a:t>
            </a:r>
            <a:r>
              <a:rPr sz="2800" spc="-190" dirty="0">
                <a:latin typeface="Trebuchet MS"/>
                <a:cs typeface="Trebuchet MS"/>
              </a:rPr>
              <a:t>gh</a:t>
            </a:r>
            <a:r>
              <a:rPr sz="2800" spc="-200" dirty="0">
                <a:latin typeface="Trebuchet MS"/>
                <a:cs typeface="Trebuchet MS"/>
              </a:rPr>
              <a:t>b</a:t>
            </a:r>
            <a:r>
              <a:rPr sz="2800" spc="-190" dirty="0">
                <a:latin typeface="Trebuchet MS"/>
                <a:cs typeface="Trebuchet MS"/>
              </a:rPr>
              <a:t>o</a:t>
            </a:r>
            <a:r>
              <a:rPr sz="2800" spc="-590" dirty="0">
                <a:latin typeface="Trebuchet MS"/>
                <a:cs typeface="Trebuchet MS"/>
              </a:rPr>
              <a:t>r</a:t>
            </a:r>
            <a:r>
              <a:rPr sz="2800" dirty="0"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 marL="12700" marR="684530">
              <a:lnSpc>
                <a:spcPct val="100000"/>
              </a:lnSpc>
              <a:spcBef>
                <a:spcPts val="610"/>
              </a:spcBef>
            </a:pPr>
            <a:r>
              <a:rPr sz="2800" spc="-70" dirty="0">
                <a:latin typeface="Trebuchet MS"/>
                <a:cs typeface="Trebuchet MS"/>
              </a:rPr>
              <a:t>T</a:t>
            </a:r>
            <a:r>
              <a:rPr sz="2800" spc="-75" dirty="0">
                <a:latin typeface="Trebuchet MS"/>
                <a:cs typeface="Trebuchet MS"/>
              </a:rPr>
              <a:t>h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5" dirty="0">
                <a:latin typeface="Trebuchet MS"/>
                <a:cs typeface="Trebuchet MS"/>
              </a:rPr>
              <a:t>n</a:t>
            </a:r>
            <a:r>
              <a:rPr sz="2800" spc="-155" dirty="0">
                <a:latin typeface="Trebuchet MS"/>
                <a:cs typeface="Trebuchet MS"/>
              </a:rPr>
              <a:t>t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45" dirty="0">
                <a:latin typeface="Trebuchet MS"/>
                <a:cs typeface="Trebuchet MS"/>
              </a:rPr>
              <a:t>n</a:t>
            </a:r>
            <a:r>
              <a:rPr sz="2800" spc="-150" dirty="0">
                <a:latin typeface="Trebuchet MS"/>
                <a:cs typeface="Trebuchet MS"/>
              </a:rPr>
              <a:t>d</a:t>
            </a:r>
            <a:r>
              <a:rPr sz="2800" spc="-165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d</a:t>
            </a:r>
            <a:r>
              <a:rPr sz="2800" spc="-395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45" dirty="0">
                <a:latin typeface="Trebuchet MS"/>
                <a:cs typeface="Trebuchet MS"/>
              </a:rPr>
              <a:t>c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50" dirty="0">
                <a:latin typeface="Trebuchet MS"/>
                <a:cs typeface="Trebuchet MS"/>
              </a:rPr>
              <a:t>p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7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t</a:t>
            </a:r>
            <a:r>
              <a:rPr sz="2800" spc="-39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spc="-120" dirty="0">
                <a:latin typeface="Trebuchet MS"/>
                <a:cs typeface="Trebuchet MS"/>
              </a:rPr>
              <a:t>c</a:t>
            </a:r>
            <a:r>
              <a:rPr sz="2800" spc="-114" dirty="0">
                <a:latin typeface="Trebuchet MS"/>
                <a:cs typeface="Trebuchet MS"/>
              </a:rPr>
              <a:t>og</a:t>
            </a:r>
            <a:r>
              <a:rPr sz="2800" spc="-120" dirty="0">
                <a:latin typeface="Trebuchet MS"/>
                <a:cs typeface="Trebuchet MS"/>
              </a:rPr>
              <a:t>n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35" dirty="0">
                <a:latin typeface="Trebuchet MS"/>
                <a:cs typeface="Trebuchet MS"/>
              </a:rPr>
              <a:t>z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4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it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o</a:t>
            </a:r>
            <a:r>
              <a:rPr sz="2800" spc="-50" dirty="0">
                <a:latin typeface="Trebuchet MS"/>
                <a:cs typeface="Trebuchet MS"/>
              </a:rPr>
              <a:t>w</a:t>
            </a:r>
            <a:r>
              <a:rPr sz="2800" dirty="0">
                <a:latin typeface="Trebuchet MS"/>
                <a:cs typeface="Trebuchet MS"/>
              </a:rPr>
              <a:t>n 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125" dirty="0">
                <a:latin typeface="Trebuchet MS"/>
                <a:cs typeface="Trebuchet MS"/>
              </a:rPr>
              <a:t>dd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50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65" dirty="0">
                <a:latin typeface="Trebuchet MS"/>
                <a:cs typeface="Trebuchet MS"/>
              </a:rPr>
              <a:t>n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39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co</a:t>
            </a:r>
            <a:r>
              <a:rPr sz="2800" spc="-130" dirty="0">
                <a:latin typeface="Trebuchet MS"/>
                <a:cs typeface="Trebuchet MS"/>
              </a:rPr>
              <a:t>pi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t</a:t>
            </a:r>
            <a:r>
              <a:rPr sz="2800" spc="-165" dirty="0">
                <a:latin typeface="Trebuchet MS"/>
                <a:cs typeface="Trebuchet MS"/>
              </a:rPr>
              <a:t>h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340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m</a:t>
            </a:r>
            <a:r>
              <a:rPr sz="2800" spc="-160" dirty="0">
                <a:latin typeface="Trebuchet MS"/>
                <a:cs typeface="Trebuchet MS"/>
              </a:rPr>
              <a:t>e</a:t>
            </a:r>
            <a:r>
              <a:rPr sz="2800" spc="-180" dirty="0">
                <a:latin typeface="Trebuchet MS"/>
                <a:cs typeface="Trebuchet MS"/>
              </a:rPr>
              <a:t>ssa</a:t>
            </a:r>
            <a:r>
              <a:rPr sz="2800" spc="-160" dirty="0">
                <a:latin typeface="Trebuchet MS"/>
                <a:cs typeface="Trebuchet MS"/>
              </a:rPr>
              <a:t>g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290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65" dirty="0">
                <a:latin typeface="Trebuchet MS"/>
                <a:cs typeface="Trebuchet MS"/>
              </a:rPr>
              <a:t>n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s</a:t>
            </a:r>
            <a:r>
              <a:rPr sz="2800" spc="-135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t</a:t>
            </a:r>
            <a:r>
              <a:rPr sz="2800" spc="-280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t</a:t>
            </a:r>
            <a:r>
              <a:rPr sz="2800" spc="-165" dirty="0">
                <a:latin typeface="Trebuchet MS"/>
                <a:cs typeface="Trebuchet MS"/>
              </a:rPr>
              <a:t>h</a:t>
            </a:r>
            <a:r>
              <a:rPr sz="2800" dirty="0">
                <a:latin typeface="Trebuchet MS"/>
                <a:cs typeface="Trebuchet MS"/>
              </a:rPr>
              <a:t>e  </a:t>
            </a:r>
            <a:r>
              <a:rPr sz="2800" spc="-135" dirty="0">
                <a:latin typeface="Trebuchet MS"/>
                <a:cs typeface="Trebuchet MS"/>
              </a:rPr>
              <a:t>a</a:t>
            </a:r>
            <a:r>
              <a:rPr sz="2800" spc="-125" dirty="0">
                <a:latin typeface="Trebuchet MS"/>
                <a:cs typeface="Trebuchet MS"/>
              </a:rPr>
              <a:t>dd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20" dirty="0">
                <a:latin typeface="Trebuchet MS"/>
                <a:cs typeface="Trebuchet MS"/>
              </a:rPr>
              <a:t>e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b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t</a:t>
            </a:r>
            <a:endParaRPr sz="2800">
              <a:latin typeface="Trebuchet MS"/>
              <a:cs typeface="Trebuchet MS"/>
            </a:endParaRPr>
          </a:p>
          <a:p>
            <a:pPr marL="12700" marR="554355">
              <a:lnSpc>
                <a:spcPct val="100000"/>
              </a:lnSpc>
              <a:spcBef>
                <a:spcPts val="605"/>
              </a:spcBef>
            </a:pPr>
            <a:r>
              <a:rPr sz="2800" spc="-70" dirty="0">
                <a:latin typeface="Trebuchet MS"/>
                <a:cs typeface="Trebuchet MS"/>
              </a:rPr>
              <a:t>T</a:t>
            </a:r>
            <a:r>
              <a:rPr sz="2800" spc="-75" dirty="0">
                <a:latin typeface="Trebuchet MS"/>
                <a:cs typeface="Trebuchet MS"/>
              </a:rPr>
              <a:t>h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t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20" dirty="0">
                <a:latin typeface="Trebuchet MS"/>
                <a:cs typeface="Trebuchet MS"/>
              </a:rPr>
              <a:t>ke</a:t>
            </a:r>
            <a:r>
              <a:rPr sz="2800" dirty="0">
                <a:latin typeface="Trebuchet MS"/>
                <a:cs typeface="Trebuchet MS"/>
              </a:rPr>
              <a:t>n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-225" dirty="0">
                <a:latin typeface="Trebuchet MS"/>
                <a:cs typeface="Trebuchet MS"/>
              </a:rPr>
              <a:t>f</a:t>
            </a:r>
            <a:r>
              <a:rPr sz="2800" spc="-229" dirty="0">
                <a:latin typeface="Trebuchet MS"/>
                <a:cs typeface="Trebuchet MS"/>
              </a:rPr>
              <a:t>i</a:t>
            </a:r>
            <a:r>
              <a:rPr sz="2800" spc="-215" dirty="0">
                <a:latin typeface="Trebuchet MS"/>
                <a:cs typeface="Trebuchet MS"/>
              </a:rPr>
              <a:t>n</a:t>
            </a:r>
            <a:r>
              <a:rPr sz="2800" spc="-229" dirty="0">
                <a:latin typeface="Trebuchet MS"/>
                <a:cs typeface="Trebuchet MS"/>
              </a:rPr>
              <a:t>a</a:t>
            </a:r>
            <a:r>
              <a:rPr sz="2800" spc="-204" dirty="0">
                <a:latin typeface="Trebuchet MS"/>
                <a:cs typeface="Trebuchet MS"/>
              </a:rPr>
              <a:t>ll</a:t>
            </a:r>
            <a:r>
              <a:rPr sz="2800" dirty="0">
                <a:latin typeface="Trebuchet MS"/>
                <a:cs typeface="Trebuchet MS"/>
              </a:rPr>
              <a:t>y</a:t>
            </a:r>
            <a:r>
              <a:rPr sz="2800" spc="-450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r</a:t>
            </a:r>
            <a:r>
              <a:rPr sz="2800" spc="-165" dirty="0">
                <a:latin typeface="Trebuchet MS"/>
                <a:cs typeface="Trebuchet MS"/>
              </a:rPr>
              <a:t>e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70" dirty="0">
                <a:latin typeface="Trebuchet MS"/>
                <a:cs typeface="Trebuchet MS"/>
              </a:rPr>
              <a:t>c</a:t>
            </a:r>
            <a:r>
              <a:rPr sz="2800" dirty="0">
                <a:latin typeface="Trebuchet MS"/>
                <a:cs typeface="Trebuchet MS"/>
              </a:rPr>
              <a:t>h</a:t>
            </a:r>
            <a:r>
              <a:rPr sz="2800" spc="-295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t</a:t>
            </a:r>
            <a:r>
              <a:rPr sz="2800" spc="-170" dirty="0">
                <a:latin typeface="Trebuchet MS"/>
                <a:cs typeface="Trebuchet MS"/>
              </a:rPr>
              <a:t>h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33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spc="-120" dirty="0">
                <a:latin typeface="Trebuchet MS"/>
                <a:cs typeface="Trebuchet MS"/>
              </a:rPr>
              <a:t>en</a:t>
            </a:r>
            <a:r>
              <a:rPr sz="2800" spc="-125" dirty="0">
                <a:latin typeface="Trebuchet MS"/>
                <a:cs typeface="Trebuchet MS"/>
              </a:rPr>
              <a:t>d</a:t>
            </a:r>
            <a:r>
              <a:rPr sz="2800" spc="-12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-180" dirty="0">
                <a:latin typeface="Trebuchet MS"/>
                <a:cs typeface="Trebuchet MS"/>
              </a:rPr>
              <a:t> a</a:t>
            </a:r>
            <a:r>
              <a:rPr sz="2800" spc="-17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d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200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t  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ecogn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35" dirty="0">
                <a:latin typeface="Trebuchet MS"/>
                <a:cs typeface="Trebuchet MS"/>
              </a:rPr>
              <a:t>z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25" dirty="0">
                <a:latin typeface="Trebuchet MS"/>
                <a:cs typeface="Trebuchet MS"/>
              </a:rPr>
              <a:t> </a:t>
            </a:r>
            <a:r>
              <a:rPr sz="2800" spc="-204" dirty="0">
                <a:latin typeface="Trebuchet MS"/>
                <a:cs typeface="Trebuchet MS"/>
              </a:rPr>
              <a:t>t</a:t>
            </a:r>
            <a:r>
              <a:rPr sz="2800" spc="-185" dirty="0">
                <a:latin typeface="Trebuchet MS"/>
                <a:cs typeface="Trebuchet MS"/>
              </a:rPr>
              <a:t>h</a:t>
            </a:r>
            <a:r>
              <a:rPr sz="2800" spc="-200" dirty="0">
                <a:latin typeface="Trebuchet MS"/>
                <a:cs typeface="Trebuchet MS"/>
              </a:rPr>
              <a:t>a</a:t>
            </a:r>
            <a:r>
              <a:rPr sz="2800" dirty="0">
                <a:latin typeface="Trebuchet MS"/>
                <a:cs typeface="Trebuchet MS"/>
              </a:rPr>
              <a:t>t</a:t>
            </a:r>
            <a:r>
              <a:rPr sz="2800" spc="-355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t</a:t>
            </a:r>
            <a:r>
              <a:rPr sz="2800" spc="-165" dirty="0">
                <a:latin typeface="Trebuchet MS"/>
                <a:cs typeface="Trebuchet MS"/>
              </a:rPr>
              <a:t>h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220" dirty="0">
                <a:latin typeface="Trebuchet MS"/>
                <a:cs typeface="Trebuchet MS"/>
              </a:rPr>
              <a:t>d</a:t>
            </a:r>
            <a:r>
              <a:rPr sz="2800" spc="-229" dirty="0">
                <a:latin typeface="Trebuchet MS"/>
                <a:cs typeface="Trebuchet MS"/>
              </a:rPr>
              <a:t>at</a:t>
            </a:r>
            <a:r>
              <a:rPr sz="2800" spc="5" dirty="0">
                <a:latin typeface="Trebuchet MS"/>
                <a:cs typeface="Trebuchet MS"/>
              </a:rPr>
              <a:t>a</a:t>
            </a:r>
            <a:r>
              <a:rPr sz="2800" spc="-42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d</a:t>
            </a:r>
            <a:r>
              <a:rPr sz="2800" spc="-160" dirty="0">
                <a:latin typeface="Trebuchet MS"/>
                <a:cs typeface="Trebuchet MS"/>
              </a:rPr>
              <a:t>el</a:t>
            </a:r>
            <a:r>
              <a:rPr sz="2800" spc="-180" dirty="0">
                <a:latin typeface="Trebuchet MS"/>
                <a:cs typeface="Trebuchet MS"/>
              </a:rPr>
              <a:t>iv</a:t>
            </a:r>
            <a:r>
              <a:rPr sz="2800" spc="-160" dirty="0">
                <a:latin typeface="Trebuchet MS"/>
                <a:cs typeface="Trebuchet MS"/>
              </a:rPr>
              <a:t>e</a:t>
            </a:r>
            <a:r>
              <a:rPr sz="2800" spc="-180" dirty="0">
                <a:latin typeface="Trebuchet MS"/>
                <a:cs typeface="Trebuchet MS"/>
              </a:rPr>
              <a:t>r</a:t>
            </a:r>
            <a:r>
              <a:rPr sz="2800" spc="-160" dirty="0">
                <a:latin typeface="Trebuchet MS"/>
                <a:cs typeface="Trebuchet MS"/>
              </a:rPr>
              <a:t>e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30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t</a:t>
            </a:r>
            <a:r>
              <a:rPr sz="2800" spc="-114" dirty="0">
                <a:latin typeface="Trebuchet MS"/>
                <a:cs typeface="Trebuchet MS"/>
              </a:rPr>
              <a:t>h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0" dirty="0">
                <a:latin typeface="Trebuchet MS"/>
                <a:cs typeface="Trebuchet MS"/>
              </a:rPr>
              <a:t>o</a:t>
            </a:r>
            <a:r>
              <a:rPr sz="2800" spc="-114" dirty="0">
                <a:latin typeface="Trebuchet MS"/>
                <a:cs typeface="Trebuchet MS"/>
              </a:rPr>
              <a:t>u</a:t>
            </a:r>
            <a:r>
              <a:rPr sz="2800" spc="-110" dirty="0">
                <a:latin typeface="Trebuchet MS"/>
                <a:cs typeface="Trebuchet MS"/>
              </a:rPr>
              <a:t>g</a:t>
            </a:r>
            <a:r>
              <a:rPr sz="2800" dirty="0">
                <a:latin typeface="Trebuchet MS"/>
                <a:cs typeface="Trebuchet MS"/>
              </a:rPr>
              <a:t>h  </a:t>
            </a:r>
            <a:r>
              <a:rPr sz="2800" spc="-135" dirty="0">
                <a:latin typeface="Trebuchet MS"/>
                <a:cs typeface="Trebuchet MS"/>
              </a:rPr>
              <a:t>a</a:t>
            </a:r>
            <a:r>
              <a:rPr sz="2800" spc="-125" dirty="0">
                <a:latin typeface="Trebuchet MS"/>
                <a:cs typeface="Trebuchet MS"/>
              </a:rPr>
              <a:t>dd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20" dirty="0">
                <a:latin typeface="Trebuchet MS"/>
                <a:cs typeface="Trebuchet MS"/>
              </a:rPr>
              <a:t>e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b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t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800" spc="-505" dirty="0">
                <a:latin typeface="Trebuchet MS"/>
                <a:cs typeface="Trebuchet MS"/>
              </a:rPr>
              <a:t>T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spc="-145" dirty="0">
                <a:latin typeface="Trebuchet MS"/>
                <a:cs typeface="Trebuchet MS"/>
              </a:rPr>
              <a:t>k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n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p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ss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d</a:t>
            </a:r>
            <a:r>
              <a:rPr sz="2800" spc="-24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f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5" dirty="0">
                <a:latin typeface="Trebuchet MS"/>
                <a:cs typeface="Trebuchet MS"/>
              </a:rPr>
              <a:t>m</a:t>
            </a:r>
            <a:r>
              <a:rPr sz="2800" spc="-295" dirty="0">
                <a:latin typeface="Trebuchet MS"/>
                <a:cs typeface="Trebuchet MS"/>
              </a:rPr>
              <a:t> </a:t>
            </a:r>
            <a:r>
              <a:rPr sz="2800" spc="220" dirty="0">
                <a:latin typeface="Trebuchet MS"/>
                <a:cs typeface="Trebuchet MS"/>
              </a:rPr>
              <a:t>NI</a:t>
            </a:r>
            <a:r>
              <a:rPr sz="2800" dirty="0">
                <a:latin typeface="Trebuchet MS"/>
                <a:cs typeface="Trebuchet MS"/>
              </a:rPr>
              <a:t>C</a:t>
            </a:r>
            <a:r>
              <a:rPr sz="2800" spc="38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</a:t>
            </a:r>
            <a:r>
              <a:rPr sz="2800" dirty="0">
                <a:latin typeface="Trebuchet MS"/>
                <a:cs typeface="Trebuchet MS"/>
              </a:rPr>
              <a:t>o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225" dirty="0">
                <a:latin typeface="Trebuchet MS"/>
                <a:cs typeface="Trebuchet MS"/>
              </a:rPr>
              <a:t>NIC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5138" y="383162"/>
            <a:ext cx="2250570" cy="5039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0222" y="162001"/>
            <a:ext cx="22364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10" dirty="0"/>
              <a:t>T</a:t>
            </a:r>
            <a:r>
              <a:rPr spc="-210" dirty="0"/>
              <a:t>o</a:t>
            </a:r>
            <a:r>
              <a:rPr spc="-370" dirty="0"/>
              <a:t>k</a:t>
            </a:r>
            <a:r>
              <a:rPr spc="-225" dirty="0"/>
              <a:t>e</a:t>
            </a:r>
            <a:r>
              <a:rPr spc="-5" dirty="0"/>
              <a:t>n</a:t>
            </a:r>
            <a:r>
              <a:rPr spc="-405" dirty="0"/>
              <a:t> </a:t>
            </a:r>
            <a:r>
              <a:rPr spc="-185" dirty="0"/>
              <a:t>R</a:t>
            </a:r>
            <a:r>
              <a:rPr spc="-175" dirty="0"/>
              <a:t>i</a:t>
            </a:r>
            <a:r>
              <a:rPr spc="-180" dirty="0"/>
              <a:t>n</a:t>
            </a:r>
            <a:r>
              <a:rPr spc="-5" dirty="0"/>
              <a:t>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838200"/>
            <a:ext cx="8449056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0845" y="426847"/>
            <a:ext cx="209677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59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300" b="1" spc="-25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300" b="1" spc="-36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4300" b="1" spc="-2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300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300" b="1" spc="-4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300" b="1" spc="-114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4300" b="1" spc="-10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300" b="1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6644" y="1454023"/>
            <a:ext cx="6703059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90"/>
              </a:spcBef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165" dirty="0">
                <a:latin typeface="Trebuchet MS"/>
                <a:cs typeface="Trebuchet MS"/>
              </a:rPr>
              <a:t>om</a:t>
            </a:r>
            <a:r>
              <a:rPr sz="3200" spc="-155" dirty="0">
                <a:latin typeface="Trebuchet MS"/>
                <a:cs typeface="Trebuchet MS"/>
              </a:rPr>
              <a:t>b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f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tur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34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50" dirty="0">
                <a:latin typeface="Trebuchet MS"/>
                <a:cs typeface="Trebuchet MS"/>
              </a:rPr>
              <a:t>k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  </a:t>
            </a:r>
            <a:r>
              <a:rPr sz="3200" spc="-130" dirty="0">
                <a:latin typeface="Trebuchet MS"/>
                <a:cs typeface="Trebuchet MS"/>
              </a:rPr>
              <a:t>Ethernet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7323" y="2578360"/>
            <a:ext cx="7151431" cy="3954585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4984" y="522224"/>
            <a:ext cx="12128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4000" b="1" spc="1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4000" b="1" spc="-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40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705" y="1384056"/>
            <a:ext cx="8141334" cy="40513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dirty="0">
                <a:latin typeface="Arial MT"/>
                <a:cs typeface="Arial MT"/>
              </a:rPr>
              <a:t>Fiber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Distributed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-18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Interface</a:t>
            </a:r>
            <a:endParaRPr sz="2800">
              <a:latin typeface="Arial MT"/>
              <a:cs typeface="Arial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  <a:tab pos="7296150" algn="l"/>
              </a:tabLst>
            </a:pPr>
            <a:r>
              <a:rPr sz="2800" dirty="0">
                <a:latin typeface="Arial MT"/>
                <a:cs typeface="Arial MT"/>
              </a:rPr>
              <a:t>lo</a:t>
            </a:r>
            <a:r>
              <a:rPr sz="2800" spc="10" dirty="0">
                <a:latin typeface="Arial MT"/>
                <a:cs typeface="Arial MT"/>
              </a:rPr>
              <a:t>c</a:t>
            </a:r>
            <a:r>
              <a:rPr sz="2800" dirty="0">
                <a:latin typeface="Arial MT"/>
                <a:cs typeface="Arial MT"/>
              </a:rPr>
              <a:t>al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are</a:t>
            </a:r>
            <a:r>
              <a:rPr sz="2800" spc="5" dirty="0">
                <a:latin typeface="Arial MT"/>
                <a:cs typeface="Arial MT"/>
              </a:rPr>
              <a:t>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net</a:t>
            </a:r>
            <a:r>
              <a:rPr sz="2800" spc="-25" dirty="0">
                <a:latin typeface="Arial MT"/>
                <a:cs typeface="Arial MT"/>
              </a:rPr>
              <a:t>w</a:t>
            </a:r>
            <a:r>
              <a:rPr sz="2800" dirty="0">
                <a:latin typeface="Arial MT"/>
                <a:cs typeface="Arial MT"/>
              </a:rPr>
              <a:t>ork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proto</a:t>
            </a:r>
            <a:r>
              <a:rPr sz="2800" spc="-10" dirty="0">
                <a:latin typeface="Arial MT"/>
                <a:cs typeface="Arial MT"/>
              </a:rPr>
              <a:t>c</a:t>
            </a:r>
            <a:r>
              <a:rPr sz="2800" dirty="0">
                <a:latin typeface="Arial MT"/>
                <a:cs typeface="Arial MT"/>
              </a:rPr>
              <a:t>ol</a:t>
            </a:r>
            <a:r>
              <a:rPr sz="2800" spc="-105" dirty="0">
                <a:latin typeface="Arial MT"/>
                <a:cs typeface="Arial MT"/>
              </a:rPr>
              <a:t> </a:t>
            </a:r>
            <a:r>
              <a:rPr sz="2800" spc="10" dirty="0">
                <a:latin typeface="Arial MT"/>
                <a:cs typeface="Arial MT"/>
              </a:rPr>
              <a:t>s</a:t>
            </a:r>
            <a:r>
              <a:rPr sz="2800" spc="5" dirty="0">
                <a:latin typeface="Arial MT"/>
                <a:cs typeface="Arial MT"/>
              </a:rPr>
              <a:t>tand</a:t>
            </a:r>
            <a:r>
              <a:rPr sz="2800" spc="-10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rdi</a:t>
            </a:r>
            <a:r>
              <a:rPr sz="2800" spc="5" dirty="0">
                <a:latin typeface="Arial MT"/>
                <a:cs typeface="Arial MT"/>
              </a:rPr>
              <a:t>zed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b</a:t>
            </a:r>
            <a:r>
              <a:rPr sz="2800" spc="5" dirty="0">
                <a:latin typeface="Arial MT"/>
                <a:cs typeface="Arial MT"/>
              </a:rPr>
              <a:t>y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5" dirty="0">
                <a:latin typeface="Arial MT"/>
                <a:cs typeface="Arial MT"/>
              </a:rPr>
              <a:t>A</a:t>
            </a:r>
            <a:r>
              <a:rPr sz="2800" spc="-10" dirty="0">
                <a:latin typeface="Arial MT"/>
                <a:cs typeface="Arial MT"/>
              </a:rPr>
              <a:t>N</a:t>
            </a:r>
            <a:r>
              <a:rPr sz="2800" spc="5" dirty="0">
                <a:latin typeface="Arial MT"/>
                <a:cs typeface="Arial MT"/>
              </a:rPr>
              <a:t>SI</a:t>
            </a:r>
            <a:endParaRPr sz="2800">
              <a:latin typeface="Arial MT"/>
              <a:cs typeface="Arial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dirty="0">
                <a:latin typeface="Arial MT"/>
                <a:cs typeface="Arial MT"/>
              </a:rPr>
              <a:t>100-Mbps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-15" dirty="0">
                <a:latin typeface="Arial MT"/>
                <a:cs typeface="Arial MT"/>
              </a:rPr>
              <a:t>token</a:t>
            </a:r>
            <a:r>
              <a:rPr sz="2800" spc="-12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passing</a:t>
            </a:r>
            <a:endParaRPr sz="2800">
              <a:latin typeface="Arial MT"/>
              <a:cs typeface="Arial MT"/>
            </a:endParaRPr>
          </a:p>
          <a:p>
            <a:pPr marL="295910" indent="-28384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dirty="0">
                <a:latin typeface="Arial MT"/>
                <a:cs typeface="Arial MT"/>
              </a:rPr>
              <a:t>Dual-ring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LAN</a:t>
            </a:r>
            <a:endParaRPr sz="2800">
              <a:latin typeface="Arial MT"/>
              <a:cs typeface="Arial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spc="5" dirty="0">
                <a:latin typeface="Arial MT"/>
                <a:cs typeface="Arial MT"/>
              </a:rPr>
              <a:t>A</a:t>
            </a:r>
            <a:r>
              <a:rPr sz="2800" spc="-1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high-speed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backbone</a:t>
            </a:r>
            <a:r>
              <a:rPr sz="2800" spc="-17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technology</a:t>
            </a:r>
            <a:endParaRPr sz="2800">
              <a:latin typeface="Arial MT"/>
              <a:cs typeface="Arial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dirty="0">
                <a:latin typeface="Arial MT"/>
                <a:cs typeface="Arial MT"/>
              </a:rPr>
              <a:t>High</a:t>
            </a:r>
            <a:r>
              <a:rPr sz="2800" spc="-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bandwidth</a:t>
            </a:r>
            <a:endParaRPr sz="2800">
              <a:latin typeface="Arial MT"/>
              <a:cs typeface="Arial MT"/>
            </a:endParaRPr>
          </a:p>
          <a:p>
            <a:pPr marL="295910" indent="-28384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spc="5" dirty="0">
                <a:latin typeface="Arial MT"/>
                <a:cs typeface="Arial MT"/>
              </a:rPr>
              <a:t>Optical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fiber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transmission</a:t>
            </a:r>
            <a:endParaRPr sz="2800">
              <a:latin typeface="Arial MT"/>
              <a:cs typeface="Arial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spc="-5" dirty="0">
                <a:latin typeface="Arial MT"/>
                <a:cs typeface="Arial MT"/>
              </a:rPr>
              <a:t>Allows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up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to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1000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stations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3242" y="506349"/>
            <a:ext cx="43110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4000" b="1" spc="1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4000" b="1" spc="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40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4000" b="1" spc="-2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FF0000"/>
                </a:solidFill>
                <a:latin typeface="Arial"/>
                <a:cs typeface="Arial"/>
              </a:rPr>
              <a:t>Ar</a:t>
            </a:r>
            <a:r>
              <a:rPr sz="4000" b="1" spc="1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4000" b="1" dirty="0">
                <a:solidFill>
                  <a:srgbClr val="FF0000"/>
                </a:solidFill>
                <a:latin typeface="Arial"/>
                <a:cs typeface="Arial"/>
              </a:rPr>
              <a:t>hi</a:t>
            </a:r>
            <a:r>
              <a:rPr sz="4000" b="1" spc="-2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4000" b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4000" b="1" spc="-20" dirty="0">
                <a:solidFill>
                  <a:srgbClr val="FF0000"/>
                </a:solidFill>
                <a:latin typeface="Arial"/>
                <a:cs typeface="Arial"/>
              </a:rPr>
              <a:t>ct</a:t>
            </a:r>
            <a:r>
              <a:rPr sz="4000" b="1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4000" b="1" dirty="0">
                <a:solidFill>
                  <a:srgbClr val="FF0000"/>
                </a:solidFill>
                <a:latin typeface="Arial"/>
                <a:cs typeface="Arial"/>
              </a:rPr>
              <a:t>re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828800"/>
            <a:ext cx="7000862" cy="3651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object 633"/>
          <p:cNvSpPr txBox="1">
            <a:spLocks noGrp="1"/>
          </p:cNvSpPr>
          <p:nvPr>
            <p:ph type="title"/>
          </p:nvPr>
        </p:nvSpPr>
        <p:spPr>
          <a:xfrm>
            <a:off x="5163650" y="6064235"/>
            <a:ext cx="3854942" cy="368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sz="230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sz="2309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30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Berners-Lee</a:t>
            </a:r>
          </a:p>
        </p:txBody>
      </p:sp>
      <p:sp>
        <p:nvSpPr>
          <p:cNvPr id="634" name="object 634"/>
          <p:cNvSpPr txBox="1"/>
          <p:nvPr/>
        </p:nvSpPr>
        <p:spPr>
          <a:xfrm>
            <a:off x="753251" y="2014273"/>
            <a:ext cx="4420071" cy="2145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6999" indent="-341601">
              <a:spcBef>
                <a:spcPts val="100"/>
              </a:spcBef>
              <a:buSzPct val="79166"/>
              <a:buFont typeface="Trebuchet MS"/>
              <a:buChar char="●"/>
              <a:tabLst>
                <a:tab pos="366999" algn="l"/>
                <a:tab pos="175562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Father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</a:t>
            </a:r>
          </a:p>
          <a:p>
            <a:pPr>
              <a:spcBef>
                <a:spcPts val="30"/>
              </a:spcBef>
              <a:buFont typeface="Trebuchet MS"/>
              <a:buChar char="●"/>
            </a:pP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094" marR="17779" indent="-340331">
              <a:lnSpc>
                <a:spcPct val="120800"/>
              </a:lnSpc>
              <a:buSzPct val="79166"/>
              <a:buFont typeface="Trebuchet MS"/>
              <a:buChar char="●"/>
              <a:tabLst>
                <a:tab pos="366999" algn="l"/>
                <a:tab pos="1549903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Invented WWW while working </a:t>
            </a:r>
            <a:r>
              <a:rPr sz="2400" spc="-6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CERN,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	Physics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5" name="object 635"/>
          <p:cNvGrpSpPr/>
          <p:nvPr/>
        </p:nvGrpSpPr>
        <p:grpSpPr>
          <a:xfrm>
            <a:off x="5486367" y="685902"/>
            <a:ext cx="3657464" cy="5257605"/>
            <a:chOff x="5486400" y="685800"/>
            <a:chExt cx="3657600" cy="5257800"/>
          </a:xfrm>
        </p:grpSpPr>
        <p:pic>
          <p:nvPicPr>
            <p:cNvPr id="636" name="object 6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0" y="1981200"/>
              <a:ext cx="3048000" cy="3962400"/>
            </a:xfrm>
            <a:prstGeom prst="rect">
              <a:avLst/>
            </a:prstGeom>
          </p:spPr>
        </p:pic>
        <p:pic>
          <p:nvPicPr>
            <p:cNvPr id="637" name="object 6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200" y="685800"/>
              <a:ext cx="1066800" cy="9906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173" y="506349"/>
            <a:ext cx="47917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>
                <a:latin typeface="Arial MT"/>
                <a:cs typeface="Arial MT"/>
              </a:rPr>
              <a:t>Components</a:t>
            </a:r>
            <a:r>
              <a:rPr sz="4000" spc="-95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of</a:t>
            </a:r>
            <a:r>
              <a:rPr sz="4000" spc="-125" dirty="0">
                <a:latin typeface="Arial MT"/>
                <a:cs typeface="Arial MT"/>
              </a:rPr>
              <a:t> </a:t>
            </a:r>
            <a:r>
              <a:rPr sz="4000" spc="5" dirty="0">
                <a:latin typeface="Arial MT"/>
                <a:cs typeface="Arial MT"/>
              </a:rPr>
              <a:t>FDDI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6644" y="1383548"/>
            <a:ext cx="6845300" cy="42506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dirty="0">
                <a:latin typeface="Arial MT"/>
                <a:cs typeface="Arial MT"/>
              </a:rPr>
              <a:t>Fiber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optic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cable</a:t>
            </a:r>
            <a:endParaRPr sz="2800">
              <a:latin typeface="Arial MT"/>
              <a:cs typeface="Arial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spc="5" dirty="0">
                <a:latin typeface="Arial MT"/>
                <a:cs typeface="Arial MT"/>
              </a:rPr>
              <a:t>A</a:t>
            </a:r>
            <a:r>
              <a:rPr sz="2800" spc="-1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concentrator</a:t>
            </a:r>
            <a:r>
              <a:rPr sz="2800" spc="-1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(ring)</a:t>
            </a:r>
            <a:endParaRPr sz="2800">
              <a:latin typeface="Arial MT"/>
              <a:cs typeface="Arial MT"/>
            </a:endParaRPr>
          </a:p>
          <a:p>
            <a:pPr marL="295910" indent="-28384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8571"/>
              <a:buChar char="•"/>
              <a:tabLst>
                <a:tab pos="295910" algn="l"/>
                <a:tab pos="296545" algn="l"/>
              </a:tabLst>
            </a:pPr>
            <a:r>
              <a:rPr sz="2800" spc="5" dirty="0">
                <a:latin typeface="Arial MT"/>
                <a:cs typeface="Arial MT"/>
              </a:rPr>
              <a:t>Stations: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2</a:t>
            </a:r>
            <a:r>
              <a:rPr sz="2800" spc="-1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types</a:t>
            </a:r>
            <a:endParaRPr sz="2800">
              <a:latin typeface="Arial MT"/>
              <a:cs typeface="Arial MT"/>
            </a:endParaRPr>
          </a:p>
          <a:p>
            <a:pPr marL="570230" marR="234950" lvl="1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Char char="•"/>
              <a:tabLst>
                <a:tab pos="570865" algn="l"/>
              </a:tabLst>
            </a:pPr>
            <a:r>
              <a:rPr sz="2700" spc="-10" dirty="0">
                <a:latin typeface="Arial MT"/>
                <a:cs typeface="Arial MT"/>
              </a:rPr>
              <a:t>D</a:t>
            </a:r>
            <a:r>
              <a:rPr sz="2700" spc="-30" dirty="0">
                <a:latin typeface="Arial MT"/>
                <a:cs typeface="Arial MT"/>
              </a:rPr>
              <a:t>A</a:t>
            </a:r>
            <a:r>
              <a:rPr sz="2700" spc="5" dirty="0">
                <a:latin typeface="Arial MT"/>
                <a:cs typeface="Arial MT"/>
              </a:rPr>
              <a:t>S</a:t>
            </a:r>
            <a:r>
              <a:rPr sz="2700" spc="-110" dirty="0">
                <a:latin typeface="Arial MT"/>
                <a:cs typeface="Arial MT"/>
              </a:rPr>
              <a:t> </a:t>
            </a:r>
            <a:r>
              <a:rPr sz="2700" spc="5" dirty="0">
                <a:latin typeface="Arial MT"/>
                <a:cs typeface="Arial MT"/>
              </a:rPr>
              <a:t>(</a:t>
            </a:r>
            <a:r>
              <a:rPr sz="2700" spc="10" dirty="0">
                <a:latin typeface="Arial MT"/>
                <a:cs typeface="Arial MT"/>
              </a:rPr>
              <a:t>D</a:t>
            </a:r>
            <a:r>
              <a:rPr sz="2700" spc="5" dirty="0">
                <a:latin typeface="Arial MT"/>
                <a:cs typeface="Arial MT"/>
              </a:rPr>
              <a:t>u</a:t>
            </a:r>
            <a:r>
              <a:rPr sz="2700" spc="10" dirty="0">
                <a:latin typeface="Arial MT"/>
                <a:cs typeface="Arial MT"/>
              </a:rPr>
              <a:t>a</a:t>
            </a:r>
            <a:r>
              <a:rPr sz="2700" dirty="0">
                <a:latin typeface="Arial MT"/>
                <a:cs typeface="Arial MT"/>
              </a:rPr>
              <a:t>l</a:t>
            </a:r>
            <a:r>
              <a:rPr sz="2700" spc="-2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A</a:t>
            </a:r>
            <a:r>
              <a:rPr sz="2700" spc="-15" dirty="0">
                <a:latin typeface="Arial MT"/>
                <a:cs typeface="Arial MT"/>
              </a:rPr>
              <a:t>tt</a:t>
            </a:r>
            <a:r>
              <a:rPr sz="2700" spc="5" dirty="0">
                <a:latin typeface="Arial MT"/>
                <a:cs typeface="Arial MT"/>
              </a:rPr>
              <a:t>a</a:t>
            </a:r>
            <a:r>
              <a:rPr sz="2700" spc="15" dirty="0">
                <a:latin typeface="Arial MT"/>
                <a:cs typeface="Arial MT"/>
              </a:rPr>
              <a:t>c</a:t>
            </a:r>
            <a:r>
              <a:rPr sz="2700" spc="5" dirty="0">
                <a:latin typeface="Arial MT"/>
                <a:cs typeface="Arial MT"/>
              </a:rPr>
              <a:t>h</a:t>
            </a:r>
            <a:r>
              <a:rPr sz="2700" spc="-20" dirty="0">
                <a:latin typeface="Arial MT"/>
                <a:cs typeface="Arial MT"/>
              </a:rPr>
              <a:t>m</a:t>
            </a:r>
            <a:r>
              <a:rPr sz="2700" spc="-15" dirty="0">
                <a:latin typeface="Arial MT"/>
                <a:cs typeface="Arial MT"/>
              </a:rPr>
              <a:t>en</a:t>
            </a:r>
            <a:r>
              <a:rPr sz="2700" dirty="0">
                <a:latin typeface="Arial MT"/>
                <a:cs typeface="Arial MT"/>
              </a:rPr>
              <a:t>t</a:t>
            </a:r>
            <a:r>
              <a:rPr sz="2700" spc="-8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S</a:t>
            </a:r>
            <a:r>
              <a:rPr sz="2700" spc="-15" dirty="0">
                <a:latin typeface="Arial MT"/>
                <a:cs typeface="Arial MT"/>
              </a:rPr>
              <a:t>t</a:t>
            </a:r>
            <a:r>
              <a:rPr sz="2700" dirty="0">
                <a:latin typeface="Arial MT"/>
                <a:cs typeface="Arial MT"/>
              </a:rPr>
              <a:t>ation)</a:t>
            </a:r>
            <a:r>
              <a:rPr sz="2700" spc="-70" dirty="0">
                <a:latin typeface="Arial MT"/>
                <a:cs typeface="Arial MT"/>
              </a:rPr>
              <a:t> </a:t>
            </a:r>
            <a:r>
              <a:rPr sz="2700" spc="5" dirty="0">
                <a:latin typeface="Arial MT"/>
                <a:cs typeface="Arial MT"/>
              </a:rPr>
              <a:t>or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15" dirty="0">
                <a:latin typeface="Arial MT"/>
                <a:cs typeface="Arial MT"/>
              </a:rPr>
              <a:t>C</a:t>
            </a:r>
            <a:r>
              <a:rPr sz="2700" dirty="0">
                <a:latin typeface="Arial MT"/>
                <a:cs typeface="Arial MT"/>
              </a:rPr>
              <a:t>la</a:t>
            </a:r>
            <a:r>
              <a:rPr sz="2700" spc="15" dirty="0">
                <a:latin typeface="Arial MT"/>
                <a:cs typeface="Arial MT"/>
              </a:rPr>
              <a:t>s</a:t>
            </a:r>
            <a:r>
              <a:rPr sz="2700" dirty="0">
                <a:latin typeface="Arial MT"/>
                <a:cs typeface="Arial MT"/>
              </a:rPr>
              <a:t>s  </a:t>
            </a:r>
            <a:r>
              <a:rPr sz="2700" spc="-10" dirty="0">
                <a:latin typeface="Arial MT"/>
                <a:cs typeface="Arial MT"/>
              </a:rPr>
              <a:t>A:</a:t>
            </a:r>
            <a:endParaRPr sz="2700">
              <a:latin typeface="Arial MT"/>
              <a:cs typeface="Arial MT"/>
            </a:endParaRPr>
          </a:p>
          <a:p>
            <a:pPr marL="817244" lvl="2" indent="-229235">
              <a:lnSpc>
                <a:spcPct val="100000"/>
              </a:lnSpc>
              <a:spcBef>
                <a:spcPts val="610"/>
              </a:spcBef>
              <a:buClr>
                <a:srgbClr val="FCB809"/>
              </a:buClr>
              <a:buChar char="•"/>
              <a:tabLst>
                <a:tab pos="817880" algn="l"/>
              </a:tabLst>
            </a:pPr>
            <a:r>
              <a:rPr sz="2500" spc="-5" dirty="0">
                <a:latin typeface="Arial MT"/>
                <a:cs typeface="Arial MT"/>
              </a:rPr>
              <a:t>Connected</a:t>
            </a:r>
            <a:r>
              <a:rPr sz="2500" spc="-70" dirty="0">
                <a:latin typeface="Arial MT"/>
                <a:cs typeface="Arial MT"/>
              </a:rPr>
              <a:t> </a:t>
            </a:r>
            <a:r>
              <a:rPr sz="2500" spc="-15" dirty="0">
                <a:latin typeface="Arial MT"/>
                <a:cs typeface="Arial MT"/>
              </a:rPr>
              <a:t>to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both</a:t>
            </a:r>
            <a:r>
              <a:rPr sz="2500" spc="-4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the</a:t>
            </a:r>
            <a:r>
              <a:rPr sz="2500" spc="4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rings</a:t>
            </a:r>
            <a:endParaRPr sz="2500">
              <a:latin typeface="Arial MT"/>
              <a:cs typeface="Arial MT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595"/>
              </a:spcBef>
              <a:buClr>
                <a:srgbClr val="3891A7"/>
              </a:buClr>
              <a:buChar char="•"/>
              <a:tabLst>
                <a:tab pos="570865" algn="l"/>
              </a:tabLst>
            </a:pPr>
            <a:r>
              <a:rPr sz="2700" spc="-30" dirty="0">
                <a:latin typeface="Arial MT"/>
                <a:cs typeface="Arial MT"/>
              </a:rPr>
              <a:t>SA</a:t>
            </a:r>
            <a:r>
              <a:rPr sz="2700" spc="5" dirty="0">
                <a:latin typeface="Arial MT"/>
                <a:cs typeface="Arial MT"/>
              </a:rPr>
              <a:t>S</a:t>
            </a:r>
            <a:r>
              <a:rPr sz="2700" spc="-65" dirty="0">
                <a:latin typeface="Arial MT"/>
                <a:cs typeface="Arial MT"/>
              </a:rPr>
              <a:t> </a:t>
            </a:r>
            <a:r>
              <a:rPr sz="2700" spc="5" dirty="0">
                <a:latin typeface="Arial MT"/>
                <a:cs typeface="Arial MT"/>
              </a:rPr>
              <a:t>(</a:t>
            </a:r>
            <a:r>
              <a:rPr sz="2700" spc="-5" dirty="0">
                <a:latin typeface="Arial MT"/>
                <a:cs typeface="Arial MT"/>
              </a:rPr>
              <a:t>S</a:t>
            </a:r>
            <a:r>
              <a:rPr sz="2700" dirty="0">
                <a:latin typeface="Arial MT"/>
                <a:cs typeface="Arial MT"/>
              </a:rPr>
              <a:t>ingle</a:t>
            </a:r>
            <a:r>
              <a:rPr sz="2700" spc="-23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A</a:t>
            </a:r>
            <a:r>
              <a:rPr sz="2700" spc="-15" dirty="0">
                <a:latin typeface="Arial MT"/>
                <a:cs typeface="Arial MT"/>
              </a:rPr>
              <a:t>tt</a:t>
            </a:r>
            <a:r>
              <a:rPr sz="2700" spc="5" dirty="0">
                <a:latin typeface="Arial MT"/>
                <a:cs typeface="Arial MT"/>
              </a:rPr>
              <a:t>a</a:t>
            </a:r>
            <a:r>
              <a:rPr sz="2700" spc="15" dirty="0">
                <a:latin typeface="Arial MT"/>
                <a:cs typeface="Arial MT"/>
              </a:rPr>
              <a:t>c</a:t>
            </a:r>
            <a:r>
              <a:rPr sz="2700" spc="5" dirty="0">
                <a:latin typeface="Arial MT"/>
                <a:cs typeface="Arial MT"/>
              </a:rPr>
              <a:t>h</a:t>
            </a:r>
            <a:r>
              <a:rPr sz="2700" spc="-20" dirty="0">
                <a:latin typeface="Arial MT"/>
                <a:cs typeface="Arial MT"/>
              </a:rPr>
              <a:t>m</a:t>
            </a:r>
            <a:r>
              <a:rPr sz="2700" spc="-15" dirty="0">
                <a:latin typeface="Arial MT"/>
                <a:cs typeface="Arial MT"/>
              </a:rPr>
              <a:t>en</a:t>
            </a:r>
            <a:r>
              <a:rPr sz="2700" dirty="0">
                <a:latin typeface="Arial MT"/>
                <a:cs typeface="Arial MT"/>
              </a:rPr>
              <a:t>t</a:t>
            </a:r>
            <a:r>
              <a:rPr sz="2700" spc="-8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S</a:t>
            </a:r>
            <a:r>
              <a:rPr sz="2700" spc="-15" dirty="0">
                <a:latin typeface="Arial MT"/>
                <a:cs typeface="Arial MT"/>
              </a:rPr>
              <a:t>t</a:t>
            </a:r>
            <a:r>
              <a:rPr sz="2700" dirty="0">
                <a:latin typeface="Arial MT"/>
                <a:cs typeface="Arial MT"/>
              </a:rPr>
              <a:t>ation)</a:t>
            </a:r>
            <a:r>
              <a:rPr sz="2700" spc="-70" dirty="0">
                <a:latin typeface="Arial MT"/>
                <a:cs typeface="Arial MT"/>
              </a:rPr>
              <a:t> </a:t>
            </a:r>
            <a:r>
              <a:rPr sz="2700" spc="5" dirty="0">
                <a:latin typeface="Arial MT"/>
                <a:cs typeface="Arial MT"/>
              </a:rPr>
              <a:t>or</a:t>
            </a:r>
            <a:r>
              <a:rPr sz="2700" spc="20" dirty="0">
                <a:latin typeface="Arial MT"/>
                <a:cs typeface="Arial MT"/>
              </a:rPr>
              <a:t> </a:t>
            </a:r>
            <a:r>
              <a:rPr sz="2700" spc="5" dirty="0">
                <a:latin typeface="Arial MT"/>
                <a:cs typeface="Arial MT"/>
              </a:rPr>
              <a:t>Cl</a:t>
            </a:r>
            <a:r>
              <a:rPr sz="2700" spc="10" dirty="0">
                <a:latin typeface="Arial MT"/>
                <a:cs typeface="Arial MT"/>
              </a:rPr>
              <a:t>a</a:t>
            </a:r>
            <a:r>
              <a:rPr sz="2700" spc="15" dirty="0">
                <a:latin typeface="Arial MT"/>
                <a:cs typeface="Arial MT"/>
              </a:rPr>
              <a:t>s</a:t>
            </a:r>
            <a:r>
              <a:rPr sz="2700" dirty="0">
                <a:latin typeface="Arial MT"/>
                <a:cs typeface="Arial MT"/>
              </a:rPr>
              <a:t>s  </a:t>
            </a:r>
            <a:r>
              <a:rPr sz="2700" spc="-10" dirty="0">
                <a:latin typeface="Arial MT"/>
                <a:cs typeface="Arial MT"/>
              </a:rPr>
              <a:t>B:</a:t>
            </a:r>
            <a:endParaRPr sz="2700">
              <a:latin typeface="Arial MT"/>
              <a:cs typeface="Arial MT"/>
            </a:endParaRPr>
          </a:p>
          <a:p>
            <a:pPr marL="817244" lvl="2" indent="-229235">
              <a:lnSpc>
                <a:spcPct val="100000"/>
              </a:lnSpc>
              <a:spcBef>
                <a:spcPts val="610"/>
              </a:spcBef>
              <a:buClr>
                <a:srgbClr val="FCB809"/>
              </a:buClr>
              <a:buChar char="•"/>
              <a:tabLst>
                <a:tab pos="817880" algn="l"/>
              </a:tabLst>
            </a:pPr>
            <a:r>
              <a:rPr sz="2500" spc="-5" dirty="0">
                <a:latin typeface="Arial MT"/>
                <a:cs typeface="Arial MT"/>
              </a:rPr>
              <a:t>Connected</a:t>
            </a:r>
            <a:r>
              <a:rPr sz="2500" spc="-100" dirty="0">
                <a:latin typeface="Arial MT"/>
                <a:cs typeface="Arial MT"/>
              </a:rPr>
              <a:t> </a:t>
            </a:r>
            <a:r>
              <a:rPr sz="2500" spc="-15" dirty="0">
                <a:latin typeface="Arial MT"/>
                <a:cs typeface="Arial MT"/>
              </a:rPr>
              <a:t>to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primary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ring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5850" y="506349"/>
            <a:ext cx="45300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>
                <a:latin typeface="Arial MT"/>
                <a:cs typeface="Arial MT"/>
              </a:rPr>
              <a:t>FDDI</a:t>
            </a:r>
            <a:r>
              <a:rPr sz="4000" spc="-95" dirty="0">
                <a:latin typeface="Arial MT"/>
                <a:cs typeface="Arial MT"/>
              </a:rPr>
              <a:t> </a:t>
            </a:r>
            <a:r>
              <a:rPr sz="4000" spc="-15" dirty="0">
                <a:latin typeface="Arial MT"/>
                <a:cs typeface="Arial MT"/>
              </a:rPr>
              <a:t>Frame</a:t>
            </a:r>
            <a:r>
              <a:rPr sz="4000" spc="-180" dirty="0">
                <a:latin typeface="Arial MT"/>
                <a:cs typeface="Arial MT"/>
              </a:rPr>
              <a:t> </a:t>
            </a:r>
            <a:r>
              <a:rPr sz="4000" spc="-15" dirty="0">
                <a:latin typeface="Arial MT"/>
                <a:cs typeface="Arial MT"/>
              </a:rPr>
              <a:t>Format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8325" y="1992883"/>
            <a:ext cx="3159760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Arial MT"/>
                <a:cs typeface="Arial MT"/>
              </a:rPr>
              <a:t>Similar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to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spc="-15" dirty="0">
                <a:latin typeface="Arial MT"/>
                <a:cs typeface="Arial MT"/>
              </a:rPr>
              <a:t>token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ring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frame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770632"/>
            <a:ext cx="7239000" cy="2868168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0566" y="137236"/>
            <a:ext cx="688467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9855" marR="5080" indent="-263779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N</a:t>
            </a:r>
            <a:r>
              <a:rPr spc="-130" dirty="0"/>
              <a:t>e</a:t>
            </a:r>
            <a:r>
              <a:rPr spc="-114" dirty="0"/>
              <a:t>t</a:t>
            </a:r>
            <a:r>
              <a:rPr spc="-145" dirty="0"/>
              <a:t>w</a:t>
            </a:r>
            <a:r>
              <a:rPr spc="-90" dirty="0"/>
              <a:t>o</a:t>
            </a:r>
            <a:r>
              <a:rPr spc="-100" dirty="0"/>
              <a:t>r</a:t>
            </a:r>
            <a:r>
              <a:rPr spc="-85" dirty="0"/>
              <a:t>k</a:t>
            </a:r>
            <a:r>
              <a:rPr spc="-100" dirty="0"/>
              <a:t>i</a:t>
            </a:r>
            <a:r>
              <a:rPr spc="-85" dirty="0"/>
              <a:t>n</a:t>
            </a:r>
            <a:r>
              <a:rPr spc="-5" dirty="0"/>
              <a:t>g</a:t>
            </a:r>
            <a:r>
              <a:rPr spc="-65" dirty="0"/>
              <a:t> </a:t>
            </a:r>
            <a:r>
              <a:rPr spc="-240" dirty="0"/>
              <a:t>a</a:t>
            </a:r>
            <a:r>
              <a:rPr spc="-250" dirty="0"/>
              <a:t>n</a:t>
            </a:r>
            <a:r>
              <a:rPr spc="-5" dirty="0"/>
              <a:t>d</a:t>
            </a:r>
            <a:r>
              <a:rPr spc="-450" dirty="0"/>
              <a:t> </a:t>
            </a:r>
            <a:r>
              <a:rPr spc="-175" dirty="0"/>
              <a:t>i</a:t>
            </a:r>
            <a:r>
              <a:rPr spc="-229" dirty="0"/>
              <a:t>nt</a:t>
            </a:r>
            <a:r>
              <a:rPr spc="-175" dirty="0"/>
              <a:t>er</a:t>
            </a:r>
            <a:r>
              <a:rPr spc="-180" dirty="0"/>
              <a:t>n</a:t>
            </a:r>
            <a:r>
              <a:rPr spc="-204" dirty="0"/>
              <a:t>e</a:t>
            </a:r>
            <a:r>
              <a:rPr spc="-185" dirty="0"/>
              <a:t>t</a:t>
            </a:r>
            <a:r>
              <a:rPr spc="-220" dirty="0"/>
              <a:t>w</a:t>
            </a:r>
            <a:r>
              <a:rPr spc="-165" dirty="0"/>
              <a:t>o</a:t>
            </a:r>
            <a:r>
              <a:rPr spc="-175" dirty="0"/>
              <a:t>r</a:t>
            </a:r>
            <a:r>
              <a:rPr spc="-180" dirty="0"/>
              <a:t>k</a:t>
            </a:r>
            <a:r>
              <a:rPr spc="-175" dirty="0"/>
              <a:t>i</a:t>
            </a:r>
            <a:r>
              <a:rPr spc="-180" dirty="0"/>
              <a:t>n</a:t>
            </a:r>
            <a:r>
              <a:rPr spc="-5" dirty="0"/>
              <a:t>g  </a:t>
            </a:r>
            <a:r>
              <a:rPr spc="-245" dirty="0"/>
              <a:t>devices: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9970" y="1350263"/>
            <a:ext cx="1614731" cy="731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9344" y="2144014"/>
            <a:ext cx="487680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9344" y="4171822"/>
            <a:ext cx="487680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9344" y="4735957"/>
            <a:ext cx="487680" cy="3657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80361" y="2018537"/>
            <a:ext cx="6946265" cy="3103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spc="30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10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rn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5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0" dirty="0">
                <a:latin typeface="Trebuchet MS"/>
                <a:cs typeface="Trebuchet MS"/>
              </a:rPr>
              <a:t>n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35" dirty="0">
                <a:latin typeface="Trebuchet MS"/>
                <a:cs typeface="Trebuchet MS"/>
              </a:rPr>
              <a:t>e</a:t>
            </a:r>
            <a:r>
              <a:rPr sz="3200" spc="-140" dirty="0">
                <a:latin typeface="Trebuchet MS"/>
                <a:cs typeface="Trebuchet MS"/>
              </a:rPr>
              <a:t>r</a:t>
            </a:r>
            <a:r>
              <a:rPr sz="3200" spc="-145" dirty="0">
                <a:latin typeface="Trebuchet MS"/>
                <a:cs typeface="Trebuchet MS"/>
              </a:rPr>
              <a:t>c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0" dirty="0">
                <a:latin typeface="Trebuchet MS"/>
                <a:cs typeface="Trebuchet MS"/>
              </a:rPr>
              <a:t>nn</a:t>
            </a:r>
            <a:r>
              <a:rPr sz="3200" spc="-135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ct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8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  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n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04" dirty="0">
                <a:latin typeface="Trebuchet MS"/>
                <a:cs typeface="Trebuchet MS"/>
              </a:rPr>
              <a:t>v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5" dirty="0">
                <a:latin typeface="Trebuchet MS"/>
                <a:cs typeface="Trebuchet MS"/>
              </a:rPr>
              <a:t>ua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484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50" dirty="0">
                <a:latin typeface="Trebuchet MS"/>
                <a:cs typeface="Trebuchet MS"/>
              </a:rPr>
              <a:t>w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50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.</a:t>
            </a:r>
            <a:r>
              <a:rPr sz="3200" spc="-370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4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190" dirty="0">
                <a:latin typeface="Trebuchet MS"/>
                <a:cs typeface="Trebuchet MS"/>
              </a:rPr>
              <a:t>re</a:t>
            </a:r>
            <a:r>
              <a:rPr sz="3200" spc="-195" dirty="0">
                <a:latin typeface="Trebuchet MS"/>
                <a:cs typeface="Trebuchet MS"/>
              </a:rPr>
              <a:t>at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3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rn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  </a:t>
            </a:r>
            <a:r>
              <a:rPr sz="3200" spc="-200" dirty="0">
                <a:latin typeface="Trebuchet MS"/>
                <a:cs typeface="Trebuchet MS"/>
              </a:rPr>
              <a:t>w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6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n</a:t>
            </a:r>
            <a:r>
              <a:rPr sz="3200" spc="-190" dirty="0">
                <a:latin typeface="Trebuchet MS"/>
                <a:cs typeface="Trebuchet MS"/>
              </a:rPr>
              <a:t>ee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4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nt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rn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50" dirty="0">
                <a:latin typeface="Trebuchet MS"/>
                <a:cs typeface="Trebuchet MS"/>
              </a:rPr>
              <a:t>w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50" dirty="0">
                <a:latin typeface="Trebuchet MS"/>
                <a:cs typeface="Trebuchet MS"/>
              </a:rPr>
              <a:t>ki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d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5" dirty="0">
                <a:latin typeface="Trebuchet MS"/>
                <a:cs typeface="Trebuchet MS"/>
              </a:rPr>
              <a:t>v</a:t>
            </a:r>
            <a:r>
              <a:rPr sz="3200" spc="-220" dirty="0">
                <a:latin typeface="Trebuchet MS"/>
                <a:cs typeface="Trebuchet MS"/>
              </a:rPr>
              <a:t>ic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.</a:t>
            </a:r>
            <a:r>
              <a:rPr sz="3200" spc="-455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)  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80" dirty="0">
                <a:latin typeface="Trebuchet MS"/>
                <a:cs typeface="Trebuchet MS"/>
              </a:rPr>
              <a:t>k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nu</a:t>
            </a:r>
            <a:r>
              <a:rPr sz="3200" spc="-160" dirty="0">
                <a:latin typeface="Trebuchet MS"/>
                <a:cs typeface="Trebuchet MS"/>
              </a:rPr>
              <a:t>m</a:t>
            </a:r>
            <a:r>
              <a:rPr sz="3200" spc="-155" dirty="0">
                <a:latin typeface="Trebuchet MS"/>
                <a:cs typeface="Trebuchet MS"/>
              </a:rPr>
              <a:t>b</a:t>
            </a:r>
            <a:r>
              <a:rPr sz="3200" spc="-14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540" dirty="0">
                <a:latin typeface="Trebuchet MS"/>
                <a:cs typeface="Trebuchet MS"/>
              </a:rPr>
              <a:t> </a:t>
            </a:r>
            <a:r>
              <a:rPr sz="3200" spc="-65" dirty="0">
                <a:latin typeface="Trebuchet MS"/>
                <a:cs typeface="Trebuchet MS"/>
              </a:rPr>
              <a:t>L</a:t>
            </a:r>
            <a:r>
              <a:rPr sz="3200" spc="-70" dirty="0">
                <a:latin typeface="Trebuchet MS"/>
                <a:cs typeface="Trebuchet MS"/>
              </a:rPr>
              <a:t>A</a:t>
            </a:r>
            <a:r>
              <a:rPr sz="3200" spc="-55" dirty="0">
                <a:latin typeface="Trebuchet MS"/>
                <a:cs typeface="Trebuchet MS"/>
              </a:rPr>
              <a:t>N</a:t>
            </a:r>
            <a:r>
              <a:rPr sz="3200" spc="-270" dirty="0">
                <a:latin typeface="Trebuchet MS"/>
                <a:cs typeface="Trebuchet MS"/>
              </a:rPr>
              <a:t>’</a:t>
            </a:r>
            <a:r>
              <a:rPr sz="3200" spc="-5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nt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rn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-</a:t>
            </a:r>
            <a:r>
              <a:rPr sz="3200" spc="-555" dirty="0">
                <a:latin typeface="Trebuchet MS"/>
                <a:cs typeface="Trebuchet MS"/>
              </a:rPr>
              <a:t> </a:t>
            </a:r>
            <a:r>
              <a:rPr sz="3200" spc="390" dirty="0">
                <a:latin typeface="Trebuchet MS"/>
                <a:cs typeface="Trebuchet MS"/>
              </a:rPr>
              <a:t>WW</a:t>
            </a:r>
            <a:r>
              <a:rPr sz="3200" spc="-10" dirty="0">
                <a:latin typeface="Trebuchet MS"/>
                <a:cs typeface="Trebuchet MS"/>
              </a:rPr>
              <a:t>W</a:t>
            </a:r>
            <a:r>
              <a:rPr sz="3200" spc="-565" dirty="0">
                <a:latin typeface="Trebuchet MS"/>
                <a:cs typeface="Trebuchet MS"/>
              </a:rPr>
              <a:t> 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spc="-145" dirty="0">
                <a:latin typeface="Trebuchet MS"/>
                <a:cs typeface="Trebuchet MS"/>
              </a:rPr>
              <a:t>internet-Interconnection</a:t>
            </a:r>
            <a:r>
              <a:rPr sz="3200" spc="-36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of</a:t>
            </a:r>
            <a:r>
              <a:rPr sz="3200" spc="-175" dirty="0">
                <a:latin typeface="Trebuchet MS"/>
                <a:cs typeface="Trebuchet MS"/>
              </a:rPr>
              <a:t> </a:t>
            </a:r>
            <a:r>
              <a:rPr sz="3200" spc="110" dirty="0">
                <a:latin typeface="Trebuchet MS"/>
                <a:cs typeface="Trebuchet MS"/>
              </a:rPr>
              <a:t>LAN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1399032"/>
                  </a:moveTo>
                  <a:lnTo>
                    <a:pt x="0" y="1399032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1399032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1347216"/>
                  </a:lnTo>
                  <a:lnTo>
                    <a:pt x="72644" y="1347216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9372" y="1376172"/>
              <a:ext cx="8458200" cy="0"/>
            </a:xfrm>
            <a:custGeom>
              <a:avLst/>
              <a:gdLst/>
              <a:ahLst/>
              <a:cxnLst/>
              <a:rect l="l" t="t" r="r" b="b"/>
              <a:pathLst>
                <a:path w="8458200">
                  <a:moveTo>
                    <a:pt x="0" y="0"/>
                  </a:moveTo>
                  <a:lnTo>
                    <a:pt x="8458200" y="0"/>
                  </a:lnTo>
                </a:path>
              </a:pathLst>
            </a:custGeom>
            <a:ln w="51816">
              <a:solidFill>
                <a:srgbClr val="1FBD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8436" y="1540586"/>
            <a:ext cx="3823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 MT"/>
                <a:cs typeface="Arial MT"/>
              </a:rPr>
              <a:t>Why</a:t>
            </a:r>
            <a:r>
              <a:rPr sz="3600" spc="-14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Interconnect?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091893"/>
            <a:ext cx="6388735" cy="209677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49860" indent="-137160">
              <a:lnSpc>
                <a:spcPct val="100000"/>
              </a:lnSpc>
              <a:spcBef>
                <a:spcPts val="1210"/>
              </a:spcBef>
              <a:buChar char="•"/>
              <a:tabLst>
                <a:tab pos="149860" algn="l"/>
              </a:tabLst>
            </a:pPr>
            <a:r>
              <a:rPr sz="1800" spc="-170" dirty="0">
                <a:latin typeface="Arial MT"/>
                <a:cs typeface="Arial MT"/>
              </a:rPr>
              <a:t>To</a:t>
            </a:r>
            <a:r>
              <a:rPr sz="1800" spc="-2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separate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 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corporate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division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another.</a:t>
            </a:r>
            <a:endParaRPr sz="1800">
              <a:latin typeface="Arial MT"/>
              <a:cs typeface="Arial MT"/>
            </a:endParaRPr>
          </a:p>
          <a:p>
            <a:pPr marL="149860" indent="-137160">
              <a:lnSpc>
                <a:spcPct val="100000"/>
              </a:lnSpc>
              <a:spcBef>
                <a:spcPts val="1105"/>
              </a:spcBef>
              <a:buChar char="•"/>
              <a:tabLst>
                <a:tab pos="149860" algn="l"/>
              </a:tabLst>
            </a:pPr>
            <a:r>
              <a:rPr sz="1800" spc="-170" dirty="0">
                <a:latin typeface="Arial MT"/>
                <a:cs typeface="Arial MT"/>
              </a:rPr>
              <a:t>To</a:t>
            </a:r>
            <a:r>
              <a:rPr sz="1800" spc="-2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connect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two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differentprotocols.</a:t>
            </a:r>
            <a:endParaRPr sz="1800">
              <a:latin typeface="Arial MT"/>
              <a:cs typeface="Arial MT"/>
            </a:endParaRPr>
          </a:p>
          <a:p>
            <a:pPr marL="149860" indent="-137160">
              <a:lnSpc>
                <a:spcPct val="100000"/>
              </a:lnSpc>
              <a:spcBef>
                <a:spcPts val="1105"/>
              </a:spcBef>
              <a:buChar char="•"/>
              <a:tabLst>
                <a:tab pos="149860" algn="l"/>
              </a:tabLst>
            </a:pPr>
            <a:r>
              <a:rPr sz="1800" spc="-335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spc="-21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onne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h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net.</a:t>
            </a:r>
            <a:endParaRPr sz="1800">
              <a:latin typeface="Arial MT"/>
              <a:cs typeface="Arial MT"/>
            </a:endParaRPr>
          </a:p>
          <a:p>
            <a:pPr marL="149860" indent="-137160">
              <a:lnSpc>
                <a:spcPct val="100000"/>
              </a:lnSpc>
              <a:spcBef>
                <a:spcPts val="1080"/>
              </a:spcBef>
              <a:buChar char="•"/>
              <a:tabLst>
                <a:tab pos="149860" algn="l"/>
              </a:tabLst>
            </a:pPr>
            <a:r>
              <a:rPr sz="1800" spc="-170" dirty="0">
                <a:latin typeface="Arial MT"/>
                <a:cs typeface="Arial MT"/>
              </a:rPr>
              <a:t>To</a:t>
            </a:r>
            <a:r>
              <a:rPr sz="1800" spc="-2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break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segments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relieve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traffic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congestion.</a:t>
            </a:r>
            <a:endParaRPr sz="1800">
              <a:latin typeface="Arial MT"/>
              <a:cs typeface="Arial MT"/>
            </a:endParaRPr>
          </a:p>
          <a:p>
            <a:pPr marL="149860" indent="-137160">
              <a:lnSpc>
                <a:spcPct val="100000"/>
              </a:lnSpc>
              <a:spcBef>
                <a:spcPts val="1105"/>
              </a:spcBef>
              <a:buChar char="•"/>
              <a:tabLst>
                <a:tab pos="149860" algn="l"/>
              </a:tabLst>
            </a:pPr>
            <a:r>
              <a:rPr sz="1800" spc="-170" dirty="0">
                <a:latin typeface="Arial MT"/>
                <a:cs typeface="Arial MT"/>
              </a:rPr>
              <a:t>To</a:t>
            </a:r>
            <a:r>
              <a:rPr sz="1800" spc="-2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provide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security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wall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between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two </a:t>
            </a:r>
            <a:r>
              <a:rPr sz="1800" spc="-5" dirty="0">
                <a:latin typeface="Arial MT"/>
                <a:cs typeface="Arial MT"/>
              </a:rPr>
              <a:t>different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types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25" dirty="0">
                <a:latin typeface="Arial MT"/>
                <a:cs typeface="Arial MT"/>
              </a:rPr>
              <a:t>ofusers.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2655" y="896111"/>
              <a:ext cx="3374136" cy="101193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7259" y="1331163"/>
            <a:ext cx="2200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Conn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cting</a:t>
            </a:r>
            <a:r>
              <a:rPr sz="18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680" y="2648711"/>
            <a:ext cx="3105912" cy="108813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19022" y="3117596"/>
            <a:ext cx="2037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Ne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35" dirty="0">
                <a:latin typeface="Arial MT"/>
                <a:cs typeface="Arial MT"/>
              </a:rPr>
              <a:t>w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10" dirty="0">
                <a:latin typeface="Arial MT"/>
                <a:cs typeface="Arial MT"/>
              </a:rPr>
              <a:t>k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g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880" y="4477511"/>
            <a:ext cx="1618488" cy="8564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1433" y="4833873"/>
            <a:ext cx="1085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epea</a:t>
            </a:r>
            <a:r>
              <a:rPr sz="1800" spc="-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ers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73679" y="4477511"/>
            <a:ext cx="1694688" cy="85648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42869" y="4833873"/>
            <a:ext cx="80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ridges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67713" y="1880361"/>
            <a:ext cx="6821805" cy="2801620"/>
            <a:chOff x="1267713" y="1880361"/>
            <a:chExt cx="6821805" cy="2801620"/>
          </a:xfrm>
        </p:grpSpPr>
        <p:sp>
          <p:nvSpPr>
            <p:cNvPr id="16" name="object 16"/>
            <p:cNvSpPr/>
            <p:nvPr/>
          </p:nvSpPr>
          <p:spPr>
            <a:xfrm>
              <a:off x="1296923" y="1909571"/>
              <a:ext cx="3279140" cy="2743200"/>
            </a:xfrm>
            <a:custGeom>
              <a:avLst/>
              <a:gdLst/>
              <a:ahLst/>
              <a:cxnLst/>
              <a:rect l="l" t="t" r="r" b="b"/>
              <a:pathLst>
                <a:path w="3279140" h="2743200">
                  <a:moveTo>
                    <a:pt x="3279140" y="0"/>
                  </a:moveTo>
                  <a:lnTo>
                    <a:pt x="3279140" y="457200"/>
                  </a:lnTo>
                  <a:lnTo>
                    <a:pt x="1049020" y="457200"/>
                  </a:lnTo>
                  <a:lnTo>
                    <a:pt x="1049020" y="914400"/>
                  </a:lnTo>
                </a:path>
                <a:path w="3279140" h="2743200">
                  <a:moveTo>
                    <a:pt x="1048257" y="1828800"/>
                  </a:moveTo>
                  <a:lnTo>
                    <a:pt x="1048257" y="2286000"/>
                  </a:lnTo>
                  <a:lnTo>
                    <a:pt x="0" y="2286000"/>
                  </a:lnTo>
                  <a:lnTo>
                    <a:pt x="0" y="2743200"/>
                  </a:lnTo>
                </a:path>
                <a:path w="3279140" h="2743200">
                  <a:moveTo>
                    <a:pt x="1049020" y="1828800"/>
                  </a:moveTo>
                  <a:lnTo>
                    <a:pt x="1049020" y="2286000"/>
                  </a:lnTo>
                  <a:lnTo>
                    <a:pt x="2249931" y="2286000"/>
                  </a:lnTo>
                  <a:lnTo>
                    <a:pt x="2249931" y="274320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0304" y="2648711"/>
              <a:ext cx="2609088" cy="108508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911088" y="2980435"/>
            <a:ext cx="15919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Internetworking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Devices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23103" y="4477511"/>
            <a:ext cx="1618488" cy="85648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340222" y="4833873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5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ters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29856" y="4477511"/>
            <a:ext cx="1697736" cy="85953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484744" y="4833873"/>
            <a:ext cx="103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Gateways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73523" y="1906523"/>
            <a:ext cx="3429000" cy="2743200"/>
          </a:xfrm>
          <a:custGeom>
            <a:avLst/>
            <a:gdLst/>
            <a:ahLst/>
            <a:cxnLst/>
            <a:rect l="l" t="t" r="r" b="b"/>
            <a:pathLst>
              <a:path w="3429000" h="2743200">
                <a:moveTo>
                  <a:pt x="0" y="0"/>
                </a:moveTo>
                <a:lnTo>
                  <a:pt x="0" y="457200"/>
                </a:lnTo>
                <a:lnTo>
                  <a:pt x="2133600" y="457200"/>
                </a:lnTo>
                <a:lnTo>
                  <a:pt x="2133600" y="914400"/>
                </a:lnTo>
              </a:path>
              <a:path w="3429000" h="2743200">
                <a:moveTo>
                  <a:pt x="2136648" y="1828800"/>
                </a:moveTo>
                <a:lnTo>
                  <a:pt x="2136648" y="2286000"/>
                </a:lnTo>
                <a:lnTo>
                  <a:pt x="1182624" y="2286000"/>
                </a:lnTo>
                <a:lnTo>
                  <a:pt x="1182624" y="2743200"/>
                </a:lnTo>
              </a:path>
              <a:path w="3429000" h="2743200">
                <a:moveTo>
                  <a:pt x="2133600" y="1828800"/>
                </a:moveTo>
                <a:lnTo>
                  <a:pt x="2133600" y="2286000"/>
                </a:lnTo>
                <a:lnTo>
                  <a:pt x="3429000" y="2286000"/>
                </a:lnTo>
                <a:lnTo>
                  <a:pt x="3429000" y="274320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1399032"/>
                  </a:moveTo>
                  <a:lnTo>
                    <a:pt x="0" y="1399032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1399032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1347216"/>
                  </a:lnTo>
                  <a:lnTo>
                    <a:pt x="72644" y="1347216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9372" y="1376172"/>
              <a:ext cx="8458200" cy="0"/>
            </a:xfrm>
            <a:custGeom>
              <a:avLst/>
              <a:gdLst/>
              <a:ahLst/>
              <a:cxnLst/>
              <a:rect l="l" t="t" r="r" b="b"/>
              <a:pathLst>
                <a:path w="8458200">
                  <a:moveTo>
                    <a:pt x="0" y="0"/>
                  </a:moveTo>
                  <a:lnTo>
                    <a:pt x="8458200" y="0"/>
                  </a:lnTo>
                </a:path>
              </a:pathLst>
            </a:custGeom>
            <a:ln w="51816">
              <a:solidFill>
                <a:srgbClr val="1FBD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8436" y="1540586"/>
            <a:ext cx="24022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 MT"/>
                <a:cs typeface="Arial MT"/>
              </a:rPr>
              <a:t>Intr</a:t>
            </a:r>
            <a:r>
              <a:rPr sz="3600" spc="-10" dirty="0">
                <a:latin typeface="Arial MT"/>
                <a:cs typeface="Arial MT"/>
              </a:rPr>
              <a:t>o</a:t>
            </a:r>
            <a:r>
              <a:rPr sz="3600" spc="-35" dirty="0">
                <a:latin typeface="Arial MT"/>
                <a:cs typeface="Arial MT"/>
              </a:rPr>
              <a:t>du</a:t>
            </a:r>
            <a:r>
              <a:rPr sz="3600" dirty="0">
                <a:latin typeface="Arial MT"/>
                <a:cs typeface="Arial MT"/>
              </a:rPr>
              <a:t>ct</a:t>
            </a:r>
            <a:r>
              <a:rPr sz="3600" spc="-5" dirty="0">
                <a:latin typeface="Arial MT"/>
                <a:cs typeface="Arial MT"/>
              </a:rPr>
              <a:t>i</a:t>
            </a:r>
            <a:r>
              <a:rPr sz="3600" spc="-35" dirty="0">
                <a:latin typeface="Arial MT"/>
                <a:cs typeface="Arial MT"/>
              </a:rPr>
              <a:t>o</a:t>
            </a:r>
            <a:r>
              <a:rPr sz="3600" dirty="0">
                <a:latin typeface="Arial MT"/>
                <a:cs typeface="Arial MT"/>
              </a:rPr>
              <a:t>n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233040"/>
            <a:ext cx="7746365" cy="263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 indent="-82550">
              <a:lnSpc>
                <a:spcPct val="100000"/>
              </a:lnSpc>
              <a:spcBef>
                <a:spcPts val="100"/>
              </a:spcBef>
              <a:buSzPct val="88888"/>
              <a:buChar char="•"/>
              <a:tabLst>
                <a:tab pos="95250" algn="l"/>
              </a:tabLst>
            </a:pPr>
            <a:r>
              <a:rPr sz="1800" spc="-10" dirty="0">
                <a:latin typeface="Arial MT"/>
                <a:cs typeface="Arial MT"/>
              </a:rPr>
              <a:t>Many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necessary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connect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local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 </a:t>
            </a: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another</a:t>
            </a:r>
            <a:r>
              <a:rPr sz="1800" spc="-2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local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network.</a:t>
            </a:r>
            <a:endParaRPr sz="1800">
              <a:latin typeface="Arial MT"/>
              <a:cs typeface="Arial MT"/>
            </a:endParaRPr>
          </a:p>
          <a:p>
            <a:pPr marL="94615" indent="-82550">
              <a:lnSpc>
                <a:spcPct val="100000"/>
              </a:lnSpc>
              <a:spcBef>
                <a:spcPts val="1105"/>
              </a:spcBef>
              <a:buSzPct val="88888"/>
              <a:buChar char="•"/>
              <a:tabLst>
                <a:tab pos="95250" algn="l"/>
              </a:tabLst>
            </a:pPr>
            <a:r>
              <a:rPr sz="1800" dirty="0">
                <a:latin typeface="Arial MT"/>
                <a:cs typeface="Arial MT"/>
              </a:rPr>
              <a:t>Local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local area </a:t>
            </a: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connections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usually</a:t>
            </a:r>
            <a:r>
              <a:rPr sz="1800" spc="-1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performed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bridge.</a:t>
            </a:r>
            <a:endParaRPr sz="1800">
              <a:latin typeface="Arial"/>
              <a:cs typeface="Arial"/>
            </a:endParaRPr>
          </a:p>
          <a:p>
            <a:pPr marL="94615" indent="-82550">
              <a:lnSpc>
                <a:spcPct val="100000"/>
              </a:lnSpc>
              <a:spcBef>
                <a:spcPts val="1105"/>
              </a:spcBef>
              <a:buSzPct val="88888"/>
              <a:buChar char="•"/>
              <a:tabLst>
                <a:tab pos="95250" algn="l"/>
              </a:tabLst>
            </a:pPr>
            <a:r>
              <a:rPr sz="1800" dirty="0">
                <a:latin typeface="Arial MT"/>
                <a:cs typeface="Arial MT"/>
              </a:rPr>
              <a:t>Local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wide </a:t>
            </a:r>
            <a:r>
              <a:rPr sz="1800" dirty="0">
                <a:latin typeface="Arial MT"/>
                <a:cs typeface="Arial MT"/>
              </a:rPr>
              <a:t>area </a:t>
            </a: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connections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usually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performed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spc="-35" dirty="0">
                <a:latin typeface="Arial"/>
                <a:cs typeface="Arial"/>
              </a:rPr>
              <a:t>router.</a:t>
            </a:r>
            <a:endParaRPr sz="1800">
              <a:latin typeface="Arial"/>
              <a:cs typeface="Arial"/>
            </a:endParaRPr>
          </a:p>
          <a:p>
            <a:pPr marL="94615" indent="-82550">
              <a:lnSpc>
                <a:spcPct val="100000"/>
              </a:lnSpc>
              <a:spcBef>
                <a:spcPts val="1085"/>
              </a:spcBef>
              <a:buSzPct val="88888"/>
              <a:buChar char="•"/>
              <a:tabLst>
                <a:tab pos="9525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third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device,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b="1" spc="5" dirty="0">
                <a:latin typeface="Arial"/>
                <a:cs typeface="Arial"/>
              </a:rPr>
              <a:t>switch</a:t>
            </a:r>
            <a:r>
              <a:rPr sz="1800" spc="5" dirty="0">
                <a:latin typeface="Arial MT"/>
                <a:cs typeface="Arial MT"/>
              </a:rPr>
              <a:t>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interconnect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segments</a:t>
            </a:r>
            <a:r>
              <a:rPr sz="1800" spc="-3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local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9218" y="6357620"/>
            <a:ext cx="238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98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/</a:t>
            </a:r>
            <a:endParaRPr sz="1200">
              <a:latin typeface="Arial MT"/>
              <a:cs typeface="Arial MT"/>
            </a:endParaRPr>
          </a:p>
          <a:p>
            <a:pPr marL="33655">
              <a:lnSpc>
                <a:spcPct val="100000"/>
              </a:lnSpc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4436" y="467055"/>
            <a:ext cx="403161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65" dirty="0"/>
              <a:t>Co</a:t>
            </a:r>
            <a:r>
              <a:rPr sz="4300" spc="-155" dirty="0"/>
              <a:t>nne</a:t>
            </a:r>
            <a:r>
              <a:rPr sz="4300" spc="-145" dirty="0"/>
              <a:t>c</a:t>
            </a:r>
            <a:r>
              <a:rPr sz="4300" spc="-150" dirty="0"/>
              <a:t>t</a:t>
            </a:r>
            <a:r>
              <a:rPr sz="4300" spc="-155" dirty="0"/>
              <a:t>in</a:t>
            </a:r>
            <a:r>
              <a:rPr sz="4300" spc="-5" dirty="0"/>
              <a:t>g</a:t>
            </a:r>
            <a:r>
              <a:rPr sz="4300" spc="-295" dirty="0"/>
              <a:t> </a:t>
            </a:r>
            <a:r>
              <a:rPr sz="4300" spc="-155" dirty="0"/>
              <a:t>D</a:t>
            </a:r>
            <a:r>
              <a:rPr sz="4300" spc="-175" dirty="0"/>
              <a:t>e</a:t>
            </a:r>
            <a:r>
              <a:rPr sz="4300" spc="-150" dirty="0"/>
              <a:t>v</a:t>
            </a:r>
            <a:r>
              <a:rPr sz="4300" spc="-155" dirty="0"/>
              <a:t>i</a:t>
            </a:r>
            <a:r>
              <a:rPr sz="4300" spc="-145" dirty="0"/>
              <a:t>c</a:t>
            </a:r>
            <a:r>
              <a:rPr sz="4300" spc="-155" dirty="0"/>
              <a:t>e</a:t>
            </a:r>
            <a:r>
              <a:rPr sz="4300" spc="-5" dirty="0"/>
              <a:t>s</a:t>
            </a:r>
            <a:endParaRPr sz="4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1377696"/>
            <a:ext cx="8461248" cy="47871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37379" y="5404205"/>
            <a:ext cx="35052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Hub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861" y="458165"/>
            <a:ext cx="203898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195" dirty="0">
                <a:solidFill>
                  <a:srgbClr val="FF0000"/>
                </a:solidFill>
                <a:latin typeface="Calibri"/>
                <a:cs typeface="Calibri"/>
              </a:rPr>
              <a:t>Repeater:</a:t>
            </a:r>
            <a:endParaRPr sz="4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579499"/>
            <a:ext cx="48768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631008"/>
            <a:ext cx="487680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0361" y="1454023"/>
            <a:ext cx="6774815" cy="3515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13284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p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at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30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regener</a:t>
            </a:r>
            <a:r>
              <a:rPr sz="3200" spc="-195" dirty="0">
                <a:latin typeface="Trebuchet MS"/>
                <a:cs typeface="Trebuchet MS"/>
              </a:rPr>
              <a:t>at</a:t>
            </a:r>
            <a:r>
              <a:rPr sz="3200" spc="-204" dirty="0">
                <a:latin typeface="Trebuchet MS"/>
                <a:cs typeface="Trebuchet MS"/>
              </a:rPr>
              <a:t>o</a:t>
            </a:r>
            <a:r>
              <a:rPr sz="3200" spc="-65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459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n  </a:t>
            </a:r>
            <a:r>
              <a:rPr sz="3200" spc="-200" dirty="0">
                <a:latin typeface="Trebuchet MS"/>
                <a:cs typeface="Trebuchet MS"/>
              </a:rPr>
              <a:t>amplifier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  <a:tabLst>
                <a:tab pos="1122045" algn="l"/>
              </a:tabLst>
            </a:pP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220" dirty="0">
                <a:latin typeface="Trebuchet MS"/>
                <a:cs typeface="Trebuchet MS"/>
              </a:rPr>
              <a:t>s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29" dirty="0">
                <a:latin typeface="Trebuchet MS"/>
                <a:cs typeface="Trebuchet MS"/>
              </a:rPr>
              <a:t>ll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40" dirty="0">
                <a:latin typeface="Trebuchet MS"/>
                <a:cs typeface="Trebuchet MS"/>
              </a:rPr>
              <a:t> </a:t>
            </a:r>
            <a:r>
              <a:rPr sz="3200" spc="-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5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36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0" dirty="0">
                <a:latin typeface="Trebuchet MS"/>
                <a:cs typeface="Trebuchet MS"/>
              </a:rPr>
              <a:t>v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340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  </a:t>
            </a:r>
            <a:r>
              <a:rPr sz="3200" spc="-220" dirty="0">
                <a:latin typeface="Trebuchet MS"/>
                <a:cs typeface="Trebuchet MS"/>
              </a:rPr>
              <a:t>sig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80" dirty="0">
                <a:latin typeface="Trebuchet MS"/>
                <a:cs typeface="Trebuchet MS"/>
              </a:rPr>
              <a:t>b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b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c</a:t>
            </a:r>
            <a:r>
              <a:rPr sz="3200" spc="-160" dirty="0">
                <a:latin typeface="Trebuchet MS"/>
                <a:cs typeface="Trebuchet MS"/>
              </a:rPr>
              <a:t>om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00" dirty="0">
                <a:latin typeface="Trebuchet MS"/>
                <a:cs typeface="Trebuchet MS"/>
              </a:rPr>
              <a:t> </a:t>
            </a:r>
            <a:r>
              <a:rPr sz="3200" spc="-50" dirty="0">
                <a:latin typeface="Trebuchet MS"/>
                <a:cs typeface="Trebuchet MS"/>
              </a:rPr>
              <a:t>t</a:t>
            </a:r>
            <a:r>
              <a:rPr sz="3200" spc="-6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1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w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365" dirty="0">
                <a:latin typeface="Trebuchet MS"/>
                <a:cs typeface="Trebuchet MS"/>
              </a:rPr>
              <a:t> </a:t>
            </a:r>
            <a:r>
              <a:rPr sz="3200" spc="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  </a:t>
            </a:r>
            <a:r>
              <a:rPr sz="3200" spc="-125" dirty="0">
                <a:latin typeface="Trebuchet MS"/>
                <a:cs typeface="Trebuchet MS"/>
              </a:rPr>
              <a:t>c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rru</a:t>
            </a:r>
            <a:r>
              <a:rPr sz="3200" spc="-130" dirty="0">
                <a:latin typeface="Trebuchet MS"/>
                <a:cs typeface="Trebuchet MS"/>
              </a:rPr>
              <a:t>p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19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g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rat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3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g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27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  </a:t>
            </a:r>
            <a:r>
              <a:rPr sz="3200" spc="-229" dirty="0">
                <a:latin typeface="Trebuchet MS"/>
                <a:cs typeface="Trebuchet MS"/>
              </a:rPr>
              <a:t>p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ttern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spc="-434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415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65" dirty="0">
                <a:latin typeface="Trebuchet MS"/>
                <a:cs typeface="Trebuchet MS"/>
              </a:rPr>
              <a:t>h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8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195" dirty="0">
                <a:latin typeface="Trebuchet MS"/>
                <a:cs typeface="Trebuchet MS"/>
              </a:rPr>
              <a:t>ac</a:t>
            </a:r>
            <a:r>
              <a:rPr sz="3200" spc="-5" dirty="0">
                <a:latin typeface="Trebuchet MS"/>
                <a:cs typeface="Trebuchet MS"/>
              </a:rPr>
              <a:t>k  </a:t>
            </a:r>
            <a:r>
              <a:rPr sz="3200" spc="-90" dirty="0">
                <a:latin typeface="Trebuchet MS"/>
                <a:cs typeface="Trebuchet MS"/>
              </a:rPr>
              <a:t>o</a:t>
            </a:r>
            <a:r>
              <a:rPr sz="3200" spc="-75" dirty="0">
                <a:latin typeface="Trebuchet MS"/>
                <a:cs typeface="Trebuchet MS"/>
              </a:rPr>
              <a:t>nt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254" dirty="0">
                <a:latin typeface="Trebuchet MS"/>
                <a:cs typeface="Trebuchet MS"/>
              </a:rPr>
              <a:t>l</a:t>
            </a:r>
            <a:r>
              <a:rPr sz="3200" spc="-250" dirty="0">
                <a:latin typeface="Trebuchet MS"/>
                <a:cs typeface="Trebuchet MS"/>
              </a:rPr>
              <a:t>i</a:t>
            </a:r>
            <a:r>
              <a:rPr sz="3200" spc="-240" dirty="0">
                <a:latin typeface="Trebuchet MS"/>
                <a:cs typeface="Trebuchet MS"/>
              </a:rPr>
              <a:t>n</a:t>
            </a:r>
            <a:r>
              <a:rPr sz="3200" spc="-250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719" y="239394"/>
            <a:ext cx="21164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60" dirty="0">
                <a:solidFill>
                  <a:srgbClr val="FF0000"/>
                </a:solidFill>
              </a:rPr>
              <a:t>G</a:t>
            </a:r>
            <a:r>
              <a:rPr spc="-290" dirty="0">
                <a:solidFill>
                  <a:srgbClr val="FF0000"/>
                </a:solidFill>
              </a:rPr>
              <a:t>a</a:t>
            </a:r>
            <a:r>
              <a:rPr spc="-300" dirty="0">
                <a:solidFill>
                  <a:srgbClr val="FF0000"/>
                </a:solidFill>
              </a:rPr>
              <a:t>t</a:t>
            </a:r>
            <a:r>
              <a:rPr spc="-275" dirty="0">
                <a:solidFill>
                  <a:srgbClr val="FF0000"/>
                </a:solidFill>
              </a:rPr>
              <a:t>e</a:t>
            </a:r>
            <a:r>
              <a:rPr spc="-295" dirty="0">
                <a:solidFill>
                  <a:srgbClr val="FF0000"/>
                </a:solidFill>
              </a:rPr>
              <a:t>w</a:t>
            </a:r>
            <a:r>
              <a:rPr spc="-310" dirty="0">
                <a:solidFill>
                  <a:srgbClr val="FF0000"/>
                </a:solidFill>
              </a:rPr>
              <a:t>a</a:t>
            </a:r>
            <a:r>
              <a:rPr spc="-290" dirty="0">
                <a:solidFill>
                  <a:srgbClr val="FF0000"/>
                </a:solidFill>
              </a:rPr>
              <a:t>y</a:t>
            </a:r>
            <a:r>
              <a:rPr spc="-235" dirty="0">
                <a:solidFill>
                  <a:srgbClr val="FF0000"/>
                </a:solidFill>
              </a:rPr>
              <a:t>s</a:t>
            </a:r>
            <a:r>
              <a:rPr spc="-5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686509"/>
            <a:ext cx="487680" cy="366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250694"/>
            <a:ext cx="487680" cy="3657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0361" y="1482854"/>
            <a:ext cx="6570980" cy="261810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ga</a:t>
            </a:r>
            <a:r>
              <a:rPr sz="3200" spc="-240" dirty="0">
                <a:latin typeface="Trebuchet MS"/>
                <a:cs typeface="Trebuchet MS"/>
              </a:rPr>
              <a:t>te</a:t>
            </a:r>
            <a:r>
              <a:rPr sz="3200" spc="-245" dirty="0">
                <a:latin typeface="Trebuchet MS"/>
                <a:cs typeface="Trebuchet MS"/>
              </a:rPr>
              <a:t>wa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52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p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c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80" dirty="0">
                <a:latin typeface="Trebuchet MS"/>
                <a:cs typeface="Trebuchet MS"/>
              </a:rPr>
              <a:t>v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rt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60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acc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4" dirty="0">
                <a:latin typeface="Trebuchet MS"/>
                <a:cs typeface="Trebuchet MS"/>
              </a:rPr>
              <a:t>p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2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p</a:t>
            </a:r>
            <a:r>
              <a:rPr sz="3200" spc="-220" dirty="0">
                <a:latin typeface="Trebuchet MS"/>
                <a:cs typeface="Trebuchet MS"/>
              </a:rPr>
              <a:t>ac</a:t>
            </a:r>
            <a:r>
              <a:rPr sz="3200" spc="-225" dirty="0">
                <a:latin typeface="Trebuchet MS"/>
                <a:cs typeface="Trebuchet MS"/>
              </a:rPr>
              <a:t>k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90" dirty="0">
                <a:latin typeface="Trebuchet MS"/>
                <a:cs typeface="Trebuchet MS"/>
              </a:rPr>
              <a:t>m</a:t>
            </a:r>
            <a:r>
              <a:rPr sz="3200" spc="-170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  </a:t>
            </a:r>
            <a:r>
              <a:rPr sz="3200" spc="-185" dirty="0">
                <a:latin typeface="Trebuchet MS"/>
                <a:cs typeface="Trebuchet MS"/>
              </a:rPr>
              <a:t>protocol(e.g.,</a:t>
            </a:r>
            <a:r>
              <a:rPr sz="3200" spc="-62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Apple</a:t>
            </a:r>
            <a:r>
              <a:rPr sz="3200" spc="-225" dirty="0">
                <a:latin typeface="Trebuchet MS"/>
                <a:cs typeface="Trebuchet MS"/>
              </a:rPr>
              <a:t> </a:t>
            </a:r>
            <a:r>
              <a:rPr sz="3200" spc="-285" dirty="0">
                <a:latin typeface="Trebuchet MS"/>
                <a:cs typeface="Trebuchet MS"/>
              </a:rPr>
              <a:t>Talk)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and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convertsit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nt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254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2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p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20" dirty="0">
                <a:latin typeface="Trebuchet MS"/>
                <a:cs typeface="Trebuchet MS"/>
              </a:rPr>
              <a:t>c</a:t>
            </a:r>
            <a:r>
              <a:rPr sz="3200" spc="-225" dirty="0">
                <a:latin typeface="Trebuchet MS"/>
                <a:cs typeface="Trebuchet MS"/>
              </a:rPr>
              <a:t>k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60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4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the</a:t>
            </a:r>
            <a:r>
              <a:rPr sz="3200" spc="-5" dirty="0">
                <a:latin typeface="Trebuchet MS"/>
                <a:cs typeface="Trebuchet MS"/>
              </a:rPr>
              <a:t>r  </a:t>
            </a:r>
            <a:r>
              <a:rPr sz="3200" spc="-185" dirty="0">
                <a:latin typeface="Trebuchet MS"/>
                <a:cs typeface="Trebuchet MS"/>
              </a:rPr>
              <a:t>protocol(e.g.,TCP/IP).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07628" y="6357620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104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/</a:t>
            </a:r>
            <a:r>
              <a:rPr sz="1200" spc="-95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0975" y="467055"/>
            <a:ext cx="20637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/>
              <a:t>A</a:t>
            </a:r>
            <a:r>
              <a:rPr sz="4300" spc="85" dirty="0"/>
              <a:t> </a:t>
            </a:r>
            <a:r>
              <a:rPr sz="4300" spc="-335" dirty="0"/>
              <a:t>gateway</a:t>
            </a:r>
            <a:endParaRPr sz="4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444495"/>
            <a:ext cx="8214359" cy="20787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39567" y="5399938"/>
            <a:ext cx="2576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</a:t>
            </a:r>
            <a:r>
              <a:rPr sz="1800" spc="-25" dirty="0">
                <a:latin typeface="Arial MT"/>
                <a:cs typeface="Arial MT"/>
              </a:rPr>
              <a:t>w</a:t>
            </a:r>
            <a:r>
              <a:rPr sz="1800" dirty="0">
                <a:latin typeface="Arial MT"/>
                <a:cs typeface="Arial MT"/>
              </a:rPr>
              <a:t>ork</a:t>
            </a:r>
            <a:r>
              <a:rPr sz="1800" spc="-1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35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)  </a:t>
            </a:r>
            <a:r>
              <a:rPr sz="1800" spc="-5" dirty="0">
                <a:latin typeface="Arial MT"/>
                <a:cs typeface="Arial MT"/>
              </a:rPr>
              <a:t>Netware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(Novell)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object 633"/>
          <p:cNvSpPr txBox="1">
            <a:spLocks noGrp="1"/>
          </p:cNvSpPr>
          <p:nvPr>
            <p:ph type="title"/>
          </p:nvPr>
        </p:nvSpPr>
        <p:spPr>
          <a:xfrm>
            <a:off x="765950" y="497949"/>
            <a:ext cx="6354844" cy="48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  <a:tabLst>
                <a:tab pos="3516330" algn="l"/>
              </a:tabLst>
            </a:pPr>
            <a:r>
              <a:rPr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sz="3078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b/w</a:t>
            </a:r>
            <a:r>
              <a:rPr lang="en-US"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7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078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3078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  <a:endParaRPr sz="3078" b="1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4" name="object 634"/>
          <p:cNvSpPr txBox="1"/>
          <p:nvPr/>
        </p:nvSpPr>
        <p:spPr>
          <a:xfrm>
            <a:off x="727852" y="1168485"/>
            <a:ext cx="7624797" cy="41267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2397" marR="706060" indent="-341601">
              <a:lnSpc>
                <a:spcPct val="89900"/>
              </a:lnSpc>
              <a:spcBef>
                <a:spcPts val="285"/>
              </a:spcBef>
              <a:buSzPct val="79687"/>
              <a:buFont typeface="Trebuchet MS"/>
              <a:buChar char="●"/>
              <a:tabLst>
                <a:tab pos="392397" algn="l"/>
              </a:tabLst>
            </a:pP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collection of </a:t>
            </a: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3199" spc="-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millions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businesses, </a:t>
            </a:r>
            <a:r>
              <a:rPr sz="3199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agencies, educational </a:t>
            </a:r>
            <a:r>
              <a:rPr sz="3199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institutions,</a:t>
            </a:r>
            <a:r>
              <a:rPr sz="3199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individuals.</a:t>
            </a:r>
            <a:endParaRPr sz="31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397" marR="481289" indent="-341601">
              <a:lnSpc>
                <a:spcPts val="3450"/>
              </a:lnSpc>
              <a:spcBef>
                <a:spcPts val="850"/>
              </a:spcBef>
              <a:buSzPct val="79687"/>
              <a:buFont typeface="Trebuchet MS"/>
              <a:buChar char="●"/>
              <a:tabLst>
                <a:tab pos="392397" algn="l"/>
              </a:tabLst>
            </a:pP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</a:t>
            </a:r>
            <a:r>
              <a:rPr sz="3199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199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199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sz="3199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3199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199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sz="3199" spc="-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z="3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99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sz="31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2413" lvl="1" indent="-284456">
              <a:spcBef>
                <a:spcPts val="310"/>
              </a:spcBef>
              <a:buChar char="–"/>
              <a:tabLst>
                <a:tab pos="792413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2413" marR="43176" lvl="1" indent="-284456">
              <a:lnSpc>
                <a:spcPts val="3020"/>
              </a:lnSpc>
              <a:spcBef>
                <a:spcPts val="745"/>
              </a:spcBef>
              <a:buChar char="–"/>
              <a:tabLst>
                <a:tab pos="792413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link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(hyperlink)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enable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sz="280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8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r>
              <a:rPr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07628" y="6357620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105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/</a:t>
            </a:r>
            <a:r>
              <a:rPr sz="1200" spc="-95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136" y="245744"/>
            <a:ext cx="16262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14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b="1" spc="-1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b="1" spc="-15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b="1" spc="-15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b="1" spc="-19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b="1" spc="-15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b="1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172" y="1198194"/>
            <a:ext cx="488289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172" y="1762328"/>
            <a:ext cx="488289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172" y="3302203"/>
            <a:ext cx="488289" cy="3660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172" y="4354652"/>
            <a:ext cx="488289" cy="3660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9241" y="995411"/>
            <a:ext cx="8224520" cy="42341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0"/>
              </a:spcBef>
            </a:pPr>
            <a:r>
              <a:rPr sz="3200" spc="-90" dirty="0">
                <a:latin typeface="Trebuchet MS"/>
                <a:cs typeface="Trebuchet MS"/>
              </a:rPr>
              <a:t>Divide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large</a:t>
            </a:r>
            <a:r>
              <a:rPr sz="3200" spc="-430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network</a:t>
            </a:r>
            <a:r>
              <a:rPr sz="3200" spc="-14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into</a:t>
            </a:r>
            <a:r>
              <a:rPr sz="3200" spc="-24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smaller</a:t>
            </a:r>
            <a:r>
              <a:rPr sz="3200" spc="27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segment</a:t>
            </a:r>
            <a:endParaRPr sz="3200">
              <a:latin typeface="Trebuchet MS"/>
              <a:cs typeface="Trebuchet MS"/>
            </a:endParaRPr>
          </a:p>
          <a:p>
            <a:pPr marL="12700" marR="284480" algn="just">
              <a:lnSpc>
                <a:spcPct val="100000"/>
              </a:lnSpc>
              <a:spcBef>
                <a:spcPts val="605"/>
              </a:spcBef>
            </a:pPr>
            <a:r>
              <a:rPr sz="3200" spc="-75" dirty="0">
                <a:latin typeface="Trebuchet MS"/>
                <a:cs typeface="Trebuchet MS"/>
              </a:rPr>
              <a:t>It </a:t>
            </a:r>
            <a:r>
              <a:rPr sz="3200" spc="-170" dirty="0">
                <a:latin typeface="Trebuchet MS"/>
                <a:cs typeface="Trebuchet MS"/>
              </a:rPr>
              <a:t>filters </a:t>
            </a:r>
            <a:r>
              <a:rPr sz="3200" spc="-13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traffic </a:t>
            </a:r>
            <a:r>
              <a:rPr sz="3200" spc="-5" dirty="0">
                <a:latin typeface="Trebuchet MS"/>
                <a:cs typeface="Trebuchet MS"/>
              </a:rPr>
              <a:t>. </a:t>
            </a:r>
            <a:r>
              <a:rPr sz="3200" spc="-75" dirty="0">
                <a:latin typeface="Trebuchet MS"/>
                <a:cs typeface="Trebuchet MS"/>
              </a:rPr>
              <a:t>It </a:t>
            </a:r>
            <a:r>
              <a:rPr sz="3200" spc="-145" dirty="0">
                <a:latin typeface="Trebuchet MS"/>
                <a:cs typeface="Trebuchet MS"/>
              </a:rPr>
              <a:t>contains</a:t>
            </a:r>
            <a:r>
              <a:rPr sz="3200" spc="-140" dirty="0">
                <a:latin typeface="Trebuchet MS"/>
                <a:cs typeface="Trebuchet MS"/>
              </a:rPr>
              <a:t> logic(Bridge 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table) </a:t>
            </a:r>
            <a:r>
              <a:rPr sz="3200" spc="-165" dirty="0">
                <a:latin typeface="Trebuchet MS"/>
                <a:cs typeface="Trebuchet MS"/>
              </a:rPr>
              <a:t>that </a:t>
            </a:r>
            <a:r>
              <a:rPr sz="3200" spc="-135" dirty="0">
                <a:latin typeface="Trebuchet MS"/>
                <a:cs typeface="Trebuchet MS"/>
              </a:rPr>
              <a:t>allows </a:t>
            </a:r>
            <a:r>
              <a:rPr sz="3200" spc="-145" dirty="0">
                <a:latin typeface="Trebuchet MS"/>
                <a:cs typeface="Trebuchet MS"/>
              </a:rPr>
              <a:t>them </a:t>
            </a:r>
            <a:r>
              <a:rPr sz="3200" spc="-40" dirty="0">
                <a:latin typeface="Trebuchet MS"/>
                <a:cs typeface="Trebuchet MS"/>
              </a:rPr>
              <a:t>to</a:t>
            </a:r>
            <a:r>
              <a:rPr sz="3200" spc="-3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keep </a:t>
            </a:r>
            <a:r>
              <a:rPr sz="3200" spc="-13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traffic </a:t>
            </a:r>
            <a:r>
              <a:rPr sz="3200" spc="-90" dirty="0">
                <a:latin typeface="Trebuchet MS"/>
                <a:cs typeface="Trebuchet MS"/>
              </a:rPr>
              <a:t>for 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ac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43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s</a:t>
            </a:r>
            <a:r>
              <a:rPr sz="3200" spc="-190" dirty="0">
                <a:latin typeface="Trebuchet MS"/>
                <a:cs typeface="Trebuchet MS"/>
              </a:rPr>
              <a:t>eg</a:t>
            </a:r>
            <a:r>
              <a:rPr sz="3200" spc="-215" dirty="0">
                <a:latin typeface="Trebuchet MS"/>
                <a:cs typeface="Trebuchet MS"/>
              </a:rPr>
              <a:t>m</a:t>
            </a:r>
            <a:r>
              <a:rPr sz="3200" spc="-190" dirty="0">
                <a:latin typeface="Trebuchet MS"/>
                <a:cs typeface="Trebuchet MS"/>
              </a:rPr>
              <a:t>en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480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s</a:t>
            </a:r>
            <a:r>
              <a:rPr sz="3200" spc="-210" dirty="0">
                <a:latin typeface="Trebuchet MS"/>
                <a:cs typeface="Trebuchet MS"/>
              </a:rPr>
              <a:t>e</a:t>
            </a:r>
            <a:r>
              <a:rPr sz="3200" spc="-225" dirty="0">
                <a:latin typeface="Trebuchet MS"/>
                <a:cs typeface="Trebuchet MS"/>
              </a:rPr>
              <a:t>p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r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22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marR="796925">
              <a:lnSpc>
                <a:spcPct val="100000"/>
              </a:lnSpc>
              <a:spcBef>
                <a:spcPts val="605"/>
              </a:spcBef>
            </a:pPr>
            <a:r>
              <a:rPr sz="3200" spc="-100" dirty="0">
                <a:latin typeface="Trebuchet MS"/>
                <a:cs typeface="Trebuchet MS"/>
              </a:rPr>
              <a:t>Ie)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Isolating</a:t>
            </a:r>
            <a:r>
              <a:rPr sz="3200" spc="-345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and</a:t>
            </a:r>
            <a:r>
              <a:rPr sz="3200" spc="-390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controlling</a:t>
            </a:r>
            <a:r>
              <a:rPr sz="3200" spc="-27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the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link</a:t>
            </a:r>
            <a:r>
              <a:rPr sz="3200" spc="28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problems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(e.g.congestion)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  <a:tabLst>
                <a:tab pos="6936740" algn="l"/>
              </a:tabLst>
            </a:pPr>
            <a:r>
              <a:rPr sz="3200" spc="-135" dirty="0">
                <a:latin typeface="Trebuchet MS"/>
                <a:cs typeface="Trebuchet MS"/>
              </a:rPr>
              <a:t>B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120" dirty="0">
                <a:latin typeface="Trebuchet MS"/>
                <a:cs typeface="Trebuchet MS"/>
              </a:rPr>
              <a:t>g</a:t>
            </a:r>
            <a:r>
              <a:rPr sz="3200" spc="-14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25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h</a:t>
            </a:r>
            <a:r>
              <a:rPr sz="3200" spc="-270" dirty="0">
                <a:latin typeface="Trebuchet MS"/>
                <a:cs typeface="Trebuchet MS"/>
              </a:rPr>
              <a:t>a</a:t>
            </a:r>
            <a:r>
              <a:rPr sz="3200" spc="-275" dirty="0">
                <a:latin typeface="Trebuchet MS"/>
                <a:cs typeface="Trebuchet MS"/>
              </a:rPr>
              <a:t>v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l</a:t>
            </a:r>
            <a:r>
              <a:rPr sz="3200" spc="-114" dirty="0">
                <a:latin typeface="Trebuchet MS"/>
                <a:cs typeface="Trebuchet MS"/>
              </a:rPr>
              <a:t>oo</a:t>
            </a:r>
            <a:r>
              <a:rPr sz="3200" spc="-100" dirty="0">
                <a:latin typeface="Trebuchet MS"/>
                <a:cs typeface="Trebuchet MS"/>
              </a:rPr>
              <a:t>k</a:t>
            </a:r>
            <a:r>
              <a:rPr sz="3200" spc="-125" dirty="0">
                <a:latin typeface="Trebuchet MS"/>
                <a:cs typeface="Trebuchet MS"/>
              </a:rPr>
              <a:t>-</a:t>
            </a:r>
            <a:r>
              <a:rPr sz="3200" spc="-95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p</a:t>
            </a:r>
            <a:r>
              <a:rPr sz="3200" spc="40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t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29" dirty="0">
                <a:latin typeface="Trebuchet MS"/>
                <a:cs typeface="Trebuchet MS"/>
              </a:rPr>
              <a:t>b</a:t>
            </a:r>
            <a:r>
              <a:rPr sz="3200" spc="-254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th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c</a:t>
            </a:r>
            <a:r>
              <a:rPr sz="3200" spc="-235" dirty="0">
                <a:latin typeface="Trebuchet MS"/>
                <a:cs typeface="Trebuchet MS"/>
              </a:rPr>
              <a:t>o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29" dirty="0">
                <a:latin typeface="Trebuchet MS"/>
                <a:cs typeface="Trebuchet MS"/>
              </a:rPr>
              <a:t>p</a:t>
            </a:r>
            <a:r>
              <a:rPr sz="3200" spc="-215" dirty="0">
                <a:latin typeface="Trebuchet MS"/>
                <a:cs typeface="Trebuchet MS"/>
              </a:rPr>
              <a:t>hy</a:t>
            </a:r>
            <a:r>
              <a:rPr sz="3200" spc="-220" dirty="0">
                <a:latin typeface="Trebuchet MS"/>
                <a:cs typeface="Trebuchet MS"/>
              </a:rPr>
              <a:t>sic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l  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55" dirty="0">
                <a:latin typeface="Trebuchet MS"/>
                <a:cs typeface="Trebuchet MS"/>
              </a:rPr>
              <a:t>dd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365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80" dirty="0">
                <a:latin typeface="Trebuchet MS"/>
                <a:cs typeface="Trebuchet MS"/>
              </a:rPr>
              <a:t>v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8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70" dirty="0">
                <a:latin typeface="Trebuchet MS"/>
                <a:cs typeface="Trebuchet MS"/>
              </a:rPr>
              <a:t>tat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459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80" dirty="0">
                <a:latin typeface="Trebuchet MS"/>
                <a:cs typeface="Trebuchet MS"/>
              </a:rPr>
              <a:t>o</a:t>
            </a:r>
            <a:r>
              <a:rPr sz="3200" spc="-165" dirty="0">
                <a:latin typeface="Trebuchet MS"/>
                <a:cs typeface="Trebuchet MS"/>
              </a:rPr>
              <a:t>nn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65" dirty="0">
                <a:latin typeface="Trebuchet MS"/>
                <a:cs typeface="Trebuchet MS"/>
              </a:rPr>
              <a:t>t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7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320" dirty="0">
                <a:latin typeface="Trebuchet MS"/>
                <a:cs typeface="Trebuchet MS"/>
              </a:rPr>
              <a:t>i</a:t>
            </a:r>
            <a:r>
              <a:rPr sz="3200" spc="-31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3080"/>
            <a:chOff x="0" y="0"/>
            <a:chExt cx="914400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4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49" y="847344"/>
                  </a:moveTo>
                  <a:lnTo>
                    <a:pt x="0" y="847344"/>
                  </a:lnTo>
                  <a:lnTo>
                    <a:pt x="0" y="6858000"/>
                  </a:lnTo>
                  <a:lnTo>
                    <a:pt x="8128749" y="6858000"/>
                  </a:lnTo>
                  <a:lnTo>
                    <a:pt x="8128749" y="847344"/>
                  </a:lnTo>
                  <a:close/>
                </a:path>
                <a:path w="8129270" h="6858000">
                  <a:moveTo>
                    <a:pt x="8128749" y="0"/>
                  </a:moveTo>
                  <a:lnTo>
                    <a:pt x="0" y="0"/>
                  </a:lnTo>
                  <a:lnTo>
                    <a:pt x="0" y="795528"/>
                  </a:lnTo>
                  <a:lnTo>
                    <a:pt x="8128749" y="795528"/>
                  </a:lnTo>
                  <a:lnTo>
                    <a:pt x="81287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1399032"/>
                  </a:moveTo>
                  <a:lnTo>
                    <a:pt x="0" y="1399032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1399032"/>
                  </a:lnTo>
                  <a:close/>
                </a:path>
                <a:path w="73025" h="6858000">
                  <a:moveTo>
                    <a:pt x="72644" y="847344"/>
                  </a:moveTo>
                  <a:lnTo>
                    <a:pt x="0" y="847344"/>
                  </a:lnTo>
                  <a:lnTo>
                    <a:pt x="0" y="1347216"/>
                  </a:lnTo>
                  <a:lnTo>
                    <a:pt x="72644" y="1347216"/>
                  </a:lnTo>
                  <a:lnTo>
                    <a:pt x="72644" y="847344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795528"/>
                  </a:lnTo>
                  <a:lnTo>
                    <a:pt x="72644" y="795528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95527"/>
              <a:ext cx="9133840" cy="52069"/>
            </a:xfrm>
            <a:custGeom>
              <a:avLst/>
              <a:gdLst/>
              <a:ahLst/>
              <a:cxnLst/>
              <a:rect l="l" t="t" r="r" b="b"/>
              <a:pathLst>
                <a:path w="9133840" h="52069">
                  <a:moveTo>
                    <a:pt x="9133332" y="0"/>
                  </a:moveTo>
                  <a:lnTo>
                    <a:pt x="0" y="0"/>
                  </a:lnTo>
                  <a:lnTo>
                    <a:pt x="0" y="51816"/>
                  </a:lnTo>
                  <a:lnTo>
                    <a:pt x="9133332" y="51816"/>
                  </a:lnTo>
                  <a:lnTo>
                    <a:pt x="9133332" y="0"/>
                  </a:lnTo>
                  <a:close/>
                </a:path>
              </a:pathLst>
            </a:custGeom>
            <a:solidFill>
              <a:srgbClr val="1FBD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04" y="0"/>
              <a:ext cx="1085088" cy="5455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104" y="0"/>
              <a:ext cx="697230" cy="417830"/>
            </a:xfrm>
            <a:custGeom>
              <a:avLst/>
              <a:gdLst/>
              <a:ahLst/>
              <a:cxnLst/>
              <a:rect l="l" t="t" r="r" b="b"/>
              <a:pathLst>
                <a:path w="697230" h="417830">
                  <a:moveTo>
                    <a:pt x="554672" y="0"/>
                  </a:moveTo>
                  <a:lnTo>
                    <a:pt x="0" y="0"/>
                  </a:lnTo>
                  <a:lnTo>
                    <a:pt x="0" y="64389"/>
                  </a:lnTo>
                  <a:lnTo>
                    <a:pt x="289356" y="64389"/>
                  </a:lnTo>
                  <a:lnTo>
                    <a:pt x="554672" y="417322"/>
                  </a:lnTo>
                  <a:lnTo>
                    <a:pt x="554672" y="0"/>
                  </a:lnTo>
                  <a:close/>
                </a:path>
                <a:path w="697230" h="417830">
                  <a:moveTo>
                    <a:pt x="696722" y="0"/>
                  </a:moveTo>
                  <a:lnTo>
                    <a:pt x="663587" y="0"/>
                  </a:lnTo>
                  <a:lnTo>
                    <a:pt x="661149" y="16256"/>
                  </a:lnTo>
                  <a:lnTo>
                    <a:pt x="649135" y="64389"/>
                  </a:lnTo>
                  <a:lnTo>
                    <a:pt x="675271" y="96520"/>
                  </a:lnTo>
                  <a:lnTo>
                    <a:pt x="681278" y="75057"/>
                  </a:lnTo>
                  <a:lnTo>
                    <a:pt x="687285" y="42926"/>
                  </a:lnTo>
                  <a:lnTo>
                    <a:pt x="695325" y="8128"/>
                  </a:lnTo>
                  <a:lnTo>
                    <a:pt x="696722" y="0"/>
                  </a:lnTo>
                  <a:close/>
                </a:path>
              </a:pathLst>
            </a:custGeom>
            <a:solidFill>
              <a:srgbClr val="33D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878" y="0"/>
              <a:ext cx="86427" cy="24879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08595" y="0"/>
              <a:ext cx="133350" cy="441959"/>
            </a:xfrm>
            <a:custGeom>
              <a:avLst/>
              <a:gdLst/>
              <a:ahLst/>
              <a:cxnLst/>
              <a:rect l="l" t="t" r="r" b="b"/>
              <a:pathLst>
                <a:path w="133350" h="441959">
                  <a:moveTo>
                    <a:pt x="133346" y="0"/>
                  </a:moveTo>
                  <a:lnTo>
                    <a:pt x="93450" y="0"/>
                  </a:lnTo>
                  <a:lnTo>
                    <a:pt x="78422" y="147320"/>
                  </a:lnTo>
                  <a:lnTo>
                    <a:pt x="50215" y="283591"/>
                  </a:lnTo>
                  <a:lnTo>
                    <a:pt x="0" y="417322"/>
                  </a:lnTo>
                  <a:lnTo>
                    <a:pt x="26136" y="441451"/>
                  </a:lnTo>
                  <a:lnTo>
                    <a:pt x="86410" y="280924"/>
                  </a:lnTo>
                  <a:lnTo>
                    <a:pt x="115569" y="163956"/>
                  </a:lnTo>
                  <a:lnTo>
                    <a:pt x="133346" y="0"/>
                  </a:lnTo>
                  <a:close/>
                </a:path>
              </a:pathLst>
            </a:custGeom>
            <a:solidFill>
              <a:srgbClr val="33D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627" y="0"/>
              <a:ext cx="1072515" cy="443230"/>
            </a:xfrm>
            <a:custGeom>
              <a:avLst/>
              <a:gdLst/>
              <a:ahLst/>
              <a:cxnLst/>
              <a:rect l="l" t="t" r="r" b="b"/>
              <a:pathLst>
                <a:path w="1072515" h="443230">
                  <a:moveTo>
                    <a:pt x="554672" y="0"/>
                  </a:moveTo>
                  <a:lnTo>
                    <a:pt x="554672" y="418846"/>
                  </a:lnTo>
                  <a:lnTo>
                    <a:pt x="289356" y="65913"/>
                  </a:lnTo>
                  <a:lnTo>
                    <a:pt x="0" y="65913"/>
                  </a:lnTo>
                  <a:lnTo>
                    <a:pt x="0" y="0"/>
                  </a:lnTo>
                </a:path>
                <a:path w="1072515" h="443230">
                  <a:moveTo>
                    <a:pt x="696994" y="0"/>
                  </a:moveTo>
                  <a:lnTo>
                    <a:pt x="695325" y="9651"/>
                  </a:lnTo>
                  <a:lnTo>
                    <a:pt x="687285" y="44450"/>
                  </a:lnTo>
                  <a:lnTo>
                    <a:pt x="681278" y="76580"/>
                  </a:lnTo>
                  <a:lnTo>
                    <a:pt x="675271" y="98044"/>
                  </a:lnTo>
                  <a:lnTo>
                    <a:pt x="649135" y="65913"/>
                  </a:lnTo>
                  <a:lnTo>
                    <a:pt x="661149" y="17779"/>
                  </a:lnTo>
                  <a:lnTo>
                    <a:pt x="663820" y="0"/>
                  </a:lnTo>
                </a:path>
                <a:path w="1072515" h="443230">
                  <a:moveTo>
                    <a:pt x="872430" y="0"/>
                  </a:moveTo>
                  <a:lnTo>
                    <a:pt x="864171" y="55118"/>
                  </a:lnTo>
                  <a:lnTo>
                    <a:pt x="852093" y="130048"/>
                  </a:lnTo>
                  <a:lnTo>
                    <a:pt x="834009" y="183642"/>
                  </a:lnTo>
                  <a:lnTo>
                    <a:pt x="811898" y="250317"/>
                  </a:lnTo>
                  <a:lnTo>
                    <a:pt x="785774" y="220979"/>
                  </a:lnTo>
                  <a:lnTo>
                    <a:pt x="819950" y="100710"/>
                  </a:lnTo>
                  <a:lnTo>
                    <a:pt x="834009" y="31115"/>
                  </a:lnTo>
                  <a:lnTo>
                    <a:pt x="836235" y="0"/>
                  </a:lnTo>
                </a:path>
                <a:path w="1072515" h="443230">
                  <a:moveTo>
                    <a:pt x="1072003" y="0"/>
                  </a:moveTo>
                  <a:lnTo>
                    <a:pt x="1054061" y="165480"/>
                  </a:lnTo>
                  <a:lnTo>
                    <a:pt x="1024902" y="282448"/>
                  </a:lnTo>
                  <a:lnTo>
                    <a:pt x="964628" y="442975"/>
                  </a:lnTo>
                  <a:lnTo>
                    <a:pt x="938491" y="418846"/>
                  </a:lnTo>
                  <a:lnTo>
                    <a:pt x="988707" y="285115"/>
                  </a:lnTo>
                  <a:lnTo>
                    <a:pt x="1016914" y="148844"/>
                  </a:lnTo>
                  <a:lnTo>
                    <a:pt x="103209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00" y="914400"/>
              <a:ext cx="8787384" cy="5943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07628" y="6357620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108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/</a:t>
            </a:r>
            <a:r>
              <a:rPr sz="1200" spc="-95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8239" y="467055"/>
            <a:ext cx="13366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60" dirty="0"/>
              <a:t>Bridge</a:t>
            </a:r>
            <a:endParaRPr sz="4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1264919"/>
            <a:ext cx="6669024" cy="4971288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247" y="994536"/>
            <a:ext cx="323088" cy="3596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187" y="869061"/>
            <a:ext cx="7965440" cy="14909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8270" marR="5080" indent="-116205" algn="just">
              <a:lnSpc>
                <a:spcPct val="100400"/>
              </a:lnSpc>
              <a:spcBef>
                <a:spcPts val="75"/>
              </a:spcBef>
            </a:pPr>
            <a:r>
              <a:rPr sz="3200" spc="5" dirty="0"/>
              <a:t>When </a:t>
            </a:r>
            <a:r>
              <a:rPr sz="3200" spc="-150" dirty="0"/>
              <a:t>aframe </a:t>
            </a:r>
            <a:r>
              <a:rPr sz="3200" spc="-145" dirty="0"/>
              <a:t>enters </a:t>
            </a:r>
            <a:r>
              <a:rPr sz="3200" spc="-114" dirty="0"/>
              <a:t>abridge </a:t>
            </a:r>
            <a:r>
              <a:rPr sz="3200" spc="-200" dirty="0"/>
              <a:t>,itchecks </a:t>
            </a:r>
            <a:r>
              <a:rPr sz="3200" spc="-130" dirty="0"/>
              <a:t>the </a:t>
            </a:r>
            <a:r>
              <a:rPr sz="3200" spc="-140" dirty="0"/>
              <a:t>address </a:t>
            </a:r>
            <a:r>
              <a:rPr sz="3200" spc="-95" dirty="0"/>
              <a:t>of </a:t>
            </a:r>
            <a:r>
              <a:rPr sz="3200" spc="-710" dirty="0"/>
              <a:t> </a:t>
            </a:r>
            <a:r>
              <a:rPr sz="3200" spc="-130" dirty="0"/>
              <a:t>the</a:t>
            </a:r>
            <a:r>
              <a:rPr sz="3200" spc="-390" dirty="0"/>
              <a:t> </a:t>
            </a:r>
            <a:r>
              <a:rPr sz="3200" spc="-165" dirty="0"/>
              <a:t>destination</a:t>
            </a:r>
            <a:r>
              <a:rPr sz="3200" spc="-340" dirty="0"/>
              <a:t> </a:t>
            </a:r>
            <a:r>
              <a:rPr sz="3200" spc="-130" dirty="0"/>
              <a:t>and</a:t>
            </a:r>
            <a:r>
              <a:rPr sz="3200" spc="120" dirty="0"/>
              <a:t> </a:t>
            </a:r>
            <a:r>
              <a:rPr sz="3200" spc="-150" dirty="0"/>
              <a:t>forward</a:t>
            </a:r>
            <a:r>
              <a:rPr sz="3200" spc="-165" dirty="0"/>
              <a:t> </a:t>
            </a:r>
            <a:r>
              <a:rPr sz="3200" spc="-130" dirty="0"/>
              <a:t>the</a:t>
            </a:r>
            <a:r>
              <a:rPr sz="3200" spc="-395" dirty="0"/>
              <a:t> </a:t>
            </a:r>
            <a:r>
              <a:rPr sz="3200" spc="-130" dirty="0"/>
              <a:t>new</a:t>
            </a:r>
            <a:r>
              <a:rPr sz="3200" spc="-295" dirty="0"/>
              <a:t> </a:t>
            </a:r>
            <a:r>
              <a:rPr sz="3200" spc="-150" dirty="0"/>
              <a:t>copy</a:t>
            </a:r>
            <a:r>
              <a:rPr sz="3200" spc="-270" dirty="0"/>
              <a:t> </a:t>
            </a:r>
            <a:r>
              <a:rPr sz="3200" spc="-114" dirty="0"/>
              <a:t>only</a:t>
            </a:r>
            <a:r>
              <a:rPr sz="3200" spc="-270" dirty="0"/>
              <a:t> </a:t>
            </a:r>
            <a:r>
              <a:rPr sz="3200" spc="-60" dirty="0"/>
              <a:t>to</a:t>
            </a:r>
            <a:r>
              <a:rPr sz="3200" spc="-195" dirty="0"/>
              <a:t> </a:t>
            </a:r>
            <a:r>
              <a:rPr sz="3200" spc="-130" dirty="0"/>
              <a:t>the </a:t>
            </a:r>
            <a:r>
              <a:rPr sz="3200" spc="-710" dirty="0"/>
              <a:t> </a:t>
            </a:r>
            <a:r>
              <a:rPr sz="3200" spc="-200" dirty="0"/>
              <a:t>s</a:t>
            </a:r>
            <a:r>
              <a:rPr sz="3200" spc="-204" dirty="0"/>
              <a:t>e</a:t>
            </a:r>
            <a:r>
              <a:rPr sz="3200" spc="-190" dirty="0"/>
              <a:t>g</a:t>
            </a:r>
            <a:r>
              <a:rPr sz="3200" spc="-210" dirty="0"/>
              <a:t>m</a:t>
            </a:r>
            <a:r>
              <a:rPr sz="3200" spc="-204" dirty="0"/>
              <a:t>e</a:t>
            </a:r>
            <a:r>
              <a:rPr sz="3200" spc="-225" dirty="0"/>
              <a:t>n</a:t>
            </a:r>
            <a:r>
              <a:rPr sz="3200" spc="-5" dirty="0"/>
              <a:t>t</a:t>
            </a:r>
            <a:r>
              <a:rPr sz="3200" spc="-280" dirty="0"/>
              <a:t> </a:t>
            </a:r>
            <a:r>
              <a:rPr sz="3200" spc="-114" dirty="0"/>
              <a:t>t</a:t>
            </a:r>
            <a:r>
              <a:rPr sz="3200" spc="-5" dirty="0"/>
              <a:t>o</a:t>
            </a:r>
            <a:r>
              <a:rPr sz="3200" spc="-200" dirty="0"/>
              <a:t> </a:t>
            </a:r>
            <a:r>
              <a:rPr sz="3200" spc="-180" dirty="0"/>
              <a:t>w</a:t>
            </a:r>
            <a:r>
              <a:rPr sz="3200" spc="-175" dirty="0"/>
              <a:t>h</a:t>
            </a:r>
            <a:r>
              <a:rPr sz="3200" spc="-165" dirty="0"/>
              <a:t>i</a:t>
            </a:r>
            <a:r>
              <a:rPr sz="3200" spc="-185" dirty="0"/>
              <a:t>c</a:t>
            </a:r>
            <a:r>
              <a:rPr sz="3200" spc="-5" dirty="0"/>
              <a:t>h</a:t>
            </a:r>
            <a:r>
              <a:rPr sz="3200" spc="-260" dirty="0"/>
              <a:t> </a:t>
            </a:r>
            <a:r>
              <a:rPr sz="3200" spc="-190" dirty="0"/>
              <a:t>t</a:t>
            </a:r>
            <a:r>
              <a:rPr sz="3200" spc="-195" dirty="0"/>
              <a:t>h</a:t>
            </a:r>
            <a:r>
              <a:rPr sz="3200" spc="-5" dirty="0"/>
              <a:t>e</a:t>
            </a:r>
            <a:r>
              <a:rPr sz="3200" spc="-395" dirty="0"/>
              <a:t> </a:t>
            </a:r>
            <a:r>
              <a:rPr sz="3200" spc="-145" dirty="0"/>
              <a:t>a</a:t>
            </a:r>
            <a:r>
              <a:rPr sz="3200" spc="-150" dirty="0"/>
              <a:t>dd</a:t>
            </a:r>
            <a:r>
              <a:rPr sz="3200" spc="-210" dirty="0"/>
              <a:t>r</a:t>
            </a:r>
            <a:r>
              <a:rPr sz="3200" spc="-155" dirty="0"/>
              <a:t>e</a:t>
            </a:r>
            <a:r>
              <a:rPr sz="3200" spc="-150" dirty="0"/>
              <a:t>s</a:t>
            </a:r>
            <a:r>
              <a:rPr sz="3200" spc="-5" dirty="0"/>
              <a:t>s</a:t>
            </a:r>
            <a:r>
              <a:rPr sz="3200" spc="-295" dirty="0"/>
              <a:t> </a:t>
            </a:r>
            <a:r>
              <a:rPr sz="3200" spc="-180" dirty="0"/>
              <a:t>w</a:t>
            </a:r>
            <a:r>
              <a:rPr sz="3200" spc="-175" dirty="0"/>
              <a:t>h</a:t>
            </a:r>
            <a:r>
              <a:rPr sz="3200" spc="-165" dirty="0"/>
              <a:t>i</a:t>
            </a:r>
            <a:r>
              <a:rPr sz="3200" spc="-185" dirty="0"/>
              <a:t>c</a:t>
            </a:r>
            <a:r>
              <a:rPr sz="3200" spc="-5" dirty="0"/>
              <a:t>h</a:t>
            </a:r>
            <a:r>
              <a:rPr sz="3200" spc="315" dirty="0"/>
              <a:t> </a:t>
            </a:r>
            <a:r>
              <a:rPr sz="3200" spc="-150" dirty="0"/>
              <a:t>b</a:t>
            </a:r>
            <a:r>
              <a:rPr sz="3200" spc="-155" dirty="0"/>
              <a:t>e</a:t>
            </a:r>
            <a:r>
              <a:rPr sz="3200" spc="-140" dirty="0"/>
              <a:t>l</a:t>
            </a:r>
            <a:r>
              <a:rPr sz="3200" spc="-155" dirty="0"/>
              <a:t>o</a:t>
            </a:r>
            <a:r>
              <a:rPr sz="3200" spc="-150" dirty="0"/>
              <a:t>n</a:t>
            </a:r>
            <a:r>
              <a:rPr sz="3200" spc="-145" dirty="0"/>
              <a:t>g</a:t>
            </a:r>
            <a:r>
              <a:rPr sz="3200" spc="-5" dirty="0"/>
              <a:t>s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251" y="2572103"/>
            <a:ext cx="6875713" cy="3972769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2553" y="458165"/>
            <a:ext cx="114871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640" dirty="0"/>
              <a:t>T</a:t>
            </a:r>
            <a:r>
              <a:rPr sz="4300" spc="-220" dirty="0"/>
              <a:t>y</a:t>
            </a:r>
            <a:r>
              <a:rPr sz="4300" spc="-225" dirty="0"/>
              <a:t>pe</a:t>
            </a:r>
            <a:r>
              <a:rPr sz="4300" spc="-5" dirty="0"/>
              <a:t>s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089" y="1579752"/>
            <a:ext cx="488289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089" y="2144014"/>
            <a:ext cx="488289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089" y="2708148"/>
            <a:ext cx="488289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089" y="3271723"/>
            <a:ext cx="488289" cy="3660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089" y="3835857"/>
            <a:ext cx="488289" cy="3660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80107" y="1376476"/>
            <a:ext cx="2423795" cy="284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3200" spc="-170" dirty="0">
                <a:latin typeface="Trebuchet MS"/>
                <a:cs typeface="Trebuchet MS"/>
              </a:rPr>
              <a:t>Simple 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Multiport 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Transparent 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Remote 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S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ur</a:t>
            </a:r>
            <a:r>
              <a:rPr sz="3200" spc="-125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210" dirty="0">
                <a:latin typeface="Trebuchet MS"/>
                <a:cs typeface="Trebuchet MS"/>
              </a:rPr>
              <a:t>o</a:t>
            </a:r>
            <a:r>
              <a:rPr sz="3200" spc="-195" dirty="0">
                <a:latin typeface="Trebuchet MS"/>
                <a:cs typeface="Trebuchet MS"/>
              </a:rPr>
              <a:t>ut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338" y="458165"/>
            <a:ext cx="273050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80" dirty="0"/>
              <a:t>S</a:t>
            </a:r>
            <a:r>
              <a:rPr sz="4300" spc="-270" dirty="0"/>
              <a:t>i</a:t>
            </a:r>
            <a:r>
              <a:rPr sz="4300" spc="-275" dirty="0"/>
              <a:t>mp</a:t>
            </a:r>
            <a:r>
              <a:rPr sz="4300" spc="-270" dirty="0"/>
              <a:t>l</a:t>
            </a:r>
            <a:r>
              <a:rPr sz="4300" spc="-5" dirty="0"/>
              <a:t>e</a:t>
            </a:r>
            <a:r>
              <a:rPr sz="4300" spc="-350" dirty="0"/>
              <a:t> </a:t>
            </a:r>
            <a:r>
              <a:rPr sz="4300" spc="-210" dirty="0"/>
              <a:t>Br</a:t>
            </a:r>
            <a:r>
              <a:rPr sz="4300" spc="-204" dirty="0"/>
              <a:t>i</a:t>
            </a:r>
            <a:r>
              <a:rPr sz="4300" spc="-200" dirty="0"/>
              <a:t>d</a:t>
            </a:r>
            <a:r>
              <a:rPr sz="4300" spc="-229" dirty="0"/>
              <a:t>g</a:t>
            </a:r>
            <a:r>
              <a:rPr sz="4300" spc="-5" dirty="0"/>
              <a:t>e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579752"/>
            <a:ext cx="48768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143328"/>
            <a:ext cx="487680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3683761"/>
            <a:ext cx="487680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4248022"/>
            <a:ext cx="487680" cy="3657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80361" y="1377220"/>
            <a:ext cx="6937375" cy="374522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95"/>
              </a:spcBef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5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l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1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65" dirty="0">
                <a:latin typeface="Trebuchet MS"/>
                <a:cs typeface="Trebuchet MS"/>
              </a:rPr>
              <a:t>x</a:t>
            </a:r>
            <a:r>
              <a:rPr sz="3200" spc="-175" dirty="0">
                <a:latin typeface="Trebuchet MS"/>
                <a:cs typeface="Trebuchet MS"/>
              </a:rPr>
              <a:t>p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175" dirty="0">
                <a:latin typeface="Trebuchet MS"/>
                <a:cs typeface="Trebuchet MS"/>
              </a:rPr>
              <a:t>iv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7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y</a:t>
            </a:r>
            <a:r>
              <a:rPr sz="3200" spc="-200" dirty="0">
                <a:latin typeface="Trebuchet MS"/>
                <a:cs typeface="Trebuchet MS"/>
              </a:rPr>
              <a:t>p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175" dirty="0">
                <a:latin typeface="Trebuchet MS"/>
                <a:cs typeface="Trebuchet MS"/>
              </a:rPr>
              <a:t> b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75" dirty="0">
                <a:latin typeface="Trebuchet MS"/>
                <a:cs typeface="Trebuchet MS"/>
              </a:rPr>
              <a:t>id</a:t>
            </a:r>
            <a:r>
              <a:rPr sz="3200" spc="-170" dirty="0">
                <a:latin typeface="Trebuchet MS"/>
                <a:cs typeface="Trebuchet MS"/>
              </a:rPr>
              <a:t>g</a:t>
            </a:r>
            <a:r>
              <a:rPr sz="3200" spc="-5" dirty="0"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  <a:p>
            <a:pPr marL="12700" marR="106045" algn="just">
              <a:lnSpc>
                <a:spcPct val="100000"/>
              </a:lnSpc>
              <a:spcBef>
                <a:spcPts val="600"/>
              </a:spcBef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l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55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b="1" spc="-5" dirty="0">
                <a:latin typeface="Trebuchet MS"/>
                <a:cs typeface="Trebuchet MS"/>
              </a:rPr>
              <a:t>2</a:t>
            </a:r>
            <a:r>
              <a:rPr sz="3200" b="1" spc="-100" dirty="0">
                <a:latin typeface="Trebuchet MS"/>
                <a:cs typeface="Trebuchet MS"/>
              </a:rPr>
              <a:t> </a:t>
            </a:r>
            <a:r>
              <a:rPr sz="3200" b="1" spc="5" dirty="0">
                <a:latin typeface="Trebuchet MS"/>
                <a:cs typeface="Trebuchet MS"/>
              </a:rPr>
              <a:t>se</a:t>
            </a:r>
            <a:r>
              <a:rPr sz="3200" b="1" spc="20" dirty="0">
                <a:latin typeface="Trebuchet MS"/>
                <a:cs typeface="Trebuchet MS"/>
              </a:rPr>
              <a:t>g</a:t>
            </a:r>
            <a:r>
              <a:rPr sz="3200" b="1" spc="30" dirty="0">
                <a:latin typeface="Trebuchet MS"/>
                <a:cs typeface="Trebuchet MS"/>
              </a:rPr>
              <a:t>m</a:t>
            </a:r>
            <a:r>
              <a:rPr sz="3200" b="1" spc="5" dirty="0">
                <a:latin typeface="Trebuchet MS"/>
                <a:cs typeface="Trebuchet MS"/>
              </a:rPr>
              <a:t>e</a:t>
            </a:r>
            <a:r>
              <a:rPr sz="3200" b="1" spc="25" dirty="0">
                <a:latin typeface="Trebuchet MS"/>
                <a:cs typeface="Trebuchet MS"/>
              </a:rPr>
              <a:t>n</a:t>
            </a:r>
            <a:r>
              <a:rPr sz="3200" b="1" spc="20" dirty="0">
                <a:latin typeface="Trebuchet MS"/>
                <a:cs typeface="Trebuchet MS"/>
              </a:rPr>
              <a:t>t</a:t>
            </a:r>
            <a:r>
              <a:rPr sz="3200" b="1" spc="-5" dirty="0">
                <a:latin typeface="Trebuchet MS"/>
                <a:cs typeface="Trebuchet MS"/>
              </a:rPr>
              <a:t>s</a:t>
            </a:r>
            <a:r>
              <a:rPr sz="3200" b="1" spc="50" dirty="0">
                <a:latin typeface="Trebuchet MS"/>
                <a:cs typeface="Trebuchet MS"/>
              </a:rPr>
              <a:t> </a:t>
            </a:r>
            <a:r>
              <a:rPr sz="3200" spc="45" dirty="0">
                <a:latin typeface="Trebuchet MS"/>
                <a:cs typeface="Trebuchet MS"/>
              </a:rPr>
              <a:t>(</a:t>
            </a:r>
            <a:r>
              <a:rPr sz="3200" spc="55" dirty="0">
                <a:latin typeface="Trebuchet MS"/>
                <a:cs typeface="Trebuchet MS"/>
              </a:rPr>
              <a:t>L</a:t>
            </a:r>
            <a:r>
              <a:rPr sz="3200" spc="30" dirty="0">
                <a:latin typeface="Trebuchet MS"/>
                <a:cs typeface="Trebuchet MS"/>
              </a:rPr>
              <a:t>A</a:t>
            </a:r>
            <a:r>
              <a:rPr sz="3200" spc="40" dirty="0">
                <a:latin typeface="Trebuchet MS"/>
                <a:cs typeface="Trebuchet MS"/>
              </a:rPr>
              <a:t>NS</a:t>
            </a:r>
            <a:r>
              <a:rPr sz="3200" spc="-5" dirty="0">
                <a:latin typeface="Trebuchet MS"/>
                <a:cs typeface="Trebuchet MS"/>
              </a:rPr>
              <a:t>)</a:t>
            </a:r>
            <a:r>
              <a:rPr sz="3200" spc="10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17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75" dirty="0">
                <a:latin typeface="Trebuchet MS"/>
                <a:cs typeface="Trebuchet MS"/>
              </a:rPr>
              <a:t>is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45" dirty="0">
                <a:latin typeface="Trebuchet MS"/>
                <a:cs typeface="Trebuchet MS"/>
              </a:rPr>
              <a:t> </a:t>
            </a:r>
            <a:r>
              <a:rPr sz="3200" spc="-340" dirty="0">
                <a:latin typeface="Trebuchet MS"/>
                <a:cs typeface="Trebuchet MS"/>
              </a:rPr>
              <a:t>the  </a:t>
            </a:r>
            <a:r>
              <a:rPr sz="3200" spc="-130" dirty="0">
                <a:latin typeface="Trebuchet MS"/>
                <a:cs typeface="Trebuchet MS"/>
              </a:rPr>
              <a:t>address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of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all</a:t>
            </a:r>
            <a:r>
              <a:rPr sz="3200" spc="-180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the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stations</a:t>
            </a:r>
            <a:r>
              <a:rPr sz="3200" spc="-130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in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table 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nc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195" dirty="0">
                <a:latin typeface="Trebuchet MS"/>
                <a:cs typeface="Trebuchet MS"/>
              </a:rPr>
              <a:t>u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4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60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20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43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130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the</a:t>
            </a:r>
            <a:r>
              <a:rPr sz="3200" spc="-254" dirty="0">
                <a:latin typeface="Trebuchet MS"/>
                <a:cs typeface="Trebuchet MS"/>
              </a:rPr>
              <a:t>m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7900"/>
              </a:lnSpc>
              <a:spcBef>
                <a:spcPts val="305"/>
              </a:spcBef>
            </a:pPr>
            <a:r>
              <a:rPr sz="3200" spc="-60" dirty="0">
                <a:latin typeface="Trebuchet MS"/>
                <a:cs typeface="Trebuchet MS"/>
              </a:rPr>
              <a:t>H</a:t>
            </a:r>
            <a:r>
              <a:rPr sz="3200" spc="-45" dirty="0">
                <a:latin typeface="Trebuchet MS"/>
                <a:cs typeface="Trebuchet MS"/>
              </a:rPr>
              <a:t>e</a:t>
            </a:r>
            <a:r>
              <a:rPr sz="3200" spc="-5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55" dirty="0">
                <a:latin typeface="Trebuchet MS"/>
                <a:cs typeface="Trebuchet MS"/>
              </a:rPr>
              <a:t>dd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m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nt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45" dirty="0">
                <a:latin typeface="Trebuchet MS"/>
                <a:cs typeface="Trebuchet MS"/>
              </a:rPr>
              <a:t> </a:t>
            </a:r>
            <a:r>
              <a:rPr sz="3200" b="1" spc="-114" dirty="0">
                <a:latin typeface="Trebuchet MS"/>
                <a:cs typeface="Trebuchet MS"/>
              </a:rPr>
              <a:t>m</a:t>
            </a:r>
            <a:r>
              <a:rPr sz="3200" b="1" spc="-95" dirty="0">
                <a:latin typeface="Trebuchet MS"/>
                <a:cs typeface="Trebuchet MS"/>
              </a:rPr>
              <a:t>a</a:t>
            </a:r>
            <a:r>
              <a:rPr sz="3200" b="1" spc="-90" dirty="0">
                <a:latin typeface="Trebuchet MS"/>
                <a:cs typeface="Trebuchet MS"/>
              </a:rPr>
              <a:t>nu</a:t>
            </a:r>
            <a:r>
              <a:rPr sz="3200" b="1" spc="-95" dirty="0">
                <a:latin typeface="Trebuchet MS"/>
                <a:cs typeface="Trebuchet MS"/>
              </a:rPr>
              <a:t>a</a:t>
            </a:r>
            <a:r>
              <a:rPr sz="3200" b="1" spc="-110" dirty="0">
                <a:latin typeface="Trebuchet MS"/>
                <a:cs typeface="Trebuchet MS"/>
              </a:rPr>
              <a:t>ll</a:t>
            </a:r>
            <a:r>
              <a:rPr sz="3200" b="1" spc="-114" dirty="0">
                <a:latin typeface="Trebuchet MS"/>
                <a:cs typeface="Trebuchet MS"/>
              </a:rPr>
              <a:t>y</a:t>
            </a:r>
            <a:r>
              <a:rPr sz="3200" spc="-5" dirty="0">
                <a:latin typeface="Trebuchet MS"/>
                <a:cs typeface="Trebuchet MS"/>
              </a:rPr>
              <a:t>.  </a:t>
            </a:r>
            <a:r>
              <a:rPr sz="3200" spc="-110" dirty="0">
                <a:latin typeface="Trebuchet MS"/>
                <a:cs typeface="Trebuchet MS"/>
              </a:rPr>
              <a:t>T</a:t>
            </a:r>
            <a:r>
              <a:rPr sz="3200" spc="-95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t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45" dirty="0">
                <a:latin typeface="Trebuchet MS"/>
                <a:cs typeface="Trebuchet MS"/>
              </a:rPr>
              <a:t>b</a:t>
            </a:r>
            <a:r>
              <a:rPr sz="3200" spc="-225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1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00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m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204" dirty="0">
                <a:latin typeface="Trebuchet MS"/>
                <a:cs typeface="Trebuchet MS"/>
              </a:rPr>
              <a:t>f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w</a:t>
            </a:r>
            <a:r>
              <a:rPr sz="3200" spc="-145" dirty="0">
                <a:latin typeface="Trebuchet MS"/>
                <a:cs typeface="Trebuchet MS"/>
              </a:rPr>
              <a:t>h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st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385" dirty="0">
                <a:latin typeface="Trebuchet MS"/>
                <a:cs typeface="Trebuchet MS"/>
              </a:rPr>
              <a:t>a</a:t>
            </a:r>
            <a:r>
              <a:rPr sz="3200" spc="-36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 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204" dirty="0">
                <a:latin typeface="Trebuchet MS"/>
                <a:cs typeface="Trebuchet MS"/>
              </a:rPr>
              <a:t>dd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41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re</a:t>
            </a:r>
            <a:r>
              <a:rPr sz="3200" spc="-210" dirty="0">
                <a:latin typeface="Trebuchet MS"/>
                <a:cs typeface="Trebuchet MS"/>
              </a:rPr>
              <a:t>mo</a:t>
            </a:r>
            <a:r>
              <a:rPr sz="3200" spc="-204" dirty="0">
                <a:latin typeface="Trebuchet MS"/>
                <a:cs typeface="Trebuchet MS"/>
              </a:rPr>
              <a:t>v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d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7910" y="282016"/>
            <a:ext cx="34194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Multip</a:t>
            </a:r>
            <a:r>
              <a:rPr sz="4300" spc="-140" dirty="0"/>
              <a:t>or</a:t>
            </a:r>
            <a:r>
              <a:rPr sz="4300" spc="-5" dirty="0"/>
              <a:t>t</a:t>
            </a:r>
            <a:r>
              <a:rPr sz="4300" spc="-300" dirty="0"/>
              <a:t> </a:t>
            </a:r>
            <a:r>
              <a:rPr sz="4300" spc="-210" dirty="0"/>
              <a:t>Br</a:t>
            </a:r>
            <a:r>
              <a:rPr sz="4300" spc="-204" dirty="0"/>
              <a:t>id</a:t>
            </a:r>
            <a:r>
              <a:rPr sz="4300" spc="-229" dirty="0"/>
              <a:t>g</a:t>
            </a:r>
            <a:r>
              <a:rPr sz="4300" spc="-5" dirty="0"/>
              <a:t>e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235" y="2567715"/>
            <a:ext cx="4328304" cy="5576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144" y="1224407"/>
            <a:ext cx="420623" cy="3139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144" y="1691004"/>
            <a:ext cx="420623" cy="313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144" y="2120468"/>
            <a:ext cx="420623" cy="3142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1444" y="1069415"/>
            <a:ext cx="8514080" cy="493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1991360">
              <a:lnSpc>
                <a:spcPct val="109300"/>
              </a:lnSpc>
              <a:spcBef>
                <a:spcPts val="100"/>
              </a:spcBef>
            </a:pPr>
            <a:r>
              <a:rPr sz="2800" spc="-55" dirty="0">
                <a:latin typeface="Trebuchet MS"/>
                <a:cs typeface="Trebuchet MS"/>
              </a:rPr>
              <a:t>It</a:t>
            </a:r>
            <a:r>
              <a:rPr sz="2800" spc="-300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is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used</a:t>
            </a:r>
            <a:r>
              <a:rPr sz="2800" spc="-27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to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connect</a:t>
            </a:r>
            <a:r>
              <a:rPr sz="2800" spc="-32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more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than</a:t>
            </a:r>
            <a:r>
              <a:rPr sz="2800" spc="-390" dirty="0">
                <a:latin typeface="Trebuchet MS"/>
                <a:cs typeface="Trebuchet MS"/>
              </a:rPr>
              <a:t> </a:t>
            </a:r>
            <a:r>
              <a:rPr sz="2800" spc="-70" dirty="0">
                <a:latin typeface="Trebuchet MS"/>
                <a:cs typeface="Trebuchet MS"/>
              </a:rPr>
              <a:t>two</a:t>
            </a:r>
            <a:r>
              <a:rPr sz="2800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LANS. </a:t>
            </a:r>
            <a:r>
              <a:rPr sz="2800" spc="-830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So</a:t>
            </a:r>
            <a:r>
              <a:rPr sz="2800" spc="-30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t</a:t>
            </a:r>
            <a:r>
              <a:rPr sz="2800" spc="-170" dirty="0">
                <a:latin typeface="Trebuchet MS"/>
                <a:cs typeface="Trebuchet MS"/>
              </a:rPr>
              <a:t>h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310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b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50" dirty="0">
                <a:latin typeface="Trebuchet MS"/>
                <a:cs typeface="Trebuchet MS"/>
              </a:rPr>
              <a:t>d</a:t>
            </a:r>
            <a:r>
              <a:rPr sz="2800" spc="-140" dirty="0">
                <a:latin typeface="Trebuchet MS"/>
                <a:cs typeface="Trebuchet MS"/>
              </a:rPr>
              <a:t>g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28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h</a:t>
            </a:r>
            <a:r>
              <a:rPr sz="2800" spc="-155" dirty="0">
                <a:latin typeface="Trebuchet MS"/>
                <a:cs typeface="Trebuchet MS"/>
              </a:rPr>
              <a:t>a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3</a:t>
            </a:r>
            <a:r>
              <a:rPr sz="2800" spc="-85" dirty="0">
                <a:latin typeface="Trebuchet MS"/>
                <a:cs typeface="Trebuchet MS"/>
              </a:rPr>
              <a:t> </a:t>
            </a:r>
            <a:r>
              <a:rPr sz="2800" spc="-229" dirty="0">
                <a:latin typeface="Trebuchet MS"/>
                <a:cs typeface="Trebuchet MS"/>
              </a:rPr>
              <a:t>ta</a:t>
            </a:r>
            <a:r>
              <a:rPr sz="2800" spc="-220" dirty="0">
                <a:latin typeface="Trebuchet MS"/>
                <a:cs typeface="Trebuchet MS"/>
              </a:rPr>
              <a:t>b</a:t>
            </a:r>
            <a:r>
              <a:rPr sz="2800" spc="-204" dirty="0">
                <a:latin typeface="Trebuchet MS"/>
                <a:cs typeface="Trebuchet MS"/>
              </a:rPr>
              <a:t>l</a:t>
            </a:r>
            <a:r>
              <a:rPr sz="2800" spc="-215" dirty="0">
                <a:latin typeface="Trebuchet MS"/>
                <a:cs typeface="Trebuchet MS"/>
              </a:rPr>
              <a:t>e</a:t>
            </a:r>
            <a:r>
              <a:rPr sz="2800" spc="-225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 marL="295910">
              <a:lnSpc>
                <a:spcPts val="3210"/>
              </a:lnSpc>
              <a:spcBef>
                <a:spcPts val="20"/>
              </a:spcBef>
            </a:pPr>
            <a:r>
              <a:rPr sz="2800" spc="-40" dirty="0">
                <a:latin typeface="Trebuchet MS"/>
                <a:cs typeface="Trebuchet MS"/>
              </a:rPr>
              <a:t>H</a:t>
            </a:r>
            <a:r>
              <a:rPr sz="2800" spc="-45" dirty="0">
                <a:latin typeface="Trebuchet MS"/>
                <a:cs typeface="Trebuchet MS"/>
              </a:rPr>
              <a:t>e</a:t>
            </a:r>
            <a:r>
              <a:rPr sz="2800" spc="-65" dirty="0">
                <a:latin typeface="Trebuchet MS"/>
                <a:cs typeface="Trebuchet MS"/>
              </a:rPr>
              <a:t>r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125" dirty="0">
                <a:latin typeface="Trebuchet MS"/>
                <a:cs typeface="Trebuchet MS"/>
              </a:rPr>
              <a:t>dd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54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m</a:t>
            </a:r>
            <a:r>
              <a:rPr sz="2800" spc="-140" dirty="0">
                <a:latin typeface="Trebuchet MS"/>
                <a:cs typeface="Trebuchet MS"/>
              </a:rPr>
              <a:t>u</a:t>
            </a:r>
            <a:r>
              <a:rPr sz="2800" spc="-155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t</a:t>
            </a:r>
            <a:r>
              <a:rPr sz="2800" spc="-254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b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en</a:t>
            </a:r>
            <a:r>
              <a:rPr sz="2800" spc="-155" dirty="0">
                <a:latin typeface="Trebuchet MS"/>
                <a:cs typeface="Trebuchet MS"/>
              </a:rPr>
              <a:t>t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b="1" spc="10" dirty="0">
                <a:latin typeface="Trebuchet MS"/>
                <a:cs typeface="Trebuchet MS"/>
              </a:rPr>
              <a:t>m</a:t>
            </a:r>
            <a:r>
              <a:rPr sz="2800" b="1" spc="-10" dirty="0">
                <a:latin typeface="Trebuchet MS"/>
                <a:cs typeface="Trebuchet MS"/>
              </a:rPr>
              <a:t>a</a:t>
            </a:r>
            <a:r>
              <a:rPr sz="2800" b="1" dirty="0">
                <a:latin typeface="Trebuchet MS"/>
                <a:cs typeface="Trebuchet MS"/>
              </a:rPr>
              <a:t>nu</a:t>
            </a:r>
            <a:r>
              <a:rPr sz="2800" b="1" spc="-15" dirty="0">
                <a:latin typeface="Trebuchet MS"/>
                <a:cs typeface="Trebuchet MS"/>
              </a:rPr>
              <a:t>a</a:t>
            </a:r>
            <a:r>
              <a:rPr sz="2800" b="1" spc="5" dirty="0">
                <a:latin typeface="Trebuchet MS"/>
                <a:cs typeface="Trebuchet MS"/>
              </a:rPr>
              <a:t>lly</a:t>
            </a:r>
            <a:endParaRPr sz="2800">
              <a:latin typeface="Trebuchet MS"/>
              <a:cs typeface="Trebuchet MS"/>
            </a:endParaRPr>
          </a:p>
          <a:p>
            <a:pPr marR="1250950" algn="ctr">
              <a:lnSpc>
                <a:spcPts val="5010"/>
              </a:lnSpc>
            </a:pPr>
            <a:r>
              <a:rPr sz="4300" spc="-725" dirty="0">
                <a:solidFill>
                  <a:srgbClr val="552112"/>
                </a:solidFill>
                <a:latin typeface="Trebuchet MS"/>
                <a:cs typeface="Trebuchet MS"/>
              </a:rPr>
              <a:t>T</a:t>
            </a:r>
            <a:r>
              <a:rPr sz="4300" spc="-235" dirty="0">
                <a:solidFill>
                  <a:srgbClr val="552112"/>
                </a:solidFill>
                <a:latin typeface="Trebuchet MS"/>
                <a:cs typeface="Trebuchet MS"/>
              </a:rPr>
              <a:t>r</a:t>
            </a:r>
            <a:r>
              <a:rPr sz="4300" spc="-245" dirty="0">
                <a:solidFill>
                  <a:srgbClr val="552112"/>
                </a:solidFill>
                <a:latin typeface="Trebuchet MS"/>
                <a:cs typeface="Trebuchet MS"/>
              </a:rPr>
              <a:t>a</a:t>
            </a:r>
            <a:r>
              <a:rPr sz="4300" spc="-240" dirty="0">
                <a:solidFill>
                  <a:srgbClr val="552112"/>
                </a:solidFill>
                <a:latin typeface="Trebuchet MS"/>
                <a:cs typeface="Trebuchet MS"/>
              </a:rPr>
              <a:t>n</a:t>
            </a:r>
            <a:r>
              <a:rPr sz="4300" spc="-254" dirty="0">
                <a:solidFill>
                  <a:srgbClr val="552112"/>
                </a:solidFill>
                <a:latin typeface="Trebuchet MS"/>
                <a:cs typeface="Trebuchet MS"/>
              </a:rPr>
              <a:t>s</a:t>
            </a:r>
            <a:r>
              <a:rPr sz="4300" spc="-240" dirty="0">
                <a:solidFill>
                  <a:srgbClr val="552112"/>
                </a:solidFill>
                <a:latin typeface="Trebuchet MS"/>
                <a:cs typeface="Trebuchet MS"/>
              </a:rPr>
              <a:t>p</a:t>
            </a:r>
            <a:r>
              <a:rPr sz="4300" spc="-245" dirty="0">
                <a:solidFill>
                  <a:srgbClr val="552112"/>
                </a:solidFill>
                <a:latin typeface="Trebuchet MS"/>
                <a:cs typeface="Trebuchet MS"/>
              </a:rPr>
              <a:t>a</a:t>
            </a:r>
            <a:r>
              <a:rPr sz="4300" spc="-235" dirty="0">
                <a:solidFill>
                  <a:srgbClr val="552112"/>
                </a:solidFill>
                <a:latin typeface="Trebuchet MS"/>
                <a:cs typeface="Trebuchet MS"/>
              </a:rPr>
              <a:t>re</a:t>
            </a:r>
            <a:r>
              <a:rPr sz="4300" spc="-240" dirty="0">
                <a:solidFill>
                  <a:srgbClr val="552112"/>
                </a:solidFill>
                <a:latin typeface="Trebuchet MS"/>
                <a:cs typeface="Trebuchet MS"/>
              </a:rPr>
              <a:t>n</a:t>
            </a:r>
            <a:r>
              <a:rPr sz="4300" spc="-5" dirty="0">
                <a:solidFill>
                  <a:srgbClr val="552112"/>
                </a:solidFill>
                <a:latin typeface="Trebuchet MS"/>
                <a:cs typeface="Trebuchet MS"/>
              </a:rPr>
              <a:t>t</a:t>
            </a:r>
            <a:r>
              <a:rPr sz="4300" spc="-365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4300" spc="-250" dirty="0">
                <a:solidFill>
                  <a:srgbClr val="552112"/>
                </a:solidFill>
                <a:latin typeface="Trebuchet MS"/>
                <a:cs typeface="Trebuchet MS"/>
              </a:rPr>
              <a:t>B</a:t>
            </a:r>
            <a:r>
              <a:rPr sz="4300" spc="-235" dirty="0">
                <a:solidFill>
                  <a:srgbClr val="552112"/>
                </a:solidFill>
                <a:latin typeface="Trebuchet MS"/>
                <a:cs typeface="Trebuchet MS"/>
              </a:rPr>
              <a:t>r</a:t>
            </a:r>
            <a:r>
              <a:rPr sz="4300" spc="-250" dirty="0">
                <a:solidFill>
                  <a:srgbClr val="552112"/>
                </a:solidFill>
                <a:latin typeface="Trebuchet MS"/>
                <a:cs typeface="Trebuchet MS"/>
              </a:rPr>
              <a:t>i</a:t>
            </a:r>
            <a:r>
              <a:rPr sz="4300" spc="-240" dirty="0">
                <a:solidFill>
                  <a:srgbClr val="552112"/>
                </a:solidFill>
                <a:latin typeface="Trebuchet MS"/>
                <a:cs typeface="Trebuchet MS"/>
              </a:rPr>
              <a:t>d</a:t>
            </a:r>
            <a:r>
              <a:rPr sz="4300" spc="-245" dirty="0">
                <a:solidFill>
                  <a:srgbClr val="552112"/>
                </a:solidFill>
                <a:latin typeface="Trebuchet MS"/>
                <a:cs typeface="Trebuchet MS"/>
              </a:rPr>
              <a:t>g</a:t>
            </a:r>
            <a:r>
              <a:rPr sz="4300" spc="-235" dirty="0">
                <a:solidFill>
                  <a:srgbClr val="552112"/>
                </a:solidFill>
                <a:latin typeface="Trebuchet MS"/>
                <a:cs typeface="Trebuchet MS"/>
              </a:rPr>
              <a:t>e</a:t>
            </a:r>
            <a:r>
              <a:rPr sz="4300" spc="-5" dirty="0">
                <a:solidFill>
                  <a:srgbClr val="552112"/>
                </a:solidFill>
                <a:latin typeface="Trebuchet MS"/>
                <a:cs typeface="Trebuchet MS"/>
              </a:rPr>
              <a:t>:</a:t>
            </a:r>
            <a:endParaRPr sz="4300">
              <a:latin typeface="Trebuchet MS"/>
              <a:cs typeface="Trebuchet MS"/>
            </a:endParaRPr>
          </a:p>
          <a:p>
            <a:pPr marL="469900" marR="9525" indent="-457200" algn="just">
              <a:lnSpc>
                <a:spcPts val="3000"/>
              </a:lnSpc>
              <a:spcBef>
                <a:spcPts val="800"/>
              </a:spcBef>
              <a:buClr>
                <a:srgbClr val="3891A7"/>
              </a:buClr>
              <a:buSzPct val="78571"/>
              <a:buFont typeface="Arial MT"/>
              <a:buChar char="•"/>
              <a:tabLst>
                <a:tab pos="469900" algn="l"/>
              </a:tabLst>
            </a:pPr>
            <a:r>
              <a:rPr sz="2800" dirty="0">
                <a:latin typeface="Trebuchet MS"/>
                <a:cs typeface="Trebuchet MS"/>
              </a:rPr>
              <a:t>A </a:t>
            </a:r>
            <a:r>
              <a:rPr sz="2800" spc="-135" dirty="0">
                <a:latin typeface="Trebuchet MS"/>
                <a:cs typeface="Trebuchet MS"/>
              </a:rPr>
              <a:t>transparent </a:t>
            </a:r>
            <a:r>
              <a:rPr sz="2800" spc="15" dirty="0">
                <a:latin typeface="Trebuchet MS"/>
                <a:cs typeface="Trebuchet MS"/>
              </a:rPr>
              <a:t>or </a:t>
            </a:r>
            <a:r>
              <a:rPr sz="2800" spc="-140" dirty="0">
                <a:latin typeface="Trebuchet MS"/>
                <a:cs typeface="Trebuchet MS"/>
              </a:rPr>
              <a:t>learning </a:t>
            </a:r>
            <a:r>
              <a:rPr sz="2800" spc="-120" dirty="0">
                <a:latin typeface="Trebuchet MS"/>
                <a:cs typeface="Trebuchet MS"/>
              </a:rPr>
              <a:t>bridge builds </a:t>
            </a:r>
            <a:r>
              <a:rPr sz="2800" spc="-95" dirty="0">
                <a:latin typeface="Trebuchet MS"/>
                <a:cs typeface="Trebuchet MS"/>
              </a:rPr>
              <a:t>its </a:t>
            </a:r>
            <a:r>
              <a:rPr sz="2800" spc="-229" dirty="0">
                <a:latin typeface="Trebuchet MS"/>
                <a:cs typeface="Trebuchet MS"/>
              </a:rPr>
              <a:t>table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of 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stati</a:t>
            </a:r>
            <a:r>
              <a:rPr sz="2800" spc="-135" dirty="0">
                <a:latin typeface="Trebuchet MS"/>
                <a:cs typeface="Trebuchet MS"/>
              </a:rPr>
              <a:t>o</a:t>
            </a:r>
            <a:r>
              <a:rPr sz="2800" spc="5" dirty="0">
                <a:latin typeface="Trebuchet MS"/>
                <a:cs typeface="Trebuchet MS"/>
              </a:rPr>
              <a:t>n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o</a:t>
            </a:r>
            <a:r>
              <a:rPr sz="2800" spc="5" dirty="0">
                <a:latin typeface="Trebuchet MS"/>
                <a:cs typeface="Trebuchet MS"/>
              </a:rPr>
              <a:t>n</a:t>
            </a:r>
            <a:r>
              <a:rPr sz="2800" spc="-10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it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8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o</a:t>
            </a:r>
            <a:r>
              <a:rPr sz="2800" spc="-45" dirty="0">
                <a:latin typeface="Trebuchet MS"/>
                <a:cs typeface="Trebuchet MS"/>
              </a:rPr>
              <a:t>w</a:t>
            </a:r>
            <a:r>
              <a:rPr sz="2800" spc="5" dirty="0">
                <a:latin typeface="Trebuchet MS"/>
                <a:cs typeface="Trebuchet MS"/>
              </a:rPr>
              <a:t>n</a:t>
            </a:r>
            <a:r>
              <a:rPr sz="2800" spc="-105" dirty="0">
                <a:latin typeface="Trebuchet MS"/>
                <a:cs typeface="Trebuchet MS"/>
              </a:rPr>
              <a:t> </a:t>
            </a:r>
            <a:r>
              <a:rPr sz="2800" spc="-195" dirty="0">
                <a:latin typeface="Trebuchet MS"/>
                <a:cs typeface="Trebuchet MS"/>
              </a:rPr>
              <a:t>(</a:t>
            </a:r>
            <a:r>
              <a:rPr sz="2800" spc="-200" dirty="0">
                <a:latin typeface="Trebuchet MS"/>
                <a:cs typeface="Trebuchet MS"/>
              </a:rPr>
              <a:t>a</a:t>
            </a:r>
            <a:r>
              <a:rPr sz="2800" spc="-190" dirty="0">
                <a:latin typeface="Trebuchet MS"/>
                <a:cs typeface="Trebuchet MS"/>
              </a:rPr>
              <a:t>u</a:t>
            </a:r>
            <a:r>
              <a:rPr sz="2800" spc="-204" dirty="0">
                <a:latin typeface="Trebuchet MS"/>
                <a:cs typeface="Trebuchet MS"/>
              </a:rPr>
              <a:t>t</a:t>
            </a:r>
            <a:r>
              <a:rPr sz="2800" spc="-185" dirty="0">
                <a:latin typeface="Trebuchet MS"/>
                <a:cs typeface="Trebuchet MS"/>
              </a:rPr>
              <a:t>o</a:t>
            </a:r>
            <a:r>
              <a:rPr sz="2800" spc="-190" dirty="0">
                <a:latin typeface="Trebuchet MS"/>
                <a:cs typeface="Trebuchet MS"/>
              </a:rPr>
              <a:t>m</a:t>
            </a:r>
            <a:r>
              <a:rPr sz="2800" spc="-204" dirty="0">
                <a:latin typeface="Trebuchet MS"/>
                <a:cs typeface="Trebuchet MS"/>
              </a:rPr>
              <a:t>ati</a:t>
            </a:r>
            <a:r>
              <a:rPr sz="2800" spc="-190" dirty="0">
                <a:latin typeface="Trebuchet MS"/>
                <a:cs typeface="Trebuchet MS"/>
              </a:rPr>
              <a:t>c</a:t>
            </a:r>
            <a:r>
              <a:rPr sz="2800" spc="-200" dirty="0">
                <a:latin typeface="Trebuchet MS"/>
                <a:cs typeface="Trebuchet MS"/>
              </a:rPr>
              <a:t>a</a:t>
            </a:r>
            <a:r>
              <a:rPr sz="2800" spc="-180" dirty="0">
                <a:latin typeface="Trebuchet MS"/>
                <a:cs typeface="Trebuchet MS"/>
              </a:rPr>
              <a:t>ll</a:t>
            </a:r>
            <a:r>
              <a:rPr sz="2800" spc="-185" dirty="0">
                <a:latin typeface="Trebuchet MS"/>
                <a:cs typeface="Trebuchet MS"/>
              </a:rPr>
              <a:t>y</a:t>
            </a:r>
            <a:r>
              <a:rPr sz="2800" spc="-200" dirty="0">
                <a:latin typeface="Trebuchet MS"/>
                <a:cs typeface="Trebuchet MS"/>
              </a:rPr>
              <a:t>)</a:t>
            </a:r>
            <a:r>
              <a:rPr sz="2800" dirty="0"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 marL="469900" marR="105410" indent="-457200" algn="just">
              <a:lnSpc>
                <a:spcPct val="90000"/>
              </a:lnSpc>
              <a:spcBef>
                <a:spcPts val="560"/>
              </a:spcBef>
              <a:buClr>
                <a:srgbClr val="3891A7"/>
              </a:buClr>
              <a:buSzPct val="78571"/>
              <a:buFont typeface="Arial MT"/>
              <a:buChar char="•"/>
              <a:tabLst>
                <a:tab pos="469900" algn="l"/>
              </a:tabLst>
            </a:pPr>
            <a:r>
              <a:rPr sz="2800" spc="-55" dirty="0">
                <a:latin typeface="Trebuchet MS"/>
                <a:cs typeface="Trebuchet MS"/>
              </a:rPr>
              <a:t>The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-165" dirty="0">
                <a:latin typeface="Trebuchet MS"/>
                <a:cs typeface="Trebuchet MS"/>
              </a:rPr>
              <a:t>table</a:t>
            </a:r>
            <a:r>
              <a:rPr sz="2800" spc="-340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is</a:t>
            </a:r>
            <a:r>
              <a:rPr sz="2800" spc="-25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empty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when</a:t>
            </a:r>
            <a:r>
              <a:rPr sz="2800" spc="-24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it</a:t>
            </a:r>
            <a:r>
              <a:rPr sz="2800" spc="-345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is</a:t>
            </a:r>
            <a:r>
              <a:rPr sz="2800" spc="-254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installed,</a:t>
            </a:r>
            <a:r>
              <a:rPr sz="2800" spc="-33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it</a:t>
            </a:r>
            <a:r>
              <a:rPr sz="2800" spc="-345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builds</a:t>
            </a:r>
            <a:r>
              <a:rPr sz="2800" spc="35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its</a:t>
            </a:r>
            <a:r>
              <a:rPr sz="2800" spc="-330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table </a:t>
            </a:r>
            <a:r>
              <a:rPr sz="2800" spc="-83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when </a:t>
            </a:r>
            <a:r>
              <a:rPr sz="2800" spc="-100" dirty="0">
                <a:latin typeface="Trebuchet MS"/>
                <a:cs typeface="Trebuchet MS"/>
              </a:rPr>
              <a:t>it </a:t>
            </a:r>
            <a:r>
              <a:rPr sz="2800" spc="-95" dirty="0">
                <a:latin typeface="Trebuchet MS"/>
                <a:cs typeface="Trebuchet MS"/>
              </a:rPr>
              <a:t>encounters </a:t>
            </a:r>
            <a:r>
              <a:rPr sz="2800" spc="-114" dirty="0">
                <a:latin typeface="Trebuchet MS"/>
                <a:cs typeface="Trebuchet MS"/>
              </a:rPr>
              <a:t>the </a:t>
            </a:r>
            <a:r>
              <a:rPr sz="2800" spc="-155" dirty="0">
                <a:latin typeface="Trebuchet MS"/>
                <a:cs typeface="Trebuchet MS"/>
              </a:rPr>
              <a:t>packet </a:t>
            </a:r>
            <a:r>
              <a:rPr sz="2800" spc="-65" dirty="0">
                <a:latin typeface="Trebuchet MS"/>
                <a:cs typeface="Trebuchet MS"/>
              </a:rPr>
              <a:t>for</a:t>
            </a:r>
            <a:r>
              <a:rPr sz="2800" spc="71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transmission. </a:t>
            </a:r>
            <a:r>
              <a:rPr sz="2800" spc="-110" dirty="0">
                <a:latin typeface="Trebuchet MS"/>
                <a:cs typeface="Trebuchet MS"/>
              </a:rPr>
              <a:t>It </a:t>
            </a:r>
            <a:r>
              <a:rPr sz="2800" spc="-105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uses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the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source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address</a:t>
            </a:r>
            <a:r>
              <a:rPr sz="2800" spc="-254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for</a:t>
            </a:r>
            <a:r>
              <a:rPr sz="2800" spc="51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building</a:t>
            </a:r>
            <a:r>
              <a:rPr sz="2800" spc="-335" dirty="0">
                <a:latin typeface="Trebuchet MS"/>
                <a:cs typeface="Trebuchet MS"/>
              </a:rPr>
              <a:t> </a:t>
            </a:r>
            <a:r>
              <a:rPr sz="2800" spc="-200" dirty="0">
                <a:latin typeface="Trebuchet MS"/>
                <a:cs typeface="Trebuchet MS"/>
              </a:rPr>
              <a:t>table.</a:t>
            </a:r>
            <a:endParaRPr sz="2800">
              <a:latin typeface="Trebuchet MS"/>
              <a:cs typeface="Trebuchet MS"/>
            </a:endParaRPr>
          </a:p>
          <a:p>
            <a:pPr marL="469900" marR="386080" indent="-457200" algn="just">
              <a:lnSpc>
                <a:spcPts val="3030"/>
              </a:lnSpc>
              <a:spcBef>
                <a:spcPts val="645"/>
              </a:spcBef>
              <a:buClr>
                <a:srgbClr val="3891A7"/>
              </a:buClr>
              <a:buSzPct val="78571"/>
              <a:buFont typeface="Arial MT"/>
              <a:buChar char="•"/>
              <a:tabLst>
                <a:tab pos="469900" algn="l"/>
              </a:tabLst>
            </a:pPr>
            <a:r>
              <a:rPr sz="2800" spc="-55" dirty="0">
                <a:latin typeface="Trebuchet MS"/>
                <a:cs typeface="Trebuchet MS"/>
              </a:rPr>
              <a:t>It </a:t>
            </a:r>
            <a:r>
              <a:rPr sz="2800" spc="-160" dirty="0">
                <a:latin typeface="Trebuchet MS"/>
                <a:cs typeface="Trebuchet MS"/>
              </a:rPr>
              <a:t>identifies </a:t>
            </a:r>
            <a:r>
              <a:rPr sz="2800" spc="-114" dirty="0">
                <a:latin typeface="Trebuchet MS"/>
                <a:cs typeface="Trebuchet MS"/>
              </a:rPr>
              <a:t>the </a:t>
            </a:r>
            <a:r>
              <a:rPr sz="2800" spc="-140" dirty="0">
                <a:latin typeface="Trebuchet MS"/>
                <a:cs typeface="Trebuchet MS"/>
              </a:rPr>
              <a:t>changes </a:t>
            </a:r>
            <a:r>
              <a:rPr sz="2800" spc="-114" dirty="0">
                <a:latin typeface="Trebuchet MS"/>
                <a:cs typeface="Trebuchet MS"/>
              </a:rPr>
              <a:t>and </a:t>
            </a:r>
            <a:r>
              <a:rPr sz="2800" spc="-150" dirty="0">
                <a:latin typeface="Trebuchet MS"/>
                <a:cs typeface="Trebuchet MS"/>
              </a:rPr>
              <a:t>update </a:t>
            </a:r>
            <a:r>
              <a:rPr sz="2800" spc="-114" dirty="0">
                <a:latin typeface="Trebuchet MS"/>
                <a:cs typeface="Trebuchet MS"/>
              </a:rPr>
              <a:t>the </a:t>
            </a:r>
            <a:r>
              <a:rPr sz="2800" spc="-235" dirty="0">
                <a:latin typeface="Trebuchet MS"/>
                <a:cs typeface="Trebuchet MS"/>
              </a:rPr>
              <a:t>table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when </a:t>
            </a:r>
            <a:r>
              <a:rPr sz="2800" spc="-8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spc="-114" dirty="0">
                <a:latin typeface="Trebuchet MS"/>
                <a:cs typeface="Trebuchet MS"/>
              </a:rPr>
              <a:t>y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spc="-135" dirty="0">
                <a:latin typeface="Trebuchet MS"/>
                <a:cs typeface="Trebuchet MS"/>
              </a:rPr>
              <a:t>t</a:t>
            </a:r>
            <a:r>
              <a:rPr sz="2800" spc="-120" dirty="0">
                <a:latin typeface="Trebuchet MS"/>
                <a:cs typeface="Trebuchet MS"/>
              </a:rPr>
              <a:t>e</a:t>
            </a:r>
            <a:r>
              <a:rPr sz="2800" spc="5" dirty="0">
                <a:latin typeface="Trebuchet MS"/>
                <a:cs typeface="Trebuchet MS"/>
              </a:rPr>
              <a:t>m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m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30" dirty="0">
                <a:latin typeface="Trebuchet MS"/>
                <a:cs typeface="Trebuchet MS"/>
              </a:rPr>
              <a:t>v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d</a:t>
            </a:r>
            <a:r>
              <a:rPr sz="2800" spc="-32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f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5" dirty="0">
                <a:latin typeface="Trebuchet MS"/>
                <a:cs typeface="Trebuchet MS"/>
              </a:rPr>
              <a:t>m</a:t>
            </a:r>
            <a:r>
              <a:rPr sz="2800" spc="-32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on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st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ti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t</a:t>
            </a:r>
            <a:r>
              <a:rPr sz="2800" dirty="0">
                <a:latin typeface="Trebuchet MS"/>
                <a:cs typeface="Trebuchet MS"/>
              </a:rPr>
              <a:t>o 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a</a:t>
            </a:r>
            <a:r>
              <a:rPr sz="2800" spc="-120" dirty="0">
                <a:latin typeface="Trebuchet MS"/>
                <a:cs typeface="Trebuchet MS"/>
              </a:rPr>
              <a:t>n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35" dirty="0">
                <a:latin typeface="Trebuchet MS"/>
                <a:cs typeface="Trebuchet MS"/>
              </a:rPr>
              <a:t>t</a:t>
            </a:r>
            <a:r>
              <a:rPr sz="2800" spc="-120" dirty="0">
                <a:latin typeface="Trebuchet MS"/>
                <a:cs typeface="Trebuchet MS"/>
              </a:rPr>
              <a:t>he</a:t>
            </a:r>
            <a:r>
              <a:rPr sz="2800" dirty="0">
                <a:latin typeface="Trebuchet MS"/>
                <a:cs typeface="Trebuchet MS"/>
              </a:rPr>
              <a:t>r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07628" y="6357620"/>
            <a:ext cx="269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200" spc="-125" dirty="0">
                <a:solidFill>
                  <a:srgbClr val="B5A786"/>
                </a:solidFill>
                <a:latin typeface="Arial MT"/>
                <a:cs typeface="Arial MT"/>
              </a:rPr>
              <a:t>1</a:t>
            </a:r>
            <a:r>
              <a:rPr sz="1200" spc="-25" dirty="0">
                <a:solidFill>
                  <a:srgbClr val="B5A786"/>
                </a:solidFill>
                <a:latin typeface="Arial MT"/>
                <a:cs typeface="Arial MT"/>
              </a:rPr>
              <a:t>1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/</a:t>
            </a:r>
            <a:r>
              <a:rPr sz="1200" spc="-95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8233" y="467055"/>
            <a:ext cx="33953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Multip</a:t>
            </a:r>
            <a:r>
              <a:rPr sz="4300" spc="-140" dirty="0"/>
              <a:t>or</a:t>
            </a:r>
            <a:r>
              <a:rPr sz="4300" spc="-5" dirty="0"/>
              <a:t>t</a:t>
            </a:r>
            <a:r>
              <a:rPr sz="4300" spc="-295" dirty="0"/>
              <a:t> </a:t>
            </a:r>
            <a:r>
              <a:rPr sz="4300" spc="-225" dirty="0"/>
              <a:t>b</a:t>
            </a:r>
            <a:r>
              <a:rPr sz="4300" spc="-235" dirty="0"/>
              <a:t>r</a:t>
            </a:r>
            <a:r>
              <a:rPr sz="4300" spc="-225" dirty="0"/>
              <a:t>id</a:t>
            </a:r>
            <a:r>
              <a:rPr sz="4300" spc="-254" dirty="0"/>
              <a:t>g</a:t>
            </a:r>
            <a:r>
              <a:rPr sz="4300" spc="-5" dirty="0"/>
              <a:t>e</a:t>
            </a:r>
            <a:endParaRPr sz="4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479364"/>
            <a:ext cx="7265820" cy="4067739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8683" y="458165"/>
            <a:ext cx="12528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25" dirty="0"/>
              <a:t>Cont.,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579499"/>
            <a:ext cx="48768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3607308"/>
            <a:ext cx="487680" cy="3657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0361" y="1454023"/>
            <a:ext cx="6811009" cy="4036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61009" algn="just">
              <a:lnSpc>
                <a:spcPct val="100000"/>
              </a:lnSpc>
              <a:spcBef>
                <a:spcPts val="90"/>
              </a:spcBef>
            </a:pPr>
            <a:r>
              <a:rPr sz="3200" spc="-110" dirty="0">
                <a:latin typeface="Trebuchet MS"/>
                <a:cs typeface="Trebuchet MS"/>
              </a:rPr>
              <a:t>Bridges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are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normally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installed </a:t>
            </a:r>
            <a:r>
              <a:rPr sz="3200" spc="-180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redundantly,that </a:t>
            </a:r>
            <a:r>
              <a:rPr sz="3200" spc="-75" dirty="0">
                <a:latin typeface="Trebuchet MS"/>
                <a:cs typeface="Trebuchet MS"/>
              </a:rPr>
              <a:t>is two </a:t>
            </a:r>
            <a:r>
              <a:rPr sz="3200" spc="100" dirty="0">
                <a:latin typeface="Trebuchet MS"/>
                <a:cs typeface="Trebuchet MS"/>
              </a:rPr>
              <a:t>LANS </a:t>
            </a:r>
            <a:r>
              <a:rPr sz="3200" spc="-185" dirty="0">
                <a:latin typeface="Trebuchet MS"/>
                <a:cs typeface="Trebuchet MS"/>
              </a:rPr>
              <a:t>may </a:t>
            </a:r>
            <a:r>
              <a:rPr sz="3200" spc="-204" dirty="0">
                <a:latin typeface="Trebuchet MS"/>
                <a:cs typeface="Trebuchet MS"/>
              </a:rPr>
              <a:t>be </a:t>
            </a:r>
            <a:r>
              <a:rPr sz="3200" spc="-20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4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2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14" dirty="0">
                <a:latin typeface="Trebuchet MS"/>
                <a:cs typeface="Trebuchet MS"/>
              </a:rPr>
              <a:t>mo</a:t>
            </a:r>
            <a:r>
              <a:rPr sz="3200" spc="-7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th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5" dirty="0">
                <a:latin typeface="Trebuchet MS"/>
                <a:cs typeface="Trebuchet MS"/>
              </a:rPr>
              <a:t>g</a:t>
            </a:r>
            <a:r>
              <a:rPr sz="3200" spc="-185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.</a:t>
            </a:r>
            <a:r>
              <a:rPr sz="3200" spc="-220" dirty="0">
                <a:latin typeface="Trebuchet MS"/>
                <a:cs typeface="Trebuchet MS"/>
              </a:rPr>
              <a:t>in  </a:t>
            </a:r>
            <a:r>
              <a:rPr sz="3200" spc="-170" dirty="0">
                <a:latin typeface="Trebuchet MS"/>
                <a:cs typeface="Trebuchet MS"/>
              </a:rPr>
              <a:t>th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1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ca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6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he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425" dirty="0">
                <a:latin typeface="Trebuchet MS"/>
                <a:cs typeface="Trebuchet MS"/>
              </a:rPr>
              <a:t> </a:t>
            </a:r>
            <a:r>
              <a:rPr sz="3200" spc="-285" dirty="0">
                <a:latin typeface="Trebuchet MS"/>
                <a:cs typeface="Trebuchet MS"/>
              </a:rPr>
              <a:t>m</a:t>
            </a:r>
            <a:r>
              <a:rPr sz="3200" spc="-26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52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190" dirty="0">
                <a:latin typeface="Trebuchet MS"/>
                <a:cs typeface="Trebuchet MS"/>
              </a:rPr>
              <a:t>re</a:t>
            </a:r>
            <a:r>
              <a:rPr sz="3200" spc="-195" dirty="0">
                <a:latin typeface="Trebuchet MS"/>
                <a:cs typeface="Trebuchet MS"/>
              </a:rPr>
              <a:t>at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2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loop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marR="40640">
              <a:lnSpc>
                <a:spcPct val="100000"/>
              </a:lnSpc>
              <a:spcBef>
                <a:spcPts val="605"/>
              </a:spcBef>
            </a:pPr>
            <a:r>
              <a:rPr sz="3200" spc="-3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40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p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220" dirty="0">
                <a:latin typeface="Trebuchet MS"/>
                <a:cs typeface="Trebuchet MS"/>
              </a:rPr>
              <a:t>c</a:t>
            </a:r>
            <a:r>
              <a:rPr sz="3200" spc="-225" dirty="0">
                <a:latin typeface="Trebuchet MS"/>
                <a:cs typeface="Trebuchet MS"/>
              </a:rPr>
              <a:t>k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285" dirty="0">
                <a:latin typeface="Trebuchet MS"/>
                <a:cs typeface="Trebuchet MS"/>
              </a:rPr>
              <a:t>m</a:t>
            </a:r>
            <a:r>
              <a:rPr sz="3200" spc="-26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g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1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95" dirty="0">
                <a:latin typeface="Trebuchet MS"/>
                <a:cs typeface="Trebuchet MS"/>
              </a:rPr>
              <a:t>un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0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155" dirty="0">
                <a:latin typeface="Trebuchet MS"/>
                <a:cs typeface="Trebuchet MS"/>
              </a:rPr>
              <a:t>d</a:t>
            </a:r>
            <a:r>
              <a:rPr sz="3200" spc="-170" dirty="0">
                <a:latin typeface="Trebuchet MS"/>
                <a:cs typeface="Trebuchet MS"/>
              </a:rPr>
              <a:t>,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390" dirty="0">
                <a:latin typeface="Trebuchet MS"/>
                <a:cs typeface="Trebuchet MS"/>
              </a:rPr>
              <a:t>can 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204" dirty="0">
                <a:latin typeface="Trebuchet MS"/>
                <a:cs typeface="Trebuchet MS"/>
              </a:rPr>
              <a:t>v</a:t>
            </a:r>
            <a:r>
              <a:rPr sz="3200" spc="-210" dirty="0">
                <a:latin typeface="Trebuchet MS"/>
                <a:cs typeface="Trebuchet MS"/>
              </a:rPr>
              <a:t>o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4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70" dirty="0">
                <a:latin typeface="Trebuchet MS"/>
                <a:cs typeface="Trebuchet MS"/>
              </a:rPr>
              <a:t>g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45" dirty="0">
                <a:latin typeface="Trebuchet MS"/>
                <a:cs typeface="Trebuchet MS"/>
              </a:rPr>
              <a:t>h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24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l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25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-175" dirty="0">
                <a:latin typeface="Trebuchet MS"/>
                <a:cs typeface="Trebuchet MS"/>
              </a:rPr>
              <a:t>S</a:t>
            </a:r>
            <a:r>
              <a:rPr sz="2800" spc="-170" dirty="0">
                <a:latin typeface="Trebuchet MS"/>
                <a:cs typeface="Trebuchet MS"/>
              </a:rPr>
              <a:t>p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65" dirty="0">
                <a:latin typeface="Trebuchet MS"/>
                <a:cs typeface="Trebuchet MS"/>
              </a:rPr>
              <a:t>nn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spc="5" dirty="0">
                <a:latin typeface="Trebuchet MS"/>
                <a:cs typeface="Trebuchet MS"/>
              </a:rPr>
              <a:t>g</a:t>
            </a:r>
            <a:r>
              <a:rPr sz="2800" spc="-28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t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a</a:t>
            </a:r>
            <a:r>
              <a:rPr sz="2800" spc="-135" dirty="0">
                <a:latin typeface="Trebuchet MS"/>
                <a:cs typeface="Trebuchet MS"/>
              </a:rPr>
              <a:t>lgo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55" dirty="0">
                <a:latin typeface="Trebuchet MS"/>
                <a:cs typeface="Trebuchet MS"/>
              </a:rPr>
              <a:t>it</a:t>
            </a:r>
            <a:r>
              <a:rPr sz="2800" spc="-140" dirty="0">
                <a:latin typeface="Trebuchet MS"/>
                <a:cs typeface="Trebuchet MS"/>
              </a:rPr>
              <a:t>h</a:t>
            </a:r>
            <a:r>
              <a:rPr sz="2800" spc="5" dirty="0">
                <a:latin typeface="Trebuchet MS"/>
                <a:cs typeface="Trebuchet MS"/>
              </a:rPr>
              <a:t>m</a:t>
            </a:r>
            <a:endParaRPr sz="28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-105" dirty="0">
                <a:latin typeface="Trebuchet MS"/>
                <a:cs typeface="Trebuchet MS"/>
              </a:rPr>
              <a:t>S</a:t>
            </a:r>
            <a:r>
              <a:rPr sz="2800" spc="-95" dirty="0">
                <a:latin typeface="Trebuchet MS"/>
                <a:cs typeface="Trebuchet MS"/>
              </a:rPr>
              <a:t>ou</a:t>
            </a:r>
            <a:r>
              <a:rPr sz="2800" spc="-110" dirty="0">
                <a:latin typeface="Trebuchet MS"/>
                <a:cs typeface="Trebuchet MS"/>
              </a:rPr>
              <a:t>r</a:t>
            </a:r>
            <a:r>
              <a:rPr sz="2800" spc="-95" dirty="0">
                <a:latin typeface="Trebuchet MS"/>
                <a:cs typeface="Trebuchet MS"/>
              </a:rPr>
              <a:t>c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20" dirty="0">
                <a:latin typeface="Trebuchet MS"/>
                <a:cs typeface="Trebuchet MS"/>
              </a:rPr>
              <a:t>u</a:t>
            </a:r>
            <a:r>
              <a:rPr sz="2800" spc="-135" dirty="0">
                <a:latin typeface="Trebuchet MS"/>
                <a:cs typeface="Trebuchet MS"/>
              </a:rPr>
              <a:t>t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2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g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07628" y="6357620"/>
            <a:ext cx="269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200" spc="-125" dirty="0">
                <a:solidFill>
                  <a:srgbClr val="B5A786"/>
                </a:solidFill>
                <a:latin typeface="Arial MT"/>
                <a:cs typeface="Arial MT"/>
              </a:rPr>
              <a:t>1</a:t>
            </a:r>
            <a:r>
              <a:rPr sz="1200" spc="-25" dirty="0">
                <a:solidFill>
                  <a:srgbClr val="B5A786"/>
                </a:solidFill>
                <a:latin typeface="Arial MT"/>
                <a:cs typeface="Arial MT"/>
              </a:rPr>
              <a:t>1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/</a:t>
            </a:r>
            <a:r>
              <a:rPr sz="1200" spc="-95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7428" y="467055"/>
            <a:ext cx="39687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4" dirty="0"/>
              <a:t>Fun</a:t>
            </a:r>
            <a:r>
              <a:rPr sz="4300" spc="-190" dirty="0"/>
              <a:t>c</a:t>
            </a:r>
            <a:r>
              <a:rPr sz="4300" spc="-200" dirty="0"/>
              <a:t>t</a:t>
            </a:r>
            <a:r>
              <a:rPr sz="4300" spc="-204" dirty="0"/>
              <a:t>i</a:t>
            </a:r>
            <a:r>
              <a:rPr sz="4300" spc="-210" dirty="0"/>
              <a:t>o</a:t>
            </a:r>
            <a:r>
              <a:rPr sz="4300" spc="-5" dirty="0"/>
              <a:t>n</a:t>
            </a:r>
            <a:r>
              <a:rPr sz="4300" spc="-415" dirty="0"/>
              <a:t> </a:t>
            </a:r>
            <a:r>
              <a:rPr sz="4300" spc="-260" dirty="0"/>
              <a:t>o</a:t>
            </a:r>
            <a:r>
              <a:rPr sz="4300" spc="-5" dirty="0"/>
              <a:t>f</a:t>
            </a:r>
            <a:r>
              <a:rPr sz="4300" spc="-440" dirty="0"/>
              <a:t> </a:t>
            </a:r>
            <a:r>
              <a:rPr sz="4300" spc="-5" dirty="0"/>
              <a:t>a</a:t>
            </a:r>
            <a:r>
              <a:rPr sz="4300" spc="-345" dirty="0"/>
              <a:t> </a:t>
            </a:r>
            <a:r>
              <a:rPr sz="4300" spc="-225" dirty="0"/>
              <a:t>b</a:t>
            </a:r>
            <a:r>
              <a:rPr sz="4300" spc="-235" dirty="0"/>
              <a:t>r</a:t>
            </a:r>
            <a:r>
              <a:rPr sz="4300" spc="-225" dirty="0"/>
              <a:t>id</a:t>
            </a:r>
            <a:r>
              <a:rPr sz="4300" spc="-254" dirty="0"/>
              <a:t>g</a:t>
            </a:r>
            <a:r>
              <a:rPr sz="4300" spc="-5" dirty="0"/>
              <a:t>e</a:t>
            </a:r>
            <a:endParaRPr sz="4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" y="2057400"/>
            <a:ext cx="8061959" cy="42763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185" y="833217"/>
            <a:ext cx="2705000" cy="48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  <a:tabLst>
                <a:tab pos="410810" algn="l"/>
              </a:tabLst>
            </a:pPr>
            <a:r>
              <a:rPr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3078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157" y="1861879"/>
            <a:ext cx="7844499" cy="4306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67" marR="305409" indent="-342871">
              <a:spcBef>
                <a:spcPts val="100"/>
              </a:spcBef>
              <a:buSzPct val="79166"/>
              <a:buFont typeface="Trebuchet MS"/>
              <a:buChar char="●"/>
              <a:tabLst>
                <a:tab pos="380967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is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of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Wide Web and can be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accessed through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browser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displayed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67" marR="203818" indent="-342871">
              <a:spcBef>
                <a:spcPts val="600"/>
              </a:spcBef>
              <a:buSzPct val="79166"/>
              <a:buFont typeface="Trebuchet MS"/>
              <a:buChar char="●"/>
              <a:tabLst>
                <a:tab pos="380967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information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XHTML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format,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hypertext links.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67" marR="30477" indent="-342871">
              <a:spcBef>
                <a:spcPts val="600"/>
              </a:spcBef>
              <a:buSzPct val="79166"/>
              <a:buFont typeface="Trebuchet MS"/>
              <a:buChar char="●"/>
              <a:tabLst>
                <a:tab pos="380967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contain text,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graphics,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connection or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documents.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67" marR="570182" indent="-342871">
              <a:spcBef>
                <a:spcPts val="600"/>
              </a:spcBef>
              <a:buSzPct val="79166"/>
              <a:buFont typeface="Trebuchet MS"/>
              <a:buChar char="●"/>
              <a:tabLst>
                <a:tab pos="380967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called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Locator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(URL).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1399032"/>
                  </a:moveTo>
                  <a:lnTo>
                    <a:pt x="0" y="1399032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1399032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1347216"/>
                  </a:lnTo>
                  <a:lnTo>
                    <a:pt x="72644" y="1347216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0430" y="538734"/>
            <a:ext cx="513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820086"/>
                </a:solidFill>
                <a:latin typeface="Arial"/>
                <a:cs typeface="Arial"/>
              </a:rPr>
              <a:t>Data</a:t>
            </a:r>
            <a:r>
              <a:rPr sz="1800" b="1" spc="-45" dirty="0">
                <a:solidFill>
                  <a:srgbClr val="82008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820086"/>
                </a:solidFill>
                <a:latin typeface="Arial"/>
                <a:cs typeface="Arial"/>
              </a:rPr>
              <a:t>Communications</a:t>
            </a:r>
            <a:r>
              <a:rPr sz="1800" b="1" spc="-65" dirty="0">
                <a:solidFill>
                  <a:srgbClr val="82008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820086"/>
                </a:solidFill>
                <a:latin typeface="Arial"/>
                <a:cs typeface="Arial"/>
              </a:rPr>
              <a:t>and Computer</a:t>
            </a:r>
            <a:r>
              <a:rPr sz="1800" b="1" spc="-120" dirty="0">
                <a:solidFill>
                  <a:srgbClr val="820086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820086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9372" y="228600"/>
            <a:ext cx="8458200" cy="1173480"/>
            <a:chOff x="309372" y="228600"/>
            <a:chExt cx="8458200" cy="1173480"/>
          </a:xfrm>
        </p:grpSpPr>
        <p:sp>
          <p:nvSpPr>
            <p:cNvPr id="9" name="object 9"/>
            <p:cNvSpPr/>
            <p:nvPr/>
          </p:nvSpPr>
          <p:spPr>
            <a:xfrm>
              <a:off x="309372" y="1376172"/>
              <a:ext cx="8458200" cy="0"/>
            </a:xfrm>
            <a:custGeom>
              <a:avLst/>
              <a:gdLst/>
              <a:ahLst/>
              <a:cxnLst/>
              <a:rect l="l" t="t" r="r" b="b"/>
              <a:pathLst>
                <a:path w="8458200">
                  <a:moveTo>
                    <a:pt x="0" y="0"/>
                  </a:moveTo>
                  <a:lnTo>
                    <a:pt x="8458200" y="0"/>
                  </a:lnTo>
                </a:path>
              </a:pathLst>
            </a:custGeom>
            <a:ln w="51816">
              <a:solidFill>
                <a:srgbClr val="1FBD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4" y="289560"/>
              <a:ext cx="1002791" cy="8625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4048" y="228599"/>
              <a:ext cx="990600" cy="841375"/>
            </a:xfrm>
            <a:custGeom>
              <a:avLst/>
              <a:gdLst/>
              <a:ahLst/>
              <a:cxnLst/>
              <a:rect l="l" t="t" r="r" b="b"/>
              <a:pathLst>
                <a:path w="990600" h="841375">
                  <a:moveTo>
                    <a:pt x="510679" y="0"/>
                  </a:moveTo>
                  <a:lnTo>
                    <a:pt x="266407" y="282321"/>
                  </a:lnTo>
                  <a:lnTo>
                    <a:pt x="0" y="282321"/>
                  </a:lnTo>
                  <a:lnTo>
                    <a:pt x="0" y="539242"/>
                  </a:lnTo>
                  <a:lnTo>
                    <a:pt x="266407" y="539242"/>
                  </a:lnTo>
                  <a:lnTo>
                    <a:pt x="510679" y="821563"/>
                  </a:lnTo>
                  <a:lnTo>
                    <a:pt x="510679" y="0"/>
                  </a:lnTo>
                  <a:close/>
                </a:path>
                <a:path w="990600" h="841375">
                  <a:moveTo>
                    <a:pt x="649427" y="408686"/>
                  </a:moveTo>
                  <a:lnTo>
                    <a:pt x="647585" y="363728"/>
                  </a:lnTo>
                  <a:lnTo>
                    <a:pt x="643890" y="329565"/>
                  </a:lnTo>
                  <a:lnTo>
                    <a:pt x="632764" y="292989"/>
                  </a:lnTo>
                  <a:lnTo>
                    <a:pt x="621703" y="260985"/>
                  </a:lnTo>
                  <a:lnTo>
                    <a:pt x="595769" y="282321"/>
                  </a:lnTo>
                  <a:lnTo>
                    <a:pt x="606882" y="307975"/>
                  </a:lnTo>
                  <a:lnTo>
                    <a:pt x="612419" y="333756"/>
                  </a:lnTo>
                  <a:lnTo>
                    <a:pt x="616127" y="363728"/>
                  </a:lnTo>
                  <a:lnTo>
                    <a:pt x="621703" y="393700"/>
                  </a:lnTo>
                  <a:lnTo>
                    <a:pt x="619836" y="423672"/>
                  </a:lnTo>
                  <a:lnTo>
                    <a:pt x="616127" y="457835"/>
                  </a:lnTo>
                  <a:lnTo>
                    <a:pt x="608711" y="500634"/>
                  </a:lnTo>
                  <a:lnTo>
                    <a:pt x="597636" y="539242"/>
                  </a:lnTo>
                  <a:lnTo>
                    <a:pt x="621703" y="564896"/>
                  </a:lnTo>
                  <a:lnTo>
                    <a:pt x="627240" y="547751"/>
                  </a:lnTo>
                  <a:lnTo>
                    <a:pt x="632764" y="521970"/>
                  </a:lnTo>
                  <a:lnTo>
                    <a:pt x="640181" y="494157"/>
                  </a:lnTo>
                  <a:lnTo>
                    <a:pt x="645718" y="466344"/>
                  </a:lnTo>
                  <a:lnTo>
                    <a:pt x="649427" y="442849"/>
                  </a:lnTo>
                  <a:lnTo>
                    <a:pt x="649427" y="408686"/>
                  </a:lnTo>
                  <a:close/>
                </a:path>
                <a:path w="990600" h="841375">
                  <a:moveTo>
                    <a:pt x="806691" y="466344"/>
                  </a:moveTo>
                  <a:lnTo>
                    <a:pt x="804849" y="378714"/>
                  </a:lnTo>
                  <a:lnTo>
                    <a:pt x="799338" y="335915"/>
                  </a:lnTo>
                  <a:lnTo>
                    <a:pt x="784517" y="256667"/>
                  </a:lnTo>
                  <a:lnTo>
                    <a:pt x="767854" y="201041"/>
                  </a:lnTo>
                  <a:lnTo>
                    <a:pt x="749376" y="154051"/>
                  </a:lnTo>
                  <a:lnTo>
                    <a:pt x="725322" y="175387"/>
                  </a:lnTo>
                  <a:lnTo>
                    <a:pt x="741959" y="220345"/>
                  </a:lnTo>
                  <a:lnTo>
                    <a:pt x="751205" y="256667"/>
                  </a:lnTo>
                  <a:lnTo>
                    <a:pt x="764159" y="310134"/>
                  </a:lnTo>
                  <a:lnTo>
                    <a:pt x="771563" y="374396"/>
                  </a:lnTo>
                  <a:lnTo>
                    <a:pt x="771563" y="466344"/>
                  </a:lnTo>
                  <a:lnTo>
                    <a:pt x="767854" y="511302"/>
                  </a:lnTo>
                  <a:lnTo>
                    <a:pt x="754913" y="567055"/>
                  </a:lnTo>
                  <a:lnTo>
                    <a:pt x="723442" y="663194"/>
                  </a:lnTo>
                  <a:lnTo>
                    <a:pt x="747496" y="686689"/>
                  </a:lnTo>
                  <a:lnTo>
                    <a:pt x="767854" y="633349"/>
                  </a:lnTo>
                  <a:lnTo>
                    <a:pt x="784517" y="590550"/>
                  </a:lnTo>
                  <a:lnTo>
                    <a:pt x="795616" y="530606"/>
                  </a:lnTo>
                  <a:lnTo>
                    <a:pt x="806691" y="466344"/>
                  </a:lnTo>
                  <a:close/>
                </a:path>
                <a:path w="990600" h="841375">
                  <a:moveTo>
                    <a:pt x="990346" y="366903"/>
                  </a:moveTo>
                  <a:lnTo>
                    <a:pt x="976884" y="279654"/>
                  </a:lnTo>
                  <a:lnTo>
                    <a:pt x="952881" y="181864"/>
                  </a:lnTo>
                  <a:lnTo>
                    <a:pt x="923671" y="99949"/>
                  </a:lnTo>
                  <a:lnTo>
                    <a:pt x="888111" y="32004"/>
                  </a:lnTo>
                  <a:lnTo>
                    <a:pt x="864057" y="53479"/>
                  </a:lnTo>
                  <a:lnTo>
                    <a:pt x="888111" y="109220"/>
                  </a:lnTo>
                  <a:lnTo>
                    <a:pt x="917702" y="179705"/>
                  </a:lnTo>
                  <a:lnTo>
                    <a:pt x="943610" y="287655"/>
                  </a:lnTo>
                  <a:lnTo>
                    <a:pt x="954786" y="370205"/>
                  </a:lnTo>
                  <a:lnTo>
                    <a:pt x="951103" y="479171"/>
                  </a:lnTo>
                  <a:lnTo>
                    <a:pt x="936244" y="605536"/>
                  </a:lnTo>
                  <a:lnTo>
                    <a:pt x="910336" y="714502"/>
                  </a:lnTo>
                  <a:lnTo>
                    <a:pt x="864057" y="821563"/>
                  </a:lnTo>
                  <a:lnTo>
                    <a:pt x="888111" y="840867"/>
                  </a:lnTo>
                  <a:lnTo>
                    <a:pt x="943610" y="712343"/>
                  </a:lnTo>
                  <a:lnTo>
                    <a:pt x="970407" y="618871"/>
                  </a:lnTo>
                  <a:lnTo>
                    <a:pt x="988060" y="477647"/>
                  </a:lnTo>
                  <a:lnTo>
                    <a:pt x="990346" y="366903"/>
                  </a:lnTo>
                  <a:close/>
                </a:path>
              </a:pathLst>
            </a:custGeom>
            <a:solidFill>
              <a:srgbClr val="33D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5572" y="233172"/>
              <a:ext cx="990600" cy="838200"/>
            </a:xfrm>
            <a:custGeom>
              <a:avLst/>
              <a:gdLst/>
              <a:ahLst/>
              <a:cxnLst/>
              <a:rect l="l" t="t" r="r" b="b"/>
              <a:pathLst>
                <a:path w="990600" h="838200">
                  <a:moveTo>
                    <a:pt x="0" y="281304"/>
                  </a:moveTo>
                  <a:lnTo>
                    <a:pt x="266407" y="281304"/>
                  </a:lnTo>
                  <a:lnTo>
                    <a:pt x="510679" y="0"/>
                  </a:lnTo>
                  <a:lnTo>
                    <a:pt x="510679" y="818514"/>
                  </a:lnTo>
                  <a:lnTo>
                    <a:pt x="266407" y="537210"/>
                  </a:lnTo>
                  <a:lnTo>
                    <a:pt x="0" y="537210"/>
                  </a:lnTo>
                  <a:lnTo>
                    <a:pt x="0" y="281304"/>
                  </a:lnTo>
                  <a:close/>
                </a:path>
                <a:path w="990600" h="838200">
                  <a:moveTo>
                    <a:pt x="595769" y="281304"/>
                  </a:moveTo>
                  <a:lnTo>
                    <a:pt x="632764" y="291973"/>
                  </a:lnTo>
                  <a:lnTo>
                    <a:pt x="643890" y="328294"/>
                  </a:lnTo>
                  <a:lnTo>
                    <a:pt x="649427" y="407162"/>
                  </a:lnTo>
                  <a:lnTo>
                    <a:pt x="649427" y="441198"/>
                  </a:lnTo>
                  <a:lnTo>
                    <a:pt x="645718" y="464692"/>
                  </a:lnTo>
                  <a:lnTo>
                    <a:pt x="640181" y="492378"/>
                  </a:lnTo>
                  <a:lnTo>
                    <a:pt x="632764" y="520191"/>
                  </a:lnTo>
                  <a:lnTo>
                    <a:pt x="627240" y="545718"/>
                  </a:lnTo>
                  <a:lnTo>
                    <a:pt x="621703" y="562863"/>
                  </a:lnTo>
                  <a:lnTo>
                    <a:pt x="597636" y="537210"/>
                  </a:lnTo>
                  <a:lnTo>
                    <a:pt x="608711" y="498855"/>
                  </a:lnTo>
                  <a:lnTo>
                    <a:pt x="616127" y="456183"/>
                  </a:lnTo>
                  <a:lnTo>
                    <a:pt x="619836" y="422148"/>
                  </a:lnTo>
                  <a:lnTo>
                    <a:pt x="621703" y="392302"/>
                  </a:lnTo>
                  <a:lnTo>
                    <a:pt x="616127" y="362330"/>
                  </a:lnTo>
                  <a:lnTo>
                    <a:pt x="612419" y="332486"/>
                  </a:lnTo>
                  <a:lnTo>
                    <a:pt x="606882" y="306958"/>
                  </a:lnTo>
                  <a:lnTo>
                    <a:pt x="595769" y="281304"/>
                  </a:lnTo>
                  <a:close/>
                </a:path>
                <a:path w="990600" h="838200">
                  <a:moveTo>
                    <a:pt x="749376" y="153415"/>
                  </a:moveTo>
                  <a:lnTo>
                    <a:pt x="767854" y="200278"/>
                  </a:lnTo>
                  <a:lnTo>
                    <a:pt x="784517" y="255777"/>
                  </a:lnTo>
                  <a:lnTo>
                    <a:pt x="799338" y="334644"/>
                  </a:lnTo>
                  <a:lnTo>
                    <a:pt x="804849" y="377316"/>
                  </a:lnTo>
                  <a:lnTo>
                    <a:pt x="806691" y="464692"/>
                  </a:lnTo>
                  <a:lnTo>
                    <a:pt x="795616" y="528574"/>
                  </a:lnTo>
                  <a:lnTo>
                    <a:pt x="784517" y="588390"/>
                  </a:lnTo>
                  <a:lnTo>
                    <a:pt x="767854" y="631063"/>
                  </a:lnTo>
                  <a:lnTo>
                    <a:pt x="747496" y="684276"/>
                  </a:lnTo>
                  <a:lnTo>
                    <a:pt x="723442" y="660780"/>
                  </a:lnTo>
                  <a:lnTo>
                    <a:pt x="754913" y="565023"/>
                  </a:lnTo>
                  <a:lnTo>
                    <a:pt x="767854" y="509524"/>
                  </a:lnTo>
                  <a:lnTo>
                    <a:pt x="771563" y="464692"/>
                  </a:lnTo>
                  <a:lnTo>
                    <a:pt x="771563" y="372999"/>
                  </a:lnTo>
                  <a:lnTo>
                    <a:pt x="764159" y="309117"/>
                  </a:lnTo>
                  <a:lnTo>
                    <a:pt x="751205" y="255777"/>
                  </a:lnTo>
                  <a:lnTo>
                    <a:pt x="741959" y="219582"/>
                  </a:lnTo>
                  <a:lnTo>
                    <a:pt x="725322" y="174751"/>
                  </a:lnTo>
                  <a:lnTo>
                    <a:pt x="749376" y="153415"/>
                  </a:lnTo>
                  <a:close/>
                </a:path>
                <a:path w="990600" h="838200">
                  <a:moveTo>
                    <a:pt x="864044" y="53339"/>
                  </a:moveTo>
                  <a:lnTo>
                    <a:pt x="923671" y="99695"/>
                  </a:lnTo>
                  <a:lnTo>
                    <a:pt x="952881" y="181228"/>
                  </a:lnTo>
                  <a:lnTo>
                    <a:pt x="976884" y="278638"/>
                  </a:lnTo>
                  <a:lnTo>
                    <a:pt x="990346" y="365505"/>
                  </a:lnTo>
                  <a:lnTo>
                    <a:pt x="988060" y="475995"/>
                  </a:lnTo>
                  <a:lnTo>
                    <a:pt x="970407" y="616585"/>
                  </a:lnTo>
                  <a:lnTo>
                    <a:pt x="943610" y="709802"/>
                  </a:lnTo>
                  <a:lnTo>
                    <a:pt x="888111" y="837818"/>
                  </a:lnTo>
                  <a:lnTo>
                    <a:pt x="864044" y="818514"/>
                  </a:lnTo>
                  <a:lnTo>
                    <a:pt x="910336" y="711962"/>
                  </a:lnTo>
                  <a:lnTo>
                    <a:pt x="936244" y="603376"/>
                  </a:lnTo>
                  <a:lnTo>
                    <a:pt x="951103" y="477519"/>
                  </a:lnTo>
                  <a:lnTo>
                    <a:pt x="954786" y="368807"/>
                  </a:lnTo>
                  <a:lnTo>
                    <a:pt x="943610" y="286638"/>
                  </a:lnTo>
                  <a:lnTo>
                    <a:pt x="917702" y="179069"/>
                  </a:lnTo>
                  <a:lnTo>
                    <a:pt x="888111" y="108711"/>
                  </a:lnTo>
                  <a:lnTo>
                    <a:pt x="864044" y="533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58036" y="1540586"/>
            <a:ext cx="32880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 MT"/>
                <a:cs typeface="Arial MT"/>
              </a:rPr>
              <a:t>Remote</a:t>
            </a:r>
            <a:r>
              <a:rPr sz="3600" spc="-114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Bridges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844" y="2272360"/>
            <a:ext cx="7385050" cy="404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SzPct val="91666"/>
              <a:buChar char="•"/>
              <a:tabLst>
                <a:tab pos="116839" algn="l"/>
              </a:tabLst>
            </a:pP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remote bridge is </a:t>
            </a:r>
            <a:r>
              <a:rPr sz="2400" spc="-10" dirty="0">
                <a:latin typeface="Arial MT"/>
                <a:cs typeface="Arial MT"/>
              </a:rPr>
              <a:t>capable of </a:t>
            </a:r>
            <a:r>
              <a:rPr sz="2400" spc="-5" dirty="0">
                <a:latin typeface="Arial MT"/>
                <a:cs typeface="Arial MT"/>
              </a:rPr>
              <a:t>passing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spc="-10" dirty="0">
                <a:latin typeface="Arial MT"/>
                <a:cs typeface="Arial MT"/>
              </a:rPr>
              <a:t>data </a:t>
            </a:r>
            <a:r>
              <a:rPr sz="2400" spc="5" dirty="0">
                <a:latin typeface="Arial MT"/>
                <a:cs typeface="Arial MT"/>
              </a:rPr>
              <a:t>frame 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from </a:t>
            </a:r>
            <a:r>
              <a:rPr sz="2400" spc="-5" dirty="0">
                <a:latin typeface="Arial MT"/>
                <a:cs typeface="Arial MT"/>
              </a:rPr>
              <a:t>one </a:t>
            </a:r>
            <a:r>
              <a:rPr sz="2400" dirty="0">
                <a:latin typeface="Arial MT"/>
                <a:cs typeface="Arial MT"/>
              </a:rPr>
              <a:t>local area </a:t>
            </a:r>
            <a:r>
              <a:rPr sz="2400" spc="-5" dirty="0">
                <a:latin typeface="Arial MT"/>
                <a:cs typeface="Arial MT"/>
              </a:rPr>
              <a:t>network </a:t>
            </a:r>
            <a:r>
              <a:rPr sz="2400" dirty="0">
                <a:latin typeface="Arial MT"/>
                <a:cs typeface="Arial MT"/>
              </a:rPr>
              <a:t>to another </a:t>
            </a:r>
            <a:r>
              <a:rPr sz="2400" spc="-10" dirty="0">
                <a:latin typeface="Arial MT"/>
                <a:cs typeface="Arial MT"/>
              </a:rPr>
              <a:t>when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10" dirty="0">
                <a:latin typeface="Arial MT"/>
                <a:cs typeface="Arial MT"/>
              </a:rPr>
              <a:t>two 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LANs </a:t>
            </a:r>
            <a:r>
              <a:rPr sz="2400" spc="-5" dirty="0">
                <a:latin typeface="Arial MT"/>
                <a:cs typeface="Arial MT"/>
              </a:rPr>
              <a:t>are separated </a:t>
            </a:r>
            <a:r>
              <a:rPr sz="2400" spc="-10" dirty="0">
                <a:latin typeface="Arial MT"/>
                <a:cs typeface="Arial MT"/>
              </a:rPr>
              <a:t>by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b="1" dirty="0">
                <a:latin typeface="Arial"/>
                <a:cs typeface="Arial"/>
              </a:rPr>
              <a:t>long distance </a:t>
            </a:r>
            <a:r>
              <a:rPr sz="2400" spc="-10" dirty="0">
                <a:latin typeface="Arial MT"/>
                <a:cs typeface="Arial MT"/>
              </a:rPr>
              <a:t>and </a:t>
            </a:r>
            <a:r>
              <a:rPr sz="2400" dirty="0">
                <a:latin typeface="Arial MT"/>
                <a:cs typeface="Arial MT"/>
              </a:rPr>
              <a:t>there </a:t>
            </a:r>
            <a:r>
              <a:rPr sz="2400" spc="-5" dirty="0">
                <a:latin typeface="Arial MT"/>
                <a:cs typeface="Arial MT"/>
              </a:rPr>
              <a:t>is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wide </a:t>
            </a:r>
            <a:r>
              <a:rPr sz="2400" dirty="0">
                <a:latin typeface="Arial MT"/>
                <a:cs typeface="Arial MT"/>
              </a:rPr>
              <a:t>area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network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connecting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two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LANs.</a:t>
            </a:r>
            <a:endParaRPr sz="2400">
              <a:latin typeface="Arial MT"/>
              <a:cs typeface="Arial MT"/>
            </a:endParaRPr>
          </a:p>
          <a:p>
            <a:pPr marL="12700" marR="238760" algn="just">
              <a:lnSpc>
                <a:spcPct val="100000"/>
              </a:lnSpc>
              <a:spcBef>
                <a:spcPts val="1425"/>
              </a:spcBef>
              <a:buSzPct val="91666"/>
              <a:buChar char="•"/>
              <a:tabLst>
                <a:tab pos="116839" algn="l"/>
              </a:tabLst>
            </a:pP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remote bridge </a:t>
            </a:r>
            <a:r>
              <a:rPr sz="2400" dirty="0">
                <a:latin typeface="Arial MT"/>
                <a:cs typeface="Arial MT"/>
              </a:rPr>
              <a:t>takes the </a:t>
            </a:r>
            <a:r>
              <a:rPr sz="2400" spc="5" dirty="0">
                <a:latin typeface="Arial MT"/>
                <a:cs typeface="Arial MT"/>
              </a:rPr>
              <a:t>frame </a:t>
            </a:r>
            <a:r>
              <a:rPr sz="2400" dirty="0">
                <a:latin typeface="Arial MT"/>
                <a:cs typeface="Arial MT"/>
              </a:rPr>
              <a:t>before </a:t>
            </a:r>
            <a:r>
              <a:rPr sz="2400" spc="-5" dirty="0">
                <a:latin typeface="Arial MT"/>
                <a:cs typeface="Arial MT"/>
              </a:rPr>
              <a:t>it </a:t>
            </a:r>
            <a:r>
              <a:rPr sz="2400" spc="-10" dirty="0">
                <a:latin typeface="Arial MT"/>
                <a:cs typeface="Arial MT"/>
              </a:rPr>
              <a:t>leaves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first LAN </a:t>
            </a:r>
            <a:r>
              <a:rPr sz="2400" spc="-10" dirty="0">
                <a:latin typeface="Arial MT"/>
                <a:cs typeface="Arial MT"/>
              </a:rPr>
              <a:t>and </a:t>
            </a:r>
            <a:r>
              <a:rPr sz="2400" dirty="0">
                <a:latin typeface="Arial MT"/>
                <a:cs typeface="Arial MT"/>
              </a:rPr>
              <a:t>encapsulates the </a:t>
            </a:r>
            <a:r>
              <a:rPr sz="2400" spc="-20" dirty="0">
                <a:latin typeface="Arial MT"/>
                <a:cs typeface="Arial MT"/>
              </a:rPr>
              <a:t>WAN </a:t>
            </a:r>
            <a:r>
              <a:rPr sz="2400" spc="-10" dirty="0">
                <a:latin typeface="Arial MT"/>
                <a:cs typeface="Arial MT"/>
              </a:rPr>
              <a:t>headers </a:t>
            </a:r>
            <a:r>
              <a:rPr sz="2400" spc="5" dirty="0">
                <a:latin typeface="Arial MT"/>
                <a:cs typeface="Arial MT"/>
              </a:rPr>
              <a:t>and 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trailers.</a:t>
            </a:r>
            <a:endParaRPr sz="2400">
              <a:latin typeface="Arial MT"/>
              <a:cs typeface="Arial MT"/>
            </a:endParaRPr>
          </a:p>
          <a:p>
            <a:pPr marL="12700" marR="511175" algn="just">
              <a:lnSpc>
                <a:spcPct val="100000"/>
              </a:lnSpc>
              <a:spcBef>
                <a:spcPts val="1395"/>
              </a:spcBef>
              <a:buSzPct val="91666"/>
              <a:buChar char="•"/>
              <a:tabLst>
                <a:tab pos="116839" algn="l"/>
              </a:tabLst>
            </a:pPr>
            <a:r>
              <a:rPr sz="2400" spc="15" dirty="0">
                <a:latin typeface="Arial MT"/>
                <a:cs typeface="Arial MT"/>
              </a:rPr>
              <a:t>When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packet arrives at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destination </a:t>
            </a:r>
            <a:r>
              <a:rPr sz="2400" spc="-5" dirty="0">
                <a:latin typeface="Arial MT"/>
                <a:cs typeface="Arial MT"/>
              </a:rPr>
              <a:t>remote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bridge, that bridge removes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20" dirty="0">
                <a:latin typeface="Arial MT"/>
                <a:cs typeface="Arial MT"/>
              </a:rPr>
              <a:t>WAN </a:t>
            </a:r>
            <a:r>
              <a:rPr sz="2400" spc="-5" dirty="0">
                <a:latin typeface="Arial MT"/>
                <a:cs typeface="Arial MT"/>
              </a:rPr>
              <a:t>headers and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trailers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leaving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original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frame.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4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4" y="1399032"/>
                  </a:moveTo>
                  <a:lnTo>
                    <a:pt x="0" y="1399032"/>
                  </a:lnTo>
                  <a:lnTo>
                    <a:pt x="0" y="6858000"/>
                  </a:lnTo>
                  <a:lnTo>
                    <a:pt x="72644" y="6858000"/>
                  </a:lnTo>
                  <a:lnTo>
                    <a:pt x="72644" y="1399032"/>
                  </a:lnTo>
                  <a:close/>
                </a:path>
                <a:path w="73025" h="6858000">
                  <a:moveTo>
                    <a:pt x="72644" y="0"/>
                  </a:moveTo>
                  <a:lnTo>
                    <a:pt x="0" y="0"/>
                  </a:lnTo>
                  <a:lnTo>
                    <a:pt x="0" y="1347216"/>
                  </a:lnTo>
                  <a:lnTo>
                    <a:pt x="72644" y="1347216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0430" y="538734"/>
            <a:ext cx="513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820086"/>
                </a:solidFill>
                <a:latin typeface="Arial"/>
                <a:cs typeface="Arial"/>
              </a:rPr>
              <a:t>Data</a:t>
            </a:r>
            <a:r>
              <a:rPr sz="1800" b="1" spc="-45" dirty="0">
                <a:solidFill>
                  <a:srgbClr val="82008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820086"/>
                </a:solidFill>
                <a:latin typeface="Arial"/>
                <a:cs typeface="Arial"/>
              </a:rPr>
              <a:t>Communications</a:t>
            </a:r>
            <a:r>
              <a:rPr sz="1800" b="1" spc="-65" dirty="0">
                <a:solidFill>
                  <a:srgbClr val="82008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820086"/>
                </a:solidFill>
                <a:latin typeface="Arial"/>
                <a:cs typeface="Arial"/>
              </a:rPr>
              <a:t>and Computer</a:t>
            </a:r>
            <a:r>
              <a:rPr sz="1800" b="1" spc="-120" dirty="0">
                <a:solidFill>
                  <a:srgbClr val="820086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820086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9372" y="228600"/>
            <a:ext cx="8458200" cy="1173480"/>
            <a:chOff x="309372" y="228600"/>
            <a:chExt cx="8458200" cy="1173480"/>
          </a:xfrm>
        </p:grpSpPr>
        <p:sp>
          <p:nvSpPr>
            <p:cNvPr id="9" name="object 9"/>
            <p:cNvSpPr/>
            <p:nvPr/>
          </p:nvSpPr>
          <p:spPr>
            <a:xfrm>
              <a:off x="309372" y="1376172"/>
              <a:ext cx="8458200" cy="0"/>
            </a:xfrm>
            <a:custGeom>
              <a:avLst/>
              <a:gdLst/>
              <a:ahLst/>
              <a:cxnLst/>
              <a:rect l="l" t="t" r="r" b="b"/>
              <a:pathLst>
                <a:path w="8458200">
                  <a:moveTo>
                    <a:pt x="0" y="0"/>
                  </a:moveTo>
                  <a:lnTo>
                    <a:pt x="8458200" y="0"/>
                  </a:lnTo>
                </a:path>
              </a:pathLst>
            </a:custGeom>
            <a:ln w="51816">
              <a:solidFill>
                <a:srgbClr val="1FBD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4" y="289560"/>
              <a:ext cx="1002791" cy="8625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4048" y="228599"/>
              <a:ext cx="990600" cy="841375"/>
            </a:xfrm>
            <a:custGeom>
              <a:avLst/>
              <a:gdLst/>
              <a:ahLst/>
              <a:cxnLst/>
              <a:rect l="l" t="t" r="r" b="b"/>
              <a:pathLst>
                <a:path w="990600" h="841375">
                  <a:moveTo>
                    <a:pt x="510679" y="0"/>
                  </a:moveTo>
                  <a:lnTo>
                    <a:pt x="266407" y="282321"/>
                  </a:lnTo>
                  <a:lnTo>
                    <a:pt x="0" y="282321"/>
                  </a:lnTo>
                  <a:lnTo>
                    <a:pt x="0" y="539242"/>
                  </a:lnTo>
                  <a:lnTo>
                    <a:pt x="266407" y="539242"/>
                  </a:lnTo>
                  <a:lnTo>
                    <a:pt x="510679" y="821563"/>
                  </a:lnTo>
                  <a:lnTo>
                    <a:pt x="510679" y="0"/>
                  </a:lnTo>
                  <a:close/>
                </a:path>
                <a:path w="990600" h="841375">
                  <a:moveTo>
                    <a:pt x="649427" y="408686"/>
                  </a:moveTo>
                  <a:lnTo>
                    <a:pt x="647585" y="363728"/>
                  </a:lnTo>
                  <a:lnTo>
                    <a:pt x="643890" y="329565"/>
                  </a:lnTo>
                  <a:lnTo>
                    <a:pt x="632764" y="292989"/>
                  </a:lnTo>
                  <a:lnTo>
                    <a:pt x="621703" y="260985"/>
                  </a:lnTo>
                  <a:lnTo>
                    <a:pt x="595769" y="282321"/>
                  </a:lnTo>
                  <a:lnTo>
                    <a:pt x="606882" y="307975"/>
                  </a:lnTo>
                  <a:lnTo>
                    <a:pt x="612419" y="333756"/>
                  </a:lnTo>
                  <a:lnTo>
                    <a:pt x="616127" y="363728"/>
                  </a:lnTo>
                  <a:lnTo>
                    <a:pt x="621703" y="393700"/>
                  </a:lnTo>
                  <a:lnTo>
                    <a:pt x="619836" y="423672"/>
                  </a:lnTo>
                  <a:lnTo>
                    <a:pt x="616127" y="457835"/>
                  </a:lnTo>
                  <a:lnTo>
                    <a:pt x="608711" y="500634"/>
                  </a:lnTo>
                  <a:lnTo>
                    <a:pt x="597636" y="539242"/>
                  </a:lnTo>
                  <a:lnTo>
                    <a:pt x="621703" y="564896"/>
                  </a:lnTo>
                  <a:lnTo>
                    <a:pt x="627240" y="547751"/>
                  </a:lnTo>
                  <a:lnTo>
                    <a:pt x="632764" y="521970"/>
                  </a:lnTo>
                  <a:lnTo>
                    <a:pt x="640181" y="494157"/>
                  </a:lnTo>
                  <a:lnTo>
                    <a:pt x="645718" y="466344"/>
                  </a:lnTo>
                  <a:lnTo>
                    <a:pt x="649427" y="442849"/>
                  </a:lnTo>
                  <a:lnTo>
                    <a:pt x="649427" y="408686"/>
                  </a:lnTo>
                  <a:close/>
                </a:path>
                <a:path w="990600" h="841375">
                  <a:moveTo>
                    <a:pt x="806691" y="466344"/>
                  </a:moveTo>
                  <a:lnTo>
                    <a:pt x="804849" y="378714"/>
                  </a:lnTo>
                  <a:lnTo>
                    <a:pt x="799338" y="335915"/>
                  </a:lnTo>
                  <a:lnTo>
                    <a:pt x="784517" y="256667"/>
                  </a:lnTo>
                  <a:lnTo>
                    <a:pt x="767854" y="201041"/>
                  </a:lnTo>
                  <a:lnTo>
                    <a:pt x="749376" y="154051"/>
                  </a:lnTo>
                  <a:lnTo>
                    <a:pt x="725322" y="175387"/>
                  </a:lnTo>
                  <a:lnTo>
                    <a:pt x="741959" y="220345"/>
                  </a:lnTo>
                  <a:lnTo>
                    <a:pt x="751205" y="256667"/>
                  </a:lnTo>
                  <a:lnTo>
                    <a:pt x="764159" y="310134"/>
                  </a:lnTo>
                  <a:lnTo>
                    <a:pt x="771563" y="374396"/>
                  </a:lnTo>
                  <a:lnTo>
                    <a:pt x="771563" y="466344"/>
                  </a:lnTo>
                  <a:lnTo>
                    <a:pt x="767854" y="511302"/>
                  </a:lnTo>
                  <a:lnTo>
                    <a:pt x="754913" y="567055"/>
                  </a:lnTo>
                  <a:lnTo>
                    <a:pt x="723442" y="663194"/>
                  </a:lnTo>
                  <a:lnTo>
                    <a:pt x="747496" y="686689"/>
                  </a:lnTo>
                  <a:lnTo>
                    <a:pt x="767854" y="633349"/>
                  </a:lnTo>
                  <a:lnTo>
                    <a:pt x="784517" y="590550"/>
                  </a:lnTo>
                  <a:lnTo>
                    <a:pt x="795616" y="530606"/>
                  </a:lnTo>
                  <a:lnTo>
                    <a:pt x="806691" y="466344"/>
                  </a:lnTo>
                  <a:close/>
                </a:path>
                <a:path w="990600" h="841375">
                  <a:moveTo>
                    <a:pt x="990346" y="366903"/>
                  </a:moveTo>
                  <a:lnTo>
                    <a:pt x="976884" y="279654"/>
                  </a:lnTo>
                  <a:lnTo>
                    <a:pt x="952881" y="181864"/>
                  </a:lnTo>
                  <a:lnTo>
                    <a:pt x="923671" y="99949"/>
                  </a:lnTo>
                  <a:lnTo>
                    <a:pt x="888111" y="32004"/>
                  </a:lnTo>
                  <a:lnTo>
                    <a:pt x="864057" y="53479"/>
                  </a:lnTo>
                  <a:lnTo>
                    <a:pt x="888111" y="109220"/>
                  </a:lnTo>
                  <a:lnTo>
                    <a:pt x="917702" y="179705"/>
                  </a:lnTo>
                  <a:lnTo>
                    <a:pt x="943610" y="287655"/>
                  </a:lnTo>
                  <a:lnTo>
                    <a:pt x="954786" y="370205"/>
                  </a:lnTo>
                  <a:lnTo>
                    <a:pt x="951103" y="479171"/>
                  </a:lnTo>
                  <a:lnTo>
                    <a:pt x="936244" y="605536"/>
                  </a:lnTo>
                  <a:lnTo>
                    <a:pt x="910336" y="714502"/>
                  </a:lnTo>
                  <a:lnTo>
                    <a:pt x="864057" y="821563"/>
                  </a:lnTo>
                  <a:lnTo>
                    <a:pt x="888111" y="840867"/>
                  </a:lnTo>
                  <a:lnTo>
                    <a:pt x="943610" y="712343"/>
                  </a:lnTo>
                  <a:lnTo>
                    <a:pt x="970407" y="618871"/>
                  </a:lnTo>
                  <a:lnTo>
                    <a:pt x="988060" y="477647"/>
                  </a:lnTo>
                  <a:lnTo>
                    <a:pt x="990346" y="366903"/>
                  </a:lnTo>
                  <a:close/>
                </a:path>
              </a:pathLst>
            </a:custGeom>
            <a:solidFill>
              <a:srgbClr val="33D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5572" y="233172"/>
              <a:ext cx="990600" cy="838200"/>
            </a:xfrm>
            <a:custGeom>
              <a:avLst/>
              <a:gdLst/>
              <a:ahLst/>
              <a:cxnLst/>
              <a:rect l="l" t="t" r="r" b="b"/>
              <a:pathLst>
                <a:path w="990600" h="838200">
                  <a:moveTo>
                    <a:pt x="0" y="281304"/>
                  </a:moveTo>
                  <a:lnTo>
                    <a:pt x="266407" y="281304"/>
                  </a:lnTo>
                  <a:lnTo>
                    <a:pt x="510679" y="0"/>
                  </a:lnTo>
                  <a:lnTo>
                    <a:pt x="510679" y="818514"/>
                  </a:lnTo>
                  <a:lnTo>
                    <a:pt x="266407" y="537210"/>
                  </a:lnTo>
                  <a:lnTo>
                    <a:pt x="0" y="537210"/>
                  </a:lnTo>
                  <a:lnTo>
                    <a:pt x="0" y="281304"/>
                  </a:lnTo>
                  <a:close/>
                </a:path>
                <a:path w="990600" h="838200">
                  <a:moveTo>
                    <a:pt x="595769" y="281304"/>
                  </a:moveTo>
                  <a:lnTo>
                    <a:pt x="632764" y="291973"/>
                  </a:lnTo>
                  <a:lnTo>
                    <a:pt x="643890" y="328294"/>
                  </a:lnTo>
                  <a:lnTo>
                    <a:pt x="649427" y="407162"/>
                  </a:lnTo>
                  <a:lnTo>
                    <a:pt x="649427" y="441198"/>
                  </a:lnTo>
                  <a:lnTo>
                    <a:pt x="645718" y="464692"/>
                  </a:lnTo>
                  <a:lnTo>
                    <a:pt x="640181" y="492378"/>
                  </a:lnTo>
                  <a:lnTo>
                    <a:pt x="632764" y="520191"/>
                  </a:lnTo>
                  <a:lnTo>
                    <a:pt x="627240" y="545718"/>
                  </a:lnTo>
                  <a:lnTo>
                    <a:pt x="621703" y="562863"/>
                  </a:lnTo>
                  <a:lnTo>
                    <a:pt x="597636" y="537210"/>
                  </a:lnTo>
                  <a:lnTo>
                    <a:pt x="608711" y="498855"/>
                  </a:lnTo>
                  <a:lnTo>
                    <a:pt x="616127" y="456183"/>
                  </a:lnTo>
                  <a:lnTo>
                    <a:pt x="619836" y="422148"/>
                  </a:lnTo>
                  <a:lnTo>
                    <a:pt x="621703" y="392302"/>
                  </a:lnTo>
                  <a:lnTo>
                    <a:pt x="616127" y="362330"/>
                  </a:lnTo>
                  <a:lnTo>
                    <a:pt x="612419" y="332486"/>
                  </a:lnTo>
                  <a:lnTo>
                    <a:pt x="606882" y="306958"/>
                  </a:lnTo>
                  <a:lnTo>
                    <a:pt x="595769" y="281304"/>
                  </a:lnTo>
                  <a:close/>
                </a:path>
                <a:path w="990600" h="838200">
                  <a:moveTo>
                    <a:pt x="749376" y="153415"/>
                  </a:moveTo>
                  <a:lnTo>
                    <a:pt x="767854" y="200278"/>
                  </a:lnTo>
                  <a:lnTo>
                    <a:pt x="784517" y="255777"/>
                  </a:lnTo>
                  <a:lnTo>
                    <a:pt x="799338" y="334644"/>
                  </a:lnTo>
                  <a:lnTo>
                    <a:pt x="804849" y="377316"/>
                  </a:lnTo>
                  <a:lnTo>
                    <a:pt x="806691" y="464692"/>
                  </a:lnTo>
                  <a:lnTo>
                    <a:pt x="795616" y="528574"/>
                  </a:lnTo>
                  <a:lnTo>
                    <a:pt x="784517" y="588390"/>
                  </a:lnTo>
                  <a:lnTo>
                    <a:pt x="767854" y="631063"/>
                  </a:lnTo>
                  <a:lnTo>
                    <a:pt x="747496" y="684276"/>
                  </a:lnTo>
                  <a:lnTo>
                    <a:pt x="723442" y="660780"/>
                  </a:lnTo>
                  <a:lnTo>
                    <a:pt x="754913" y="565023"/>
                  </a:lnTo>
                  <a:lnTo>
                    <a:pt x="767854" y="509524"/>
                  </a:lnTo>
                  <a:lnTo>
                    <a:pt x="771563" y="464692"/>
                  </a:lnTo>
                  <a:lnTo>
                    <a:pt x="771563" y="372999"/>
                  </a:lnTo>
                  <a:lnTo>
                    <a:pt x="764159" y="309117"/>
                  </a:lnTo>
                  <a:lnTo>
                    <a:pt x="751205" y="255777"/>
                  </a:lnTo>
                  <a:lnTo>
                    <a:pt x="741959" y="219582"/>
                  </a:lnTo>
                  <a:lnTo>
                    <a:pt x="725322" y="174751"/>
                  </a:lnTo>
                  <a:lnTo>
                    <a:pt x="749376" y="153415"/>
                  </a:lnTo>
                  <a:close/>
                </a:path>
                <a:path w="990600" h="838200">
                  <a:moveTo>
                    <a:pt x="864044" y="53339"/>
                  </a:moveTo>
                  <a:lnTo>
                    <a:pt x="923671" y="99695"/>
                  </a:lnTo>
                  <a:lnTo>
                    <a:pt x="952881" y="181228"/>
                  </a:lnTo>
                  <a:lnTo>
                    <a:pt x="976884" y="278638"/>
                  </a:lnTo>
                  <a:lnTo>
                    <a:pt x="990346" y="365505"/>
                  </a:lnTo>
                  <a:lnTo>
                    <a:pt x="988060" y="475995"/>
                  </a:lnTo>
                  <a:lnTo>
                    <a:pt x="970407" y="616585"/>
                  </a:lnTo>
                  <a:lnTo>
                    <a:pt x="943610" y="709802"/>
                  </a:lnTo>
                  <a:lnTo>
                    <a:pt x="888111" y="837818"/>
                  </a:lnTo>
                  <a:lnTo>
                    <a:pt x="864044" y="818514"/>
                  </a:lnTo>
                  <a:lnTo>
                    <a:pt x="910336" y="711962"/>
                  </a:lnTo>
                  <a:lnTo>
                    <a:pt x="936244" y="603376"/>
                  </a:lnTo>
                  <a:lnTo>
                    <a:pt x="951103" y="477519"/>
                  </a:lnTo>
                  <a:lnTo>
                    <a:pt x="954786" y="368807"/>
                  </a:lnTo>
                  <a:lnTo>
                    <a:pt x="943610" y="286638"/>
                  </a:lnTo>
                  <a:lnTo>
                    <a:pt x="917702" y="179069"/>
                  </a:lnTo>
                  <a:lnTo>
                    <a:pt x="888111" y="108711"/>
                  </a:lnTo>
                  <a:lnTo>
                    <a:pt x="864044" y="533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82141" y="1241501"/>
            <a:ext cx="1830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latin typeface="Arial MT"/>
                <a:cs typeface="Arial MT"/>
              </a:rPr>
              <a:t>Switches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9644" y="1973707"/>
            <a:ext cx="7976234" cy="476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4790">
              <a:lnSpc>
                <a:spcPct val="100000"/>
              </a:lnSpc>
              <a:spcBef>
                <a:spcPts val="100"/>
              </a:spcBef>
              <a:buSzPct val="91666"/>
              <a:buChar char="•"/>
              <a:tabLst>
                <a:tab pos="119380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switch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 </a:t>
            </a:r>
            <a:r>
              <a:rPr sz="2400" b="1" dirty="0">
                <a:latin typeface="Arial"/>
                <a:cs typeface="Arial"/>
              </a:rPr>
              <a:t>combination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of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hub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bridge</a:t>
            </a:r>
            <a:r>
              <a:rPr sz="2400" b="1" spc="-29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(multi-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port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bridge).</a:t>
            </a:r>
            <a:endParaRPr sz="2400">
              <a:latin typeface="Arial MT"/>
              <a:cs typeface="Arial MT"/>
            </a:endParaRPr>
          </a:p>
          <a:p>
            <a:pPr marL="12700" marR="410209">
              <a:lnSpc>
                <a:spcPct val="100000"/>
              </a:lnSpc>
              <a:spcBef>
                <a:spcPts val="1415"/>
              </a:spcBef>
              <a:buSzPct val="91666"/>
              <a:buChar char="•"/>
              <a:tabLst>
                <a:tab pos="116839" algn="l"/>
              </a:tabLst>
            </a:pPr>
            <a:r>
              <a:rPr sz="2400" dirty="0">
                <a:latin typeface="Arial MT"/>
                <a:cs typeface="Arial MT"/>
              </a:rPr>
              <a:t>It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interconnect</a:t>
            </a:r>
            <a:r>
              <a:rPr sz="2400" spc="-10" dirty="0">
                <a:latin typeface="Arial MT"/>
                <a:cs typeface="Arial MT"/>
              </a:rPr>
              <a:t> two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more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workstations,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"/>
                <a:cs typeface="Arial"/>
              </a:rPr>
              <a:t>but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like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 </a:t>
            </a:r>
            <a:r>
              <a:rPr sz="2400" b="1" spc="-6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bridge,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it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observes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traffic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flow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learns.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395"/>
              </a:spcBef>
              <a:buSzPct val="91666"/>
              <a:buChar char="•"/>
              <a:tabLst>
                <a:tab pos="116839" algn="l"/>
              </a:tabLst>
            </a:pPr>
            <a:r>
              <a:rPr sz="2400" spc="25" dirty="0">
                <a:latin typeface="Arial MT"/>
                <a:cs typeface="Arial MT"/>
              </a:rPr>
              <a:t>When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frame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arrives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 switch,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switch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examines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destination address and </a:t>
            </a:r>
            <a:r>
              <a:rPr sz="2400" spc="-5" dirty="0">
                <a:latin typeface="Arial MT"/>
                <a:cs typeface="Arial MT"/>
              </a:rPr>
              <a:t>forwards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5" dirty="0">
                <a:latin typeface="Arial MT"/>
                <a:cs typeface="Arial MT"/>
              </a:rPr>
              <a:t>frame </a:t>
            </a:r>
            <a:r>
              <a:rPr sz="2400" dirty="0">
                <a:latin typeface="Arial MT"/>
                <a:cs typeface="Arial MT"/>
              </a:rPr>
              <a:t>out the one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necessary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connection.</a:t>
            </a:r>
            <a:endParaRPr sz="2400">
              <a:latin typeface="Arial MT"/>
              <a:cs typeface="Arial MT"/>
            </a:endParaRPr>
          </a:p>
          <a:p>
            <a:pPr marL="116205" indent="-104139">
              <a:lnSpc>
                <a:spcPct val="100000"/>
              </a:lnSpc>
              <a:spcBef>
                <a:spcPts val="1395"/>
              </a:spcBef>
              <a:buSzPct val="91666"/>
              <a:buChar char="•"/>
              <a:tabLst>
                <a:tab pos="116839" algn="l"/>
              </a:tabLst>
            </a:pPr>
            <a:r>
              <a:rPr sz="2400" spc="-5" dirty="0">
                <a:latin typeface="Arial MT"/>
                <a:cs typeface="Arial MT"/>
              </a:rPr>
              <a:t>Workstations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connect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hub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dirty="0">
                <a:latin typeface="Arial MT"/>
                <a:cs typeface="Arial MT"/>
              </a:rPr>
              <a:t> on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shared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segment.</a:t>
            </a:r>
            <a:endParaRPr sz="2400">
              <a:latin typeface="Arial MT"/>
              <a:cs typeface="Arial MT"/>
            </a:endParaRPr>
          </a:p>
          <a:p>
            <a:pPr marL="12700" marR="371475">
              <a:lnSpc>
                <a:spcPct val="100000"/>
              </a:lnSpc>
              <a:spcBef>
                <a:spcPts val="1420"/>
              </a:spcBef>
              <a:buSzPct val="91666"/>
              <a:buChar char="•"/>
              <a:tabLst>
                <a:tab pos="119380" algn="l"/>
              </a:tabLst>
            </a:pPr>
            <a:r>
              <a:rPr sz="2400" dirty="0">
                <a:latin typeface="Arial MT"/>
                <a:cs typeface="Arial MT"/>
              </a:rPr>
              <a:t>Workstations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connect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switch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switched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segment.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0089" y="2099894"/>
            <a:ext cx="61004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0" dirty="0">
                <a:latin typeface="Arial Black"/>
                <a:cs typeface="Arial Black"/>
              </a:rPr>
              <a:t>Wireless</a:t>
            </a:r>
            <a:r>
              <a:rPr sz="6000" spc="-10" dirty="0">
                <a:latin typeface="Arial Black"/>
                <a:cs typeface="Arial Black"/>
              </a:rPr>
              <a:t> </a:t>
            </a:r>
            <a:r>
              <a:rPr sz="6000" dirty="0">
                <a:latin typeface="Arial Black"/>
                <a:cs typeface="Arial Black"/>
              </a:rPr>
              <a:t>LANs</a:t>
            </a:r>
            <a:endParaRPr sz="6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0"/>
            <a:ext cx="4094479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175" dirty="0"/>
              <a:t>L</a:t>
            </a:r>
            <a:r>
              <a:rPr sz="4300" spc="190" dirty="0"/>
              <a:t>AN</a:t>
            </a:r>
            <a:r>
              <a:rPr sz="4300" spc="175" dirty="0"/>
              <a:t>/WL</a:t>
            </a:r>
            <a:r>
              <a:rPr sz="4300" spc="190" dirty="0"/>
              <a:t>A</a:t>
            </a:r>
            <a:r>
              <a:rPr sz="4300" spc="-5" dirty="0"/>
              <a:t>N</a:t>
            </a:r>
            <a:r>
              <a:rPr sz="4300" spc="-509" dirty="0"/>
              <a:t> </a:t>
            </a:r>
            <a:r>
              <a:rPr sz="4300" spc="-204" dirty="0"/>
              <a:t>W</a:t>
            </a:r>
            <a:r>
              <a:rPr sz="4300" spc="-10" dirty="0"/>
              <a:t>o</a:t>
            </a:r>
            <a:r>
              <a:rPr sz="4300" spc="-25" dirty="0"/>
              <a:t>r</a:t>
            </a:r>
            <a:r>
              <a:rPr sz="4300" spc="-5" dirty="0"/>
              <a:t>ld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9" y="3302000"/>
            <a:ext cx="192024" cy="1849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9" y="4752847"/>
            <a:ext cx="192024" cy="1849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9" y="5264911"/>
            <a:ext cx="192024" cy="1849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9" y="5776976"/>
            <a:ext cx="192024" cy="1849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3444" y="1227200"/>
            <a:ext cx="7198359" cy="5323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5"/>
              </a:spcBef>
              <a:buClr>
                <a:srgbClr val="4F271C"/>
              </a:buClr>
              <a:buSzPct val="78571"/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spc="110" dirty="0">
                <a:latin typeface="Trebuchet MS"/>
                <a:cs typeface="Trebuchet MS"/>
              </a:rPr>
              <a:t>L</a:t>
            </a:r>
            <a:r>
              <a:rPr sz="2800" spc="114" dirty="0">
                <a:latin typeface="Trebuchet MS"/>
                <a:cs typeface="Trebuchet MS"/>
              </a:rPr>
              <a:t>A</a:t>
            </a:r>
            <a:r>
              <a:rPr sz="2800" spc="13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23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p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30" dirty="0">
                <a:latin typeface="Trebuchet MS"/>
                <a:cs typeface="Trebuchet MS"/>
              </a:rPr>
              <a:t>vi</a:t>
            </a:r>
            <a:r>
              <a:rPr sz="2800" spc="-125" dirty="0">
                <a:latin typeface="Trebuchet MS"/>
                <a:cs typeface="Trebuchet MS"/>
              </a:rPr>
              <a:t>d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c</a:t>
            </a:r>
            <a:r>
              <a:rPr sz="2800" spc="-140" dirty="0">
                <a:latin typeface="Trebuchet MS"/>
                <a:cs typeface="Trebuchet MS"/>
              </a:rPr>
              <a:t>onne</a:t>
            </a:r>
            <a:r>
              <a:rPr sz="2800" spc="-145" dirty="0">
                <a:latin typeface="Trebuchet MS"/>
                <a:cs typeface="Trebuchet MS"/>
              </a:rPr>
              <a:t>c</a:t>
            </a:r>
            <a:r>
              <a:rPr sz="2800" spc="-155" dirty="0">
                <a:latin typeface="Trebuchet MS"/>
                <a:cs typeface="Trebuchet MS"/>
              </a:rPr>
              <a:t>ti</a:t>
            </a:r>
            <a:r>
              <a:rPr sz="2800" spc="-150" dirty="0">
                <a:latin typeface="Trebuchet MS"/>
                <a:cs typeface="Trebuchet MS"/>
              </a:rPr>
              <a:t>v</a:t>
            </a:r>
            <a:r>
              <a:rPr sz="2800" spc="-155" dirty="0">
                <a:latin typeface="Trebuchet MS"/>
                <a:cs typeface="Trebuchet MS"/>
              </a:rPr>
              <a:t>it</a:t>
            </a:r>
            <a:r>
              <a:rPr sz="2800" dirty="0">
                <a:latin typeface="Trebuchet MS"/>
                <a:cs typeface="Trebuchet MS"/>
              </a:rPr>
              <a:t>y</a:t>
            </a:r>
            <a:r>
              <a:rPr sz="2800" spc="-35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f</a:t>
            </a:r>
            <a:r>
              <a:rPr sz="2800" spc="-9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-33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5" dirty="0">
                <a:latin typeface="Trebuchet MS"/>
                <a:cs typeface="Trebuchet MS"/>
              </a:rPr>
              <a:t>n</a:t>
            </a:r>
            <a:r>
              <a:rPr sz="2800" spc="-155" dirty="0">
                <a:latin typeface="Trebuchet MS"/>
                <a:cs typeface="Trebuchet MS"/>
              </a:rPr>
              <a:t>t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45" dirty="0">
                <a:latin typeface="Trebuchet MS"/>
                <a:cs typeface="Trebuchet MS"/>
              </a:rPr>
              <a:t>c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spc="-145" dirty="0">
                <a:latin typeface="Trebuchet MS"/>
                <a:cs typeface="Trebuchet MS"/>
              </a:rPr>
              <a:t>nn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45" dirty="0">
                <a:latin typeface="Trebuchet MS"/>
                <a:cs typeface="Trebuchet MS"/>
              </a:rPr>
              <a:t>c</a:t>
            </a:r>
            <a:r>
              <a:rPr sz="2800" spc="-155" dirty="0">
                <a:latin typeface="Trebuchet MS"/>
                <a:cs typeface="Trebuchet MS"/>
              </a:rPr>
              <a:t>ti</a:t>
            </a:r>
            <a:r>
              <a:rPr sz="2800" spc="-145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g  </a:t>
            </a:r>
            <a:r>
              <a:rPr sz="2800" spc="-130" dirty="0">
                <a:latin typeface="Trebuchet MS"/>
                <a:cs typeface="Trebuchet MS"/>
              </a:rPr>
              <a:t>computing </a:t>
            </a:r>
            <a:r>
              <a:rPr sz="2800" spc="-90" dirty="0">
                <a:latin typeface="Trebuchet MS"/>
                <a:cs typeface="Trebuchet MS"/>
              </a:rPr>
              <a:t>resources </a:t>
            </a:r>
            <a:r>
              <a:rPr sz="2800" spc="-114" dirty="0">
                <a:latin typeface="Trebuchet MS"/>
                <a:cs typeface="Trebuchet MS"/>
              </a:rPr>
              <a:t>at the </a:t>
            </a:r>
            <a:r>
              <a:rPr sz="2800" spc="-135" dirty="0">
                <a:latin typeface="Trebuchet MS"/>
                <a:cs typeface="Trebuchet MS"/>
              </a:rPr>
              <a:t>local </a:t>
            </a:r>
            <a:r>
              <a:rPr sz="2800" spc="-155" dirty="0">
                <a:latin typeface="Trebuchet MS"/>
                <a:cs typeface="Trebuchet MS"/>
              </a:rPr>
              <a:t>levels </a:t>
            </a:r>
            <a:r>
              <a:rPr sz="2800" spc="-70" dirty="0">
                <a:latin typeface="Trebuchet MS"/>
                <a:cs typeface="Trebuchet MS"/>
              </a:rPr>
              <a:t>of </a:t>
            </a:r>
            <a:r>
              <a:rPr sz="2800" spc="-100" dirty="0">
                <a:latin typeface="Trebuchet MS"/>
                <a:cs typeface="Trebuchet MS"/>
              </a:rPr>
              <a:t>an 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organization</a:t>
            </a:r>
            <a:endParaRPr sz="2800">
              <a:latin typeface="Trebuchet MS"/>
              <a:cs typeface="Trebuchet MS"/>
            </a:endParaRPr>
          </a:p>
          <a:p>
            <a:pPr marL="469265" indent="-457200">
              <a:lnSpc>
                <a:spcPct val="100000"/>
              </a:lnSpc>
              <a:spcBef>
                <a:spcPts val="700"/>
              </a:spcBef>
              <a:buClr>
                <a:srgbClr val="4F271C"/>
              </a:buClr>
              <a:buSzPct val="78571"/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spc="-15" dirty="0">
                <a:latin typeface="Trebuchet MS"/>
                <a:cs typeface="Trebuchet MS"/>
              </a:rPr>
              <a:t>Wired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90" dirty="0">
                <a:latin typeface="Trebuchet MS"/>
                <a:cs typeface="Trebuchet MS"/>
              </a:rPr>
              <a:t>LANs</a:t>
            </a:r>
            <a:endParaRPr sz="2800">
              <a:latin typeface="Trebuchet MS"/>
              <a:cs typeface="Trebuchet MS"/>
            </a:endParaRPr>
          </a:p>
          <a:p>
            <a:pPr marL="1384300" marR="494665">
              <a:lnSpc>
                <a:spcPct val="100000"/>
              </a:lnSpc>
              <a:spcBef>
                <a:spcPts val="725"/>
              </a:spcBef>
            </a:pPr>
            <a:r>
              <a:rPr sz="2800" spc="-150" dirty="0">
                <a:latin typeface="Trebuchet MS"/>
                <a:cs typeface="Trebuchet MS"/>
              </a:rPr>
              <a:t>L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5" dirty="0">
                <a:latin typeface="Trebuchet MS"/>
                <a:cs typeface="Trebuchet MS"/>
              </a:rPr>
              <a:t>m</a:t>
            </a:r>
            <a:r>
              <a:rPr sz="2800" spc="-155" dirty="0">
                <a:latin typeface="Trebuchet MS"/>
                <a:cs typeface="Trebuchet MS"/>
              </a:rPr>
              <a:t>it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ti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spc="-145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b</a:t>
            </a:r>
            <a:r>
              <a:rPr sz="2800" spc="-165" dirty="0">
                <a:latin typeface="Trebuchet MS"/>
                <a:cs typeface="Trebuchet MS"/>
              </a:rPr>
              <a:t>e</a:t>
            </a:r>
            <a:r>
              <a:rPr sz="2800" spc="-170" dirty="0">
                <a:latin typeface="Trebuchet MS"/>
                <a:cs typeface="Trebuchet MS"/>
              </a:rPr>
              <a:t>c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70" dirty="0">
                <a:latin typeface="Trebuchet MS"/>
                <a:cs typeface="Trebuchet MS"/>
              </a:rPr>
              <a:t>u</a:t>
            </a:r>
            <a:r>
              <a:rPr sz="2800" spc="-180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33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f</a:t>
            </a:r>
            <a:r>
              <a:rPr sz="2800" spc="-300" dirty="0">
                <a:latin typeface="Trebuchet MS"/>
                <a:cs typeface="Trebuchet MS"/>
              </a:rPr>
              <a:t> </a:t>
            </a:r>
            <a:r>
              <a:rPr sz="2800" spc="-200" dirty="0">
                <a:latin typeface="Trebuchet MS"/>
                <a:cs typeface="Trebuchet MS"/>
              </a:rPr>
              <a:t>p</a:t>
            </a:r>
            <a:r>
              <a:rPr sz="2800" spc="-190" dirty="0">
                <a:latin typeface="Trebuchet MS"/>
                <a:cs typeface="Trebuchet MS"/>
              </a:rPr>
              <a:t>hy</a:t>
            </a:r>
            <a:r>
              <a:rPr sz="2800" spc="-204" dirty="0">
                <a:latin typeface="Trebuchet MS"/>
                <a:cs typeface="Trebuchet MS"/>
              </a:rPr>
              <a:t>s</a:t>
            </a:r>
            <a:r>
              <a:rPr sz="2800" spc="-200" dirty="0">
                <a:latin typeface="Trebuchet MS"/>
                <a:cs typeface="Trebuchet MS"/>
              </a:rPr>
              <a:t>i</a:t>
            </a:r>
            <a:r>
              <a:rPr sz="2800" spc="-195" dirty="0">
                <a:latin typeface="Trebuchet MS"/>
                <a:cs typeface="Trebuchet MS"/>
              </a:rPr>
              <a:t>c</a:t>
            </a:r>
            <a:r>
              <a:rPr sz="2800" spc="-204" dirty="0">
                <a:latin typeface="Trebuchet MS"/>
                <a:cs typeface="Trebuchet MS"/>
              </a:rPr>
              <a:t>a</a:t>
            </a:r>
            <a:r>
              <a:rPr sz="2800" spc="-180" dirty="0">
                <a:latin typeface="Trebuchet MS"/>
                <a:cs typeface="Trebuchet MS"/>
              </a:rPr>
              <a:t>l</a:t>
            </a:r>
            <a:r>
              <a:rPr sz="2800" spc="195" dirty="0">
                <a:latin typeface="Trebuchet MS"/>
                <a:cs typeface="Trebuchet MS"/>
              </a:rPr>
              <a:t>,</a:t>
            </a:r>
            <a:r>
              <a:rPr sz="2800" spc="-120" dirty="0">
                <a:latin typeface="Trebuchet MS"/>
                <a:cs typeface="Trebuchet MS"/>
              </a:rPr>
              <a:t>h</a:t>
            </a:r>
            <a:r>
              <a:rPr sz="2800" spc="-135" dirty="0">
                <a:latin typeface="Trebuchet MS"/>
                <a:cs typeface="Trebuchet MS"/>
              </a:rPr>
              <a:t>ar</a:t>
            </a:r>
            <a:r>
              <a:rPr sz="2800" spc="-125" dirty="0">
                <a:latin typeface="Trebuchet MS"/>
                <a:cs typeface="Trebuchet MS"/>
              </a:rPr>
              <a:t>d</a:t>
            </a:r>
            <a:r>
              <a:rPr sz="2800" dirty="0">
                <a:latin typeface="Trebuchet MS"/>
                <a:cs typeface="Trebuchet MS"/>
              </a:rPr>
              <a:t>-  </a:t>
            </a:r>
            <a:r>
              <a:rPr sz="2800" spc="-120" dirty="0">
                <a:latin typeface="Trebuchet MS"/>
                <a:cs typeface="Trebuchet MS"/>
              </a:rPr>
              <a:t>w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0" dirty="0">
                <a:latin typeface="Trebuchet MS"/>
                <a:cs typeface="Trebuchet MS"/>
              </a:rPr>
              <a:t>n</a:t>
            </a:r>
            <a:r>
              <a:rPr sz="2800" spc="-155" dirty="0">
                <a:latin typeface="Trebuchet MS"/>
                <a:cs typeface="Trebuchet MS"/>
              </a:rPr>
              <a:t>f</a:t>
            </a:r>
            <a:r>
              <a:rPr sz="2800" spc="-160" dirty="0">
                <a:latin typeface="Trebuchet MS"/>
                <a:cs typeface="Trebuchet MS"/>
              </a:rPr>
              <a:t>ra</a:t>
            </a:r>
            <a:r>
              <a:rPr sz="2800" spc="-155" dirty="0">
                <a:latin typeface="Trebuchet MS"/>
                <a:cs typeface="Trebuchet MS"/>
              </a:rPr>
              <a:t>st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-140" dirty="0">
                <a:latin typeface="Trebuchet MS"/>
                <a:cs typeface="Trebuchet MS"/>
              </a:rPr>
              <a:t>uc</a:t>
            </a:r>
            <a:r>
              <a:rPr sz="2800" spc="-155" dirty="0">
                <a:latin typeface="Trebuchet MS"/>
                <a:cs typeface="Trebuchet MS"/>
              </a:rPr>
              <a:t>t</a:t>
            </a:r>
            <a:r>
              <a:rPr sz="2800" spc="-140" dirty="0">
                <a:latin typeface="Trebuchet MS"/>
                <a:cs typeface="Trebuchet MS"/>
              </a:rPr>
              <a:t>u</a:t>
            </a:r>
            <a:r>
              <a:rPr sz="2800" spc="-160" dirty="0">
                <a:latin typeface="Trebuchet MS"/>
                <a:cs typeface="Trebuchet MS"/>
              </a:rPr>
              <a:t>r</a:t>
            </a:r>
            <a:r>
              <a:rPr sz="2800" spc="5" dirty="0">
                <a:latin typeface="Trebuchet MS"/>
                <a:cs typeface="Trebuchet MS"/>
              </a:rPr>
              <a:t>e</a:t>
            </a:r>
            <a:endParaRPr sz="2800">
              <a:latin typeface="Trebuchet MS"/>
              <a:cs typeface="Trebuchet MS"/>
            </a:endParaRPr>
          </a:p>
          <a:p>
            <a:pPr marL="469265" indent="-457200">
              <a:lnSpc>
                <a:spcPct val="100000"/>
              </a:lnSpc>
              <a:spcBef>
                <a:spcPts val="700"/>
              </a:spcBef>
              <a:buClr>
                <a:srgbClr val="4F271C"/>
              </a:buClr>
              <a:buSzPct val="78571"/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spc="-50" dirty="0">
                <a:latin typeface="Trebuchet MS"/>
                <a:cs typeface="Trebuchet MS"/>
              </a:rPr>
              <a:t>Wireless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90" dirty="0">
                <a:latin typeface="Trebuchet MS"/>
                <a:cs typeface="Trebuchet MS"/>
              </a:rPr>
              <a:t>LANs</a:t>
            </a:r>
            <a:r>
              <a:rPr sz="2800" spc="-7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provide</a:t>
            </a:r>
            <a:endParaRPr sz="2800">
              <a:latin typeface="Trebuchet MS"/>
              <a:cs typeface="Trebuchet MS"/>
            </a:endParaRPr>
          </a:p>
          <a:p>
            <a:pPr marL="1384300">
              <a:lnSpc>
                <a:spcPct val="100000"/>
              </a:lnSpc>
              <a:spcBef>
                <a:spcPts val="575"/>
              </a:spcBef>
            </a:pPr>
            <a:r>
              <a:rPr sz="2800" spc="-155" dirty="0">
                <a:latin typeface="Trebuchet MS"/>
                <a:cs typeface="Trebuchet MS"/>
              </a:rPr>
              <a:t>Flexibility</a:t>
            </a:r>
            <a:endParaRPr sz="2800">
              <a:latin typeface="Trebuchet MS"/>
              <a:cs typeface="Trebuchet MS"/>
            </a:endParaRPr>
          </a:p>
          <a:p>
            <a:pPr marL="1384300" marR="4328795">
              <a:lnSpc>
                <a:spcPct val="118600"/>
              </a:lnSpc>
              <a:spcBef>
                <a:spcPts val="25"/>
              </a:spcBef>
            </a:pPr>
            <a:r>
              <a:rPr sz="2800" spc="-315" dirty="0">
                <a:latin typeface="Trebuchet MS"/>
                <a:cs typeface="Trebuchet MS"/>
              </a:rPr>
              <a:t>P</a:t>
            </a:r>
            <a:r>
              <a:rPr sz="2800" spc="55" dirty="0">
                <a:latin typeface="Trebuchet MS"/>
                <a:cs typeface="Trebuchet MS"/>
              </a:rPr>
              <a:t>o</a:t>
            </a:r>
            <a:r>
              <a:rPr sz="2800" spc="35" dirty="0">
                <a:latin typeface="Trebuchet MS"/>
                <a:cs typeface="Trebuchet MS"/>
              </a:rPr>
              <a:t>r</a:t>
            </a:r>
            <a:r>
              <a:rPr sz="2800" spc="-204" dirty="0">
                <a:latin typeface="Trebuchet MS"/>
                <a:cs typeface="Trebuchet MS"/>
              </a:rPr>
              <a:t>ta</a:t>
            </a:r>
            <a:r>
              <a:rPr sz="2800" spc="-220" dirty="0">
                <a:latin typeface="Trebuchet MS"/>
                <a:cs typeface="Trebuchet MS"/>
              </a:rPr>
              <a:t>b</a:t>
            </a:r>
            <a:r>
              <a:rPr sz="2800" spc="-204" dirty="0">
                <a:latin typeface="Trebuchet MS"/>
                <a:cs typeface="Trebuchet MS"/>
              </a:rPr>
              <a:t>ili</a:t>
            </a:r>
            <a:r>
              <a:rPr sz="2800" spc="-155" dirty="0">
                <a:latin typeface="Trebuchet MS"/>
                <a:cs typeface="Trebuchet MS"/>
              </a:rPr>
              <a:t>t</a:t>
            </a:r>
            <a:r>
              <a:rPr sz="2800" dirty="0">
                <a:latin typeface="Trebuchet MS"/>
                <a:cs typeface="Trebuchet MS"/>
              </a:rPr>
              <a:t>y  </a:t>
            </a:r>
            <a:r>
              <a:rPr sz="2800" spc="-85" dirty="0">
                <a:latin typeface="Trebuchet MS"/>
                <a:cs typeface="Trebuchet MS"/>
              </a:rPr>
              <a:t>Mobility</a:t>
            </a:r>
            <a:endParaRPr sz="2800">
              <a:latin typeface="Trebuchet MS"/>
              <a:cs typeface="Trebuchet MS"/>
            </a:endParaRPr>
          </a:p>
          <a:p>
            <a:pPr marL="1384300">
              <a:lnSpc>
                <a:spcPct val="100000"/>
              </a:lnSpc>
              <a:spcBef>
                <a:spcPts val="770"/>
              </a:spcBef>
            </a:pPr>
            <a:r>
              <a:rPr sz="2800" spc="-135" dirty="0">
                <a:latin typeface="Trebuchet MS"/>
                <a:cs typeface="Trebuchet MS"/>
              </a:rPr>
              <a:t>E</a:t>
            </a:r>
            <a:r>
              <a:rPr sz="2800" spc="-155" dirty="0">
                <a:latin typeface="Trebuchet MS"/>
                <a:cs typeface="Trebuchet MS"/>
              </a:rPr>
              <a:t>as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f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I</a:t>
            </a:r>
            <a:r>
              <a:rPr sz="2800" spc="-140" dirty="0">
                <a:latin typeface="Trebuchet MS"/>
                <a:cs typeface="Trebuchet MS"/>
              </a:rPr>
              <a:t>n</a:t>
            </a:r>
            <a:r>
              <a:rPr sz="2800" spc="-155" dirty="0">
                <a:latin typeface="Trebuchet MS"/>
                <a:cs typeface="Trebuchet MS"/>
              </a:rPr>
              <a:t>sta</a:t>
            </a:r>
            <a:r>
              <a:rPr sz="2800" spc="-135" dirty="0">
                <a:latin typeface="Trebuchet MS"/>
                <a:cs typeface="Trebuchet MS"/>
              </a:rPr>
              <a:t>l</a:t>
            </a:r>
            <a:r>
              <a:rPr sz="2800" spc="-160" dirty="0">
                <a:latin typeface="Trebuchet MS"/>
                <a:cs typeface="Trebuchet MS"/>
              </a:rPr>
              <a:t>l</a:t>
            </a:r>
            <a:r>
              <a:rPr sz="2800" spc="-155" dirty="0">
                <a:latin typeface="Trebuchet MS"/>
                <a:cs typeface="Trebuchet MS"/>
              </a:rPr>
              <a:t>ati</a:t>
            </a:r>
            <a:r>
              <a:rPr sz="2800" spc="-160" dirty="0">
                <a:latin typeface="Trebuchet MS"/>
                <a:cs typeface="Trebuchet MS"/>
              </a:rPr>
              <a:t>o</a:t>
            </a:r>
            <a:r>
              <a:rPr sz="2800" spc="5" dirty="0">
                <a:latin typeface="Trebuchet MS"/>
                <a:cs typeface="Trebuchet MS"/>
              </a:rPr>
              <a:t>n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9" y="6289040"/>
            <a:ext cx="192024" cy="1849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2225039"/>
            <a:ext cx="1277111" cy="16520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0" y="4977384"/>
            <a:ext cx="1405127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769" y="212801"/>
            <a:ext cx="546036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85" dirty="0"/>
              <a:t>W</a:t>
            </a:r>
            <a:r>
              <a:rPr sz="4300" spc="-80" dirty="0"/>
              <a:t>i</a:t>
            </a:r>
            <a:r>
              <a:rPr sz="4300" spc="-135" dirty="0"/>
              <a:t>r</a:t>
            </a:r>
            <a:r>
              <a:rPr sz="4300" spc="-80" dirty="0"/>
              <a:t>ele</a:t>
            </a:r>
            <a:r>
              <a:rPr sz="4300" spc="-75" dirty="0"/>
              <a:t>s</a:t>
            </a:r>
            <a:r>
              <a:rPr sz="4300" spc="-5" dirty="0"/>
              <a:t>s</a:t>
            </a:r>
            <a:r>
              <a:rPr sz="4300" spc="-155" dirty="0"/>
              <a:t> </a:t>
            </a:r>
            <a:r>
              <a:rPr sz="4300" spc="270" dirty="0"/>
              <a:t>L</a:t>
            </a:r>
            <a:r>
              <a:rPr sz="4300" spc="285" dirty="0"/>
              <a:t>A</a:t>
            </a:r>
            <a:r>
              <a:rPr sz="4300" spc="-5" dirty="0"/>
              <a:t>N</a:t>
            </a:r>
            <a:r>
              <a:rPr sz="4300" spc="-310" dirty="0"/>
              <a:t> </a:t>
            </a:r>
            <a:r>
              <a:rPr sz="4300" spc="-190" dirty="0"/>
              <a:t>A</a:t>
            </a:r>
            <a:r>
              <a:rPr sz="4300" spc="-204" dirty="0"/>
              <a:t>ppli</a:t>
            </a:r>
            <a:r>
              <a:rPr sz="4300" spc="-215" dirty="0"/>
              <a:t>c</a:t>
            </a:r>
            <a:r>
              <a:rPr sz="4300" spc="-245" dirty="0"/>
              <a:t>a</a:t>
            </a:r>
            <a:r>
              <a:rPr sz="4300" spc="-200" dirty="0"/>
              <a:t>t</a:t>
            </a:r>
            <a:r>
              <a:rPr sz="4300" spc="-204" dirty="0"/>
              <a:t>i</a:t>
            </a:r>
            <a:r>
              <a:rPr sz="4300" spc="-210" dirty="0"/>
              <a:t>o</a:t>
            </a:r>
            <a:r>
              <a:rPr sz="4300" spc="-204" dirty="0"/>
              <a:t>n</a:t>
            </a:r>
            <a:r>
              <a:rPr sz="4300" spc="-5" dirty="0"/>
              <a:t>s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1060500" y="1178465"/>
            <a:ext cx="3796665" cy="34099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695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190" dirty="0">
                <a:latin typeface="Trebuchet MS"/>
                <a:cs typeface="Trebuchet MS"/>
              </a:rPr>
              <a:t>M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di</a:t>
            </a:r>
            <a:r>
              <a:rPr sz="3200" spc="-170" dirty="0">
                <a:latin typeface="Trebuchet MS"/>
                <a:cs typeface="Trebuchet MS"/>
              </a:rPr>
              <a:t>ca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155" dirty="0">
                <a:latin typeface="Trebuchet MS"/>
                <a:cs typeface="Trebuchet MS"/>
              </a:rPr>
              <a:t> </a:t>
            </a:r>
            <a:r>
              <a:rPr sz="3200" spc="-295" dirty="0">
                <a:latin typeface="Trebuchet MS"/>
                <a:cs typeface="Trebuchet MS"/>
              </a:rPr>
              <a:t>P</a:t>
            </a:r>
            <a:r>
              <a:rPr sz="3200" spc="-140" dirty="0">
                <a:latin typeface="Trebuchet MS"/>
                <a:cs typeface="Trebuchet MS"/>
              </a:rPr>
              <a:t>r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55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ss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0" dirty="0">
                <a:latin typeface="Trebuchet MS"/>
                <a:cs typeface="Trebuchet MS"/>
              </a:rPr>
              <a:t>n</a:t>
            </a:r>
            <a:r>
              <a:rPr sz="3200" spc="-145" dirty="0">
                <a:latin typeface="Trebuchet MS"/>
                <a:cs typeface="Trebuchet MS"/>
              </a:rPr>
              <a:t>a</a:t>
            </a:r>
            <a:r>
              <a:rPr sz="3200" spc="-155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  <a:p>
            <a:pPr marL="304800" indent="-292735">
              <a:lnSpc>
                <a:spcPct val="100000"/>
              </a:lnSpc>
              <a:spcBef>
                <a:spcPts val="600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155" dirty="0">
                <a:latin typeface="Trebuchet MS"/>
                <a:cs typeface="Trebuchet MS"/>
              </a:rPr>
              <a:t>Education</a:t>
            </a:r>
            <a:endParaRPr sz="3200">
              <a:latin typeface="Trebuchet MS"/>
              <a:cs typeface="Trebuchet MS"/>
            </a:endParaRPr>
          </a:p>
          <a:p>
            <a:pPr marL="304800" indent="-292735">
              <a:lnSpc>
                <a:spcPct val="100000"/>
              </a:lnSpc>
              <a:spcBef>
                <a:spcPts val="605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565" dirty="0">
                <a:latin typeface="Trebuchet MS"/>
                <a:cs typeface="Trebuchet MS"/>
              </a:rPr>
              <a:t>T</a:t>
            </a:r>
            <a:r>
              <a:rPr sz="3200" spc="-145" dirty="0">
                <a:latin typeface="Trebuchet MS"/>
                <a:cs typeface="Trebuchet MS"/>
              </a:rPr>
              <a:t>e</a:t>
            </a:r>
            <a:r>
              <a:rPr sz="3200" spc="-165" dirty="0">
                <a:latin typeface="Trebuchet MS"/>
                <a:cs typeface="Trebuchet MS"/>
              </a:rPr>
              <a:t>m</a:t>
            </a:r>
            <a:r>
              <a:rPr sz="3200" spc="-155" dirty="0">
                <a:latin typeface="Trebuchet MS"/>
                <a:cs typeface="Trebuchet MS"/>
              </a:rPr>
              <a:t>p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Si</a:t>
            </a:r>
            <a:r>
              <a:rPr sz="3200" spc="-170" dirty="0">
                <a:latin typeface="Trebuchet MS"/>
                <a:cs typeface="Trebuchet MS"/>
              </a:rPr>
              <a:t>tu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  <a:p>
            <a:pPr marL="304800" indent="-292735">
              <a:lnSpc>
                <a:spcPct val="100000"/>
              </a:lnSpc>
              <a:spcBef>
                <a:spcPts val="600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90" dirty="0">
                <a:latin typeface="Trebuchet MS"/>
                <a:cs typeface="Trebuchet MS"/>
              </a:rPr>
              <a:t>Airlines</a:t>
            </a:r>
            <a:endParaRPr sz="3200">
              <a:latin typeface="Trebuchet MS"/>
              <a:cs typeface="Trebuchet MS"/>
            </a:endParaRPr>
          </a:p>
          <a:p>
            <a:pPr marL="304800" indent="-292735">
              <a:lnSpc>
                <a:spcPct val="100000"/>
              </a:lnSpc>
              <a:spcBef>
                <a:spcPts val="605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150" dirty="0">
                <a:latin typeface="Trebuchet MS"/>
                <a:cs typeface="Trebuchet MS"/>
              </a:rPr>
              <a:t>S</a:t>
            </a:r>
            <a:r>
              <a:rPr sz="3200" spc="-145" dirty="0">
                <a:latin typeface="Trebuchet MS"/>
                <a:cs typeface="Trebuchet MS"/>
              </a:rPr>
              <a:t>e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145" dirty="0">
                <a:latin typeface="Trebuchet MS"/>
                <a:cs typeface="Trebuchet MS"/>
              </a:rPr>
              <a:t>ur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80" dirty="0">
                <a:latin typeface="Trebuchet MS"/>
                <a:cs typeface="Trebuchet MS"/>
              </a:rPr>
              <a:t> </a:t>
            </a:r>
            <a:r>
              <a:rPr sz="3200" spc="-270" dirty="0">
                <a:latin typeface="Trebuchet MS"/>
                <a:cs typeface="Trebuchet MS"/>
              </a:rPr>
              <a:t>S</a:t>
            </a:r>
            <a:r>
              <a:rPr sz="3200" spc="-265" dirty="0">
                <a:latin typeface="Trebuchet MS"/>
                <a:cs typeface="Trebuchet MS"/>
              </a:rPr>
              <a:t>t</a:t>
            </a:r>
            <a:r>
              <a:rPr sz="3200" spc="-270" dirty="0">
                <a:latin typeface="Trebuchet MS"/>
                <a:cs typeface="Trebuchet MS"/>
              </a:rPr>
              <a:t>a</a:t>
            </a:r>
            <a:r>
              <a:rPr sz="3200" spc="-280" dirty="0">
                <a:latin typeface="Trebuchet MS"/>
                <a:cs typeface="Trebuchet MS"/>
              </a:rPr>
              <a:t>f</a:t>
            </a:r>
            <a:r>
              <a:rPr sz="3200" spc="-5" dirty="0">
                <a:latin typeface="Trebuchet MS"/>
                <a:cs typeface="Trebuchet MS"/>
              </a:rPr>
              <a:t>f</a:t>
            </a:r>
            <a:endParaRPr sz="3200">
              <a:latin typeface="Trebuchet MS"/>
              <a:cs typeface="Trebuchet MS"/>
            </a:endParaRPr>
          </a:p>
          <a:p>
            <a:pPr marL="304800" indent="-292735">
              <a:lnSpc>
                <a:spcPct val="100000"/>
              </a:lnSpc>
              <a:spcBef>
                <a:spcPts val="600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180" dirty="0">
                <a:latin typeface="Trebuchet MS"/>
                <a:cs typeface="Trebuchet MS"/>
              </a:rPr>
              <a:t>E</a:t>
            </a:r>
            <a:r>
              <a:rPr sz="3200" spc="-190" dirty="0">
                <a:latin typeface="Trebuchet MS"/>
                <a:cs typeface="Trebuchet MS"/>
              </a:rPr>
              <a:t>m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rg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nc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25" dirty="0">
                <a:latin typeface="Trebuchet MS"/>
                <a:cs typeface="Trebuchet MS"/>
              </a:rPr>
              <a:t> </a:t>
            </a:r>
            <a:r>
              <a:rPr sz="3200" spc="-70" dirty="0">
                <a:latin typeface="Trebuchet MS"/>
                <a:cs typeface="Trebuchet MS"/>
              </a:rPr>
              <a:t>Ce</a:t>
            </a:r>
            <a:r>
              <a:rPr sz="3200" spc="-75" dirty="0">
                <a:latin typeface="Trebuchet MS"/>
                <a:cs typeface="Trebuchet MS"/>
              </a:rPr>
              <a:t>nt</a:t>
            </a:r>
            <a:r>
              <a:rPr sz="3200" spc="-70" dirty="0">
                <a:latin typeface="Trebuchet MS"/>
                <a:cs typeface="Trebuchet MS"/>
              </a:rPr>
              <a:t>e</a:t>
            </a:r>
            <a:r>
              <a:rPr sz="3200" spc="-7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1088136"/>
            <a:ext cx="1578863" cy="14630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4535" y="3343655"/>
            <a:ext cx="2145792" cy="1609344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2097" y="0"/>
            <a:ext cx="6623684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77415" marR="5080" indent="-2164715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Arial MT"/>
                <a:cs typeface="Arial MT"/>
              </a:rPr>
              <a:t>IEEE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95" dirty="0">
                <a:latin typeface="Arial MT"/>
                <a:cs typeface="Arial MT"/>
              </a:rPr>
              <a:t>802.11</a:t>
            </a:r>
            <a:r>
              <a:rPr spc="-3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Wireless</a:t>
            </a:r>
            <a:r>
              <a:rPr spc="-12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LAN </a:t>
            </a:r>
            <a:r>
              <a:rPr spc="-120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Standard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996" y="1493900"/>
            <a:ext cx="8030845" cy="4079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211454" indent="-283845">
              <a:lnSpc>
                <a:spcPct val="100000"/>
              </a:lnSpc>
              <a:spcBef>
                <a:spcPts val="90"/>
              </a:spcBef>
              <a:buClr>
                <a:srgbClr val="4F271C"/>
              </a:buClr>
              <a:buSzPct val="73437"/>
              <a:buFont typeface="Wingdings"/>
              <a:buChar char=""/>
              <a:tabLst>
                <a:tab pos="296545" algn="l"/>
              </a:tabLst>
            </a:pPr>
            <a:r>
              <a:rPr sz="3200" spc="-5" dirty="0">
                <a:latin typeface="Arial MT"/>
                <a:cs typeface="Arial MT"/>
              </a:rPr>
              <a:t>In response to lacking standards, IEEE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developed the first internationally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recognized</a:t>
            </a:r>
            <a:r>
              <a:rPr sz="3200" spc="-7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wireless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LAN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standard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–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IEEE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85" dirty="0">
                <a:latin typeface="Arial MT"/>
                <a:cs typeface="Arial MT"/>
              </a:rPr>
              <a:t>802.11</a:t>
            </a:r>
            <a:endParaRPr sz="3200">
              <a:latin typeface="Arial MT"/>
              <a:cs typeface="Arial MT"/>
            </a:endParaRPr>
          </a:p>
          <a:p>
            <a:pPr marL="295910" marR="5080" indent="-283845">
              <a:lnSpc>
                <a:spcPct val="100000"/>
              </a:lnSpc>
              <a:spcBef>
                <a:spcPts val="610"/>
              </a:spcBef>
              <a:buClr>
                <a:srgbClr val="4F271C"/>
              </a:buClr>
              <a:buSzPct val="73437"/>
              <a:buFont typeface="Wingdings"/>
              <a:buChar char=""/>
              <a:tabLst>
                <a:tab pos="296545" algn="l"/>
              </a:tabLst>
            </a:pPr>
            <a:r>
              <a:rPr sz="3200" spc="-5" dirty="0">
                <a:latin typeface="Arial MT"/>
                <a:cs typeface="Arial MT"/>
              </a:rPr>
              <a:t>IEEE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published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90" dirty="0">
                <a:latin typeface="Arial MT"/>
                <a:cs typeface="Arial MT"/>
              </a:rPr>
              <a:t>802.11</a:t>
            </a:r>
            <a:r>
              <a:rPr sz="3200" spc="-6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1997,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after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seven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35" dirty="0">
                <a:latin typeface="Arial MT"/>
                <a:cs typeface="Arial MT"/>
              </a:rPr>
              <a:t>years</a:t>
            </a:r>
            <a:r>
              <a:rPr sz="3200" spc="5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25" dirty="0">
                <a:latin typeface="Arial MT"/>
                <a:cs typeface="Arial MT"/>
              </a:rPr>
              <a:t> </a:t>
            </a:r>
            <a:r>
              <a:rPr sz="3200" spc="-35" dirty="0">
                <a:latin typeface="Arial MT"/>
                <a:cs typeface="Arial MT"/>
              </a:rPr>
              <a:t>work</a:t>
            </a:r>
            <a:endParaRPr sz="3200">
              <a:latin typeface="Arial MT"/>
              <a:cs typeface="Arial MT"/>
            </a:endParaRPr>
          </a:p>
          <a:p>
            <a:pPr marL="295910" marR="52069" indent="-283845">
              <a:lnSpc>
                <a:spcPct val="100000"/>
              </a:lnSpc>
              <a:spcBef>
                <a:spcPts val="600"/>
              </a:spcBef>
              <a:buClr>
                <a:srgbClr val="4F271C"/>
              </a:buClr>
              <a:buSzPct val="73437"/>
              <a:buFont typeface="Wingdings"/>
              <a:buChar char=""/>
              <a:tabLst>
                <a:tab pos="296545" algn="l"/>
              </a:tabLst>
            </a:pPr>
            <a:r>
              <a:rPr sz="3200" spc="-5" dirty="0">
                <a:latin typeface="Arial MT"/>
                <a:cs typeface="Arial MT"/>
              </a:rPr>
              <a:t>Scope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 IEEE </a:t>
            </a:r>
            <a:r>
              <a:rPr sz="3200" spc="-85" dirty="0">
                <a:latin typeface="Arial MT"/>
                <a:cs typeface="Arial MT"/>
              </a:rPr>
              <a:t>802.11</a:t>
            </a:r>
            <a:r>
              <a:rPr sz="3200" spc="-9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limited</a:t>
            </a:r>
            <a:r>
              <a:rPr sz="3200" spc="-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 </a:t>
            </a:r>
            <a:r>
              <a:rPr sz="3200" spc="-10" dirty="0">
                <a:latin typeface="Arial MT"/>
                <a:cs typeface="Arial MT"/>
              </a:rPr>
              <a:t>Physical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and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Data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Link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Layers.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848" y="0"/>
            <a:ext cx="546481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54" dirty="0"/>
              <a:t>B</a:t>
            </a:r>
            <a:r>
              <a:rPr sz="4300" spc="-245" dirty="0"/>
              <a:t>en</a:t>
            </a:r>
            <a:r>
              <a:rPr sz="4300" spc="-300" dirty="0"/>
              <a:t>e</a:t>
            </a:r>
            <a:r>
              <a:rPr sz="4300" spc="-235" dirty="0"/>
              <a:t>f</a:t>
            </a:r>
            <a:r>
              <a:rPr sz="4300" spc="-245" dirty="0"/>
              <a:t>it</a:t>
            </a:r>
            <a:r>
              <a:rPr sz="4300" spc="-5" dirty="0"/>
              <a:t>s</a:t>
            </a:r>
            <a:r>
              <a:rPr sz="4300" spc="-509" dirty="0"/>
              <a:t> </a:t>
            </a:r>
            <a:r>
              <a:rPr sz="4300" spc="-254" dirty="0"/>
              <a:t>o</a:t>
            </a:r>
            <a:r>
              <a:rPr sz="4300" spc="-5" dirty="0"/>
              <a:t>f</a:t>
            </a:r>
            <a:r>
              <a:rPr sz="4300" spc="-440" dirty="0"/>
              <a:t> </a:t>
            </a:r>
            <a:r>
              <a:rPr sz="4300" spc="-195" dirty="0"/>
              <a:t>802</a:t>
            </a:r>
            <a:r>
              <a:rPr sz="4300" spc="-204" dirty="0"/>
              <a:t>.</a:t>
            </a:r>
            <a:r>
              <a:rPr sz="4300" spc="-195" dirty="0"/>
              <a:t>1</a:t>
            </a:r>
            <a:r>
              <a:rPr sz="4300" spc="-5" dirty="0"/>
              <a:t>1</a:t>
            </a:r>
            <a:r>
              <a:rPr sz="4300" spc="-95" dirty="0"/>
              <a:t> </a:t>
            </a:r>
            <a:r>
              <a:rPr sz="4300" spc="-254" dirty="0"/>
              <a:t>S</a:t>
            </a:r>
            <a:r>
              <a:rPr sz="4300" spc="-295" dirty="0"/>
              <a:t>t</a:t>
            </a:r>
            <a:r>
              <a:rPr sz="4300" spc="-245" dirty="0"/>
              <a:t>a</a:t>
            </a:r>
            <a:r>
              <a:rPr sz="4300" spc="-250" dirty="0"/>
              <a:t>nd</a:t>
            </a:r>
            <a:r>
              <a:rPr sz="4300" spc="-245" dirty="0"/>
              <a:t>a</a:t>
            </a:r>
            <a:r>
              <a:rPr sz="4300" spc="-305" dirty="0"/>
              <a:t>r</a:t>
            </a:r>
            <a:r>
              <a:rPr sz="4300" spc="-5" dirty="0"/>
              <a:t>d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167" y="4878832"/>
            <a:ext cx="204216" cy="1991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167" y="5317744"/>
            <a:ext cx="204216" cy="1991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36700" y="873411"/>
            <a:ext cx="7415530" cy="51460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695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185" dirty="0">
                <a:latin typeface="Trebuchet MS"/>
                <a:cs typeface="Trebuchet MS"/>
              </a:rPr>
              <a:t>A</a:t>
            </a:r>
            <a:r>
              <a:rPr sz="3200" spc="-175" dirty="0">
                <a:latin typeface="Trebuchet MS"/>
                <a:cs typeface="Trebuchet MS"/>
              </a:rPr>
              <a:t>pp</a:t>
            </a:r>
            <a:r>
              <a:rPr sz="3200" spc="-180" dirty="0">
                <a:latin typeface="Trebuchet MS"/>
                <a:cs typeface="Trebuchet MS"/>
              </a:rPr>
              <a:t>l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anc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5" dirty="0">
                <a:latin typeface="Trebuchet MS"/>
                <a:cs typeface="Trebuchet MS"/>
              </a:rPr>
              <a:t>p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ra</a:t>
            </a:r>
            <a:r>
              <a:rPr sz="3200" spc="-175" dirty="0">
                <a:latin typeface="Trebuchet MS"/>
                <a:cs typeface="Trebuchet MS"/>
              </a:rPr>
              <a:t>bi</a:t>
            </a:r>
            <a:r>
              <a:rPr sz="3200" spc="-180" dirty="0">
                <a:latin typeface="Trebuchet MS"/>
                <a:cs typeface="Trebuchet MS"/>
              </a:rPr>
              <a:t>l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y</a:t>
            </a:r>
            <a:endParaRPr sz="3200">
              <a:latin typeface="Trebuchet MS"/>
              <a:cs typeface="Trebuchet MS"/>
            </a:endParaRPr>
          </a:p>
          <a:p>
            <a:pPr marL="304800" indent="-292735">
              <a:lnSpc>
                <a:spcPct val="100000"/>
              </a:lnSpc>
              <a:spcBef>
                <a:spcPts val="600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195" dirty="0">
                <a:latin typeface="Trebuchet MS"/>
                <a:cs typeface="Trebuchet MS"/>
              </a:rPr>
              <a:t>Fas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280" dirty="0">
                <a:latin typeface="Trebuchet MS"/>
                <a:cs typeface="Trebuchet MS"/>
              </a:rPr>
              <a:t>P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125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14" dirty="0">
                <a:latin typeface="Trebuchet MS"/>
                <a:cs typeface="Trebuchet MS"/>
              </a:rPr>
              <a:t>De</a:t>
            </a:r>
            <a:r>
              <a:rPr sz="3200" spc="-130" dirty="0">
                <a:latin typeface="Trebuchet MS"/>
                <a:cs typeface="Trebuchet MS"/>
              </a:rPr>
              <a:t>v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30" dirty="0">
                <a:latin typeface="Trebuchet MS"/>
                <a:cs typeface="Trebuchet MS"/>
              </a:rPr>
              <a:t>l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30" dirty="0">
                <a:latin typeface="Trebuchet MS"/>
                <a:cs typeface="Trebuchet MS"/>
              </a:rPr>
              <a:t>p</a:t>
            </a:r>
            <a:r>
              <a:rPr sz="3200" spc="-135" dirty="0">
                <a:latin typeface="Trebuchet MS"/>
                <a:cs typeface="Trebuchet MS"/>
              </a:rPr>
              <a:t>m</a:t>
            </a:r>
            <a:r>
              <a:rPr sz="3200" spc="-114" dirty="0">
                <a:latin typeface="Trebuchet MS"/>
                <a:cs typeface="Trebuchet MS"/>
              </a:rPr>
              <a:t>en</a:t>
            </a:r>
            <a:r>
              <a:rPr sz="3200" spc="-5" dirty="0">
                <a:latin typeface="Trebuchet MS"/>
                <a:cs typeface="Trebuchet MS"/>
              </a:rPr>
              <a:t>t</a:t>
            </a:r>
            <a:endParaRPr sz="3200">
              <a:latin typeface="Trebuchet MS"/>
              <a:cs typeface="Trebuchet MS"/>
            </a:endParaRPr>
          </a:p>
          <a:p>
            <a:pPr marL="304800" indent="-292735">
              <a:lnSpc>
                <a:spcPct val="100000"/>
              </a:lnSpc>
              <a:spcBef>
                <a:spcPts val="605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225" dirty="0">
                <a:latin typeface="Trebuchet MS"/>
                <a:cs typeface="Trebuchet MS"/>
              </a:rPr>
              <a:t>S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29" dirty="0">
                <a:latin typeface="Trebuchet MS"/>
                <a:cs typeface="Trebuchet MS"/>
              </a:rPr>
              <a:t>bl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5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</a:t>
            </a:r>
            <a:r>
              <a:rPr sz="3200" spc="-170" dirty="0">
                <a:latin typeface="Trebuchet MS"/>
                <a:cs typeface="Trebuchet MS"/>
              </a:rPr>
              <a:t>utur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M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20" dirty="0">
                <a:latin typeface="Trebuchet MS"/>
                <a:cs typeface="Trebuchet MS"/>
              </a:rPr>
              <a:t>gr</a:t>
            </a:r>
            <a:r>
              <a:rPr sz="3200" spc="-125" dirty="0">
                <a:latin typeface="Trebuchet MS"/>
                <a:cs typeface="Trebuchet MS"/>
              </a:rPr>
              <a:t>a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endParaRPr sz="3200">
              <a:latin typeface="Trebuchet MS"/>
              <a:cs typeface="Trebuchet MS"/>
            </a:endParaRPr>
          </a:p>
          <a:p>
            <a:pPr marL="304800" indent="-292735">
              <a:lnSpc>
                <a:spcPct val="100000"/>
              </a:lnSpc>
              <a:spcBef>
                <a:spcPts val="600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305435" algn="l"/>
              </a:tabLst>
            </a:pPr>
            <a:r>
              <a:rPr sz="3200" spc="-300" dirty="0">
                <a:latin typeface="Trebuchet MS"/>
                <a:cs typeface="Trebuchet MS"/>
              </a:rPr>
              <a:t>P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50" dirty="0">
                <a:latin typeface="Trebuchet MS"/>
                <a:cs typeface="Trebuchet MS"/>
              </a:rPr>
              <a:t>ic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60" dirty="0">
                <a:latin typeface="Trebuchet MS"/>
                <a:cs typeface="Trebuchet MS"/>
              </a:rPr>
              <a:t> R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125" dirty="0">
                <a:latin typeface="Trebuchet MS"/>
                <a:cs typeface="Trebuchet MS"/>
              </a:rPr>
              <a:t>c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  <a:p>
            <a:pPr marL="295910" marR="5080" indent="-283845">
              <a:lnSpc>
                <a:spcPct val="100000"/>
              </a:lnSpc>
              <a:spcBef>
                <a:spcPts val="605"/>
              </a:spcBef>
              <a:buClr>
                <a:srgbClr val="4F271C"/>
              </a:buClr>
              <a:buSzPct val="76562"/>
              <a:buFont typeface="Wingdings"/>
              <a:buChar char=""/>
              <a:tabLst>
                <a:tab pos="296545" algn="l"/>
              </a:tabLst>
            </a:pPr>
            <a:r>
              <a:rPr sz="3200" spc="-70" dirty="0">
                <a:latin typeface="Trebuchet MS"/>
                <a:cs typeface="Trebuchet MS"/>
              </a:rPr>
              <a:t>The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802.11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standard</a:t>
            </a:r>
            <a:r>
              <a:rPr sz="3200" spc="-340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takes</a:t>
            </a:r>
            <a:r>
              <a:rPr sz="3200" spc="-42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into</a:t>
            </a:r>
            <a:r>
              <a:rPr sz="3200" spc="-25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account</a:t>
            </a:r>
            <a:r>
              <a:rPr sz="3200" spc="-330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the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80" dirty="0">
                <a:latin typeface="Trebuchet MS"/>
                <a:cs typeface="Trebuchet MS"/>
              </a:rPr>
              <a:t>ll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5" dirty="0">
                <a:latin typeface="Trebuchet MS"/>
                <a:cs typeface="Trebuchet MS"/>
              </a:rPr>
              <a:t>wi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sig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25" dirty="0">
                <a:latin typeface="Trebuchet MS"/>
                <a:cs typeface="Trebuchet MS"/>
              </a:rPr>
              <a:t>f</a:t>
            </a:r>
            <a:r>
              <a:rPr sz="3200" spc="-220" dirty="0">
                <a:latin typeface="Trebuchet MS"/>
                <a:cs typeface="Trebuchet MS"/>
              </a:rPr>
              <a:t>ica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d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25" dirty="0">
                <a:latin typeface="Trebuchet MS"/>
                <a:cs typeface="Trebuchet MS"/>
              </a:rPr>
              <a:t>ff</a:t>
            </a:r>
            <a:r>
              <a:rPr sz="3200" spc="-215" dirty="0">
                <a:latin typeface="Trebuchet MS"/>
                <a:cs typeface="Trebuchet MS"/>
              </a:rPr>
              <a:t>eren</a:t>
            </a:r>
            <a:r>
              <a:rPr sz="3200" spc="-220" dirty="0">
                <a:latin typeface="Trebuchet MS"/>
                <a:cs typeface="Trebuchet MS"/>
              </a:rPr>
              <a:t>c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204" dirty="0">
                <a:latin typeface="Trebuchet MS"/>
                <a:cs typeface="Trebuchet MS"/>
              </a:rPr>
              <a:t>w</a:t>
            </a:r>
            <a:r>
              <a:rPr sz="3200" spc="-190" dirty="0">
                <a:latin typeface="Trebuchet MS"/>
                <a:cs typeface="Trebuchet MS"/>
              </a:rPr>
              <a:t>ee</a:t>
            </a:r>
            <a:r>
              <a:rPr sz="3200" spc="-5" dirty="0">
                <a:latin typeface="Trebuchet MS"/>
                <a:cs typeface="Trebuchet MS"/>
              </a:rPr>
              <a:t>n  </a:t>
            </a:r>
            <a:r>
              <a:rPr sz="3200" spc="-150" dirty="0">
                <a:latin typeface="Trebuchet MS"/>
                <a:cs typeface="Trebuchet MS"/>
              </a:rPr>
              <a:t>wi</a:t>
            </a:r>
            <a:r>
              <a:rPr sz="3200" spc="-145" dirty="0">
                <a:latin typeface="Trebuchet MS"/>
                <a:cs typeface="Trebuchet MS"/>
              </a:rPr>
              <a:t>re</a:t>
            </a:r>
            <a:r>
              <a:rPr sz="3200" spc="-155" dirty="0">
                <a:latin typeface="Trebuchet MS"/>
                <a:cs typeface="Trebuchet MS"/>
              </a:rPr>
              <a:t>l</a:t>
            </a:r>
            <a:r>
              <a:rPr sz="3200" spc="-145" dirty="0">
                <a:latin typeface="Trebuchet MS"/>
                <a:cs typeface="Trebuchet MS"/>
              </a:rPr>
              <a:t>es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42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wi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10" dirty="0">
                <a:latin typeface="Trebuchet MS"/>
                <a:cs typeface="Trebuchet MS"/>
              </a:rPr>
              <a:t> </a:t>
            </a:r>
            <a:r>
              <a:rPr sz="3200" spc="5" dirty="0">
                <a:latin typeface="Trebuchet MS"/>
                <a:cs typeface="Trebuchet MS"/>
              </a:rPr>
              <a:t>LA</a:t>
            </a:r>
            <a:r>
              <a:rPr sz="3200" spc="15" dirty="0">
                <a:latin typeface="Trebuchet MS"/>
                <a:cs typeface="Trebuchet MS"/>
              </a:rPr>
              <a:t>Ns</a:t>
            </a:r>
            <a:r>
              <a:rPr sz="3200" spc="-5" dirty="0"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  <a:p>
            <a:pPr marL="817244">
              <a:lnSpc>
                <a:spcPct val="100000"/>
              </a:lnSpc>
              <a:spcBef>
                <a:spcPts val="300"/>
              </a:spcBef>
            </a:pPr>
            <a:r>
              <a:rPr sz="2400" spc="-215" dirty="0">
                <a:latin typeface="Trebuchet MS"/>
                <a:cs typeface="Trebuchet MS"/>
              </a:rPr>
              <a:t>P</a:t>
            </a:r>
            <a:r>
              <a:rPr sz="2400" spc="-90" dirty="0">
                <a:latin typeface="Trebuchet MS"/>
                <a:cs typeface="Trebuchet MS"/>
              </a:rPr>
              <a:t>o</a:t>
            </a:r>
            <a:r>
              <a:rPr sz="2400" spc="-110" dirty="0">
                <a:latin typeface="Trebuchet MS"/>
                <a:cs typeface="Trebuchet MS"/>
              </a:rPr>
              <a:t>w</a:t>
            </a:r>
            <a:r>
              <a:rPr sz="2400" spc="-85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r</a:t>
            </a:r>
            <a:r>
              <a:rPr sz="2400" spc="-145" dirty="0">
                <a:latin typeface="Trebuchet MS"/>
                <a:cs typeface="Trebuchet MS"/>
              </a:rPr>
              <a:t> M</a:t>
            </a:r>
            <a:r>
              <a:rPr sz="2400" spc="-135" dirty="0">
                <a:latin typeface="Trebuchet MS"/>
                <a:cs typeface="Trebuchet MS"/>
              </a:rPr>
              <a:t>a</a:t>
            </a:r>
            <a:r>
              <a:rPr sz="2400" spc="-140" dirty="0">
                <a:latin typeface="Trebuchet MS"/>
                <a:cs typeface="Trebuchet MS"/>
              </a:rPr>
              <a:t>n</a:t>
            </a:r>
            <a:r>
              <a:rPr sz="2400" spc="-135" dirty="0">
                <a:latin typeface="Trebuchet MS"/>
                <a:cs typeface="Trebuchet MS"/>
              </a:rPr>
              <a:t>a</a:t>
            </a:r>
            <a:r>
              <a:rPr sz="2400" spc="-150" dirty="0">
                <a:latin typeface="Trebuchet MS"/>
                <a:cs typeface="Trebuchet MS"/>
              </a:rPr>
              <a:t>g</a:t>
            </a:r>
            <a:r>
              <a:rPr sz="2400" spc="-135" dirty="0">
                <a:latin typeface="Trebuchet MS"/>
                <a:cs typeface="Trebuchet MS"/>
              </a:rPr>
              <a:t>e</a:t>
            </a:r>
            <a:r>
              <a:rPr sz="2400" spc="-145" dirty="0">
                <a:latin typeface="Trebuchet MS"/>
                <a:cs typeface="Trebuchet MS"/>
              </a:rPr>
              <a:t>m</a:t>
            </a:r>
            <a:r>
              <a:rPr sz="2400" spc="-135" dirty="0">
                <a:latin typeface="Trebuchet MS"/>
                <a:cs typeface="Trebuchet MS"/>
              </a:rPr>
              <a:t>e</a:t>
            </a:r>
            <a:r>
              <a:rPr sz="2400" spc="-140" dirty="0">
                <a:latin typeface="Trebuchet MS"/>
                <a:cs typeface="Trebuchet MS"/>
              </a:rPr>
              <a:t>n</a:t>
            </a:r>
            <a:r>
              <a:rPr sz="2400" dirty="0"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  <a:p>
            <a:pPr marL="817244">
              <a:lnSpc>
                <a:spcPct val="100000"/>
              </a:lnSpc>
              <a:spcBef>
                <a:spcPts val="580"/>
              </a:spcBef>
            </a:pPr>
            <a:r>
              <a:rPr sz="2400" spc="-105" dirty="0">
                <a:latin typeface="Trebuchet MS"/>
                <a:cs typeface="Trebuchet MS"/>
              </a:rPr>
              <a:t>Security</a:t>
            </a:r>
            <a:endParaRPr sz="2400">
              <a:latin typeface="Trebuchet MS"/>
              <a:cs typeface="Trebuchet MS"/>
            </a:endParaRPr>
          </a:p>
          <a:p>
            <a:pPr marL="817244">
              <a:lnSpc>
                <a:spcPct val="100000"/>
              </a:lnSpc>
              <a:spcBef>
                <a:spcPts val="910"/>
              </a:spcBef>
            </a:pPr>
            <a:r>
              <a:rPr sz="2400" spc="-105" dirty="0">
                <a:latin typeface="Trebuchet MS"/>
                <a:cs typeface="Trebuchet MS"/>
              </a:rPr>
              <a:t>Bandwidth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167" y="5756655"/>
            <a:ext cx="204216" cy="199135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836" y="0"/>
            <a:ext cx="5812790" cy="1266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3135">
              <a:lnSpc>
                <a:spcPts val="5185"/>
              </a:lnSpc>
              <a:spcBef>
                <a:spcPts val="95"/>
              </a:spcBef>
            </a:pPr>
            <a:r>
              <a:rPr spc="375" dirty="0"/>
              <a:t>WL</a:t>
            </a:r>
            <a:r>
              <a:rPr spc="370" dirty="0"/>
              <a:t>A</a:t>
            </a:r>
            <a:r>
              <a:rPr spc="-5" dirty="0"/>
              <a:t>N</a:t>
            </a:r>
            <a:r>
              <a:rPr spc="-215" dirty="0"/>
              <a:t> </a:t>
            </a:r>
            <a:r>
              <a:rPr spc="-540" dirty="0"/>
              <a:t>T</a:t>
            </a:r>
            <a:r>
              <a:rPr spc="-140" dirty="0"/>
              <a:t>o</a:t>
            </a:r>
            <a:r>
              <a:rPr spc="-155" dirty="0"/>
              <a:t>p</a:t>
            </a:r>
            <a:r>
              <a:rPr spc="-140" dirty="0"/>
              <a:t>o</a:t>
            </a:r>
            <a:r>
              <a:rPr spc="-150" dirty="0"/>
              <a:t>l</a:t>
            </a:r>
            <a:r>
              <a:rPr spc="-140" dirty="0"/>
              <a:t>o</a:t>
            </a:r>
            <a:r>
              <a:rPr spc="-155" dirty="0"/>
              <a:t>g</a:t>
            </a:r>
            <a:r>
              <a:rPr spc="-5" dirty="0"/>
              <a:t>y</a:t>
            </a:r>
          </a:p>
          <a:p>
            <a:pPr marL="12700">
              <a:lnSpc>
                <a:spcPts val="4585"/>
              </a:lnSpc>
            </a:pPr>
            <a:r>
              <a:rPr sz="3900" spc="20" dirty="0">
                <a:solidFill>
                  <a:srgbClr val="552112"/>
                </a:solidFill>
                <a:latin typeface="Trebuchet MS"/>
                <a:cs typeface="Trebuchet MS"/>
              </a:rPr>
              <a:t>Ad-Hoc</a:t>
            </a:r>
            <a:r>
              <a:rPr sz="3900" spc="-275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900" spc="-20" dirty="0">
                <a:solidFill>
                  <a:srgbClr val="552112"/>
                </a:solidFill>
                <a:latin typeface="Trebuchet MS"/>
                <a:cs typeface="Trebuchet MS"/>
              </a:rPr>
              <a:t>Network</a:t>
            </a:r>
            <a:endParaRPr sz="39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945224"/>
            <a:ext cx="7645400" cy="32265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444" y="5971133"/>
            <a:ext cx="773175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BSS</a:t>
            </a:r>
            <a:r>
              <a:rPr sz="1600" spc="-5" dirty="0">
                <a:latin typeface="Arial MT"/>
                <a:cs typeface="Arial MT"/>
              </a:rPr>
              <a:t> without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AP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 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stand-alone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network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cannot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data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other</a:t>
            </a:r>
            <a:r>
              <a:rPr sz="1600" spc="-254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BSSs.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they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locate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another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agree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-5" dirty="0">
                <a:latin typeface="Arial MT"/>
                <a:cs typeface="Arial MT"/>
              </a:rPr>
              <a:t>be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part of</a:t>
            </a:r>
            <a:r>
              <a:rPr sz="1600" dirty="0">
                <a:latin typeface="Arial MT"/>
                <a:cs typeface="Arial MT"/>
              </a:rPr>
              <a:t> a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BSS.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1371600"/>
              <a:ext cx="8019288" cy="38100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33038" y="408559"/>
            <a:ext cx="17602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WLAN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40" dirty="0">
                <a:latin typeface="Arial"/>
                <a:cs typeface="Arial"/>
              </a:rPr>
              <a:t>Topology</a:t>
            </a:r>
            <a:endParaRPr sz="180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Infrastructure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5775" y="5665723"/>
            <a:ext cx="548005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Arial MT"/>
                <a:cs typeface="Arial MT"/>
              </a:rPr>
              <a:t>EX: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cellular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network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if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we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consider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each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BSS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-5" dirty="0">
                <a:latin typeface="Arial MT"/>
                <a:cs typeface="Arial MT"/>
              </a:rPr>
              <a:t>be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cell</a:t>
            </a:r>
            <a:r>
              <a:rPr sz="1600" spc="-1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and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ea</a:t>
            </a:r>
            <a:r>
              <a:rPr sz="1600" spc="15" dirty="0">
                <a:latin typeface="Arial MT"/>
                <a:cs typeface="Arial MT"/>
              </a:rPr>
              <a:t>c</a:t>
            </a:r>
            <a:r>
              <a:rPr sz="1600" spc="5" dirty="0">
                <a:latin typeface="Arial MT"/>
                <a:cs typeface="Arial MT"/>
              </a:rPr>
              <a:t>h</a:t>
            </a:r>
            <a:r>
              <a:rPr sz="1600" spc="-12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AP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</a:t>
            </a:r>
            <a:r>
              <a:rPr sz="1600" spc="5" dirty="0">
                <a:latin typeface="Arial MT"/>
                <a:cs typeface="Arial MT"/>
              </a:rPr>
              <a:t>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</a:t>
            </a:r>
            <a:r>
              <a:rPr sz="1600" spc="10" dirty="0">
                <a:latin typeface="Arial MT"/>
                <a:cs typeface="Arial MT"/>
              </a:rPr>
              <a:t>s</a:t>
            </a:r>
            <a:r>
              <a:rPr sz="1600" spc="190" dirty="0">
                <a:latin typeface="Arial MT"/>
                <a:cs typeface="Arial MT"/>
              </a:rPr>
              <a:t>e</a:t>
            </a:r>
            <a:r>
              <a:rPr sz="1600" spc="10" dirty="0">
                <a:latin typeface="Arial MT"/>
                <a:cs typeface="Arial MT"/>
              </a:rPr>
              <a:t>s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dirty="0">
                <a:latin typeface="Arial MT"/>
                <a:cs typeface="Arial MT"/>
              </a:rPr>
              <a:t>io</a:t>
            </a:r>
            <a:r>
              <a:rPr sz="1600" spc="-5" dirty="0">
                <a:latin typeface="Arial MT"/>
                <a:cs typeface="Arial MT"/>
              </a:rPr>
              <a:t>n</a:t>
            </a: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272" y="1828800"/>
              <a:ext cx="8491728" cy="37551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27175" y="243966"/>
            <a:ext cx="229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Basic</a:t>
            </a:r>
            <a:r>
              <a:rPr sz="1800" i="1" spc="-4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service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sets</a:t>
            </a:r>
            <a:r>
              <a:rPr sz="1800" i="1" spc="-8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(BSSs)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185" y="833217"/>
            <a:ext cx="3510785" cy="48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  <a:tabLst>
                <a:tab pos="410810" algn="l"/>
              </a:tabLst>
            </a:pPr>
            <a:r>
              <a:rPr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3078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78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0552" y="2014273"/>
            <a:ext cx="7547965" cy="4306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698" marR="137783" indent="-341601" algn="just">
              <a:spcBef>
                <a:spcPts val="100"/>
              </a:spcBef>
              <a:buSzPct val="79166"/>
              <a:buFont typeface="Trebuchet MS"/>
              <a:buChar char="●"/>
              <a:tabLst>
                <a:tab pos="379698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application for retrieving, presenting,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traversing information resources on the World Wide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indent="-341601" algn="just">
              <a:spcBef>
                <a:spcPts val="600"/>
              </a:spcBef>
              <a:buSzPct val="79166"/>
              <a:buFont typeface="Trebuchet MS"/>
              <a:buChar char="●"/>
              <a:tabLst>
                <a:tab pos="379698" algn="l"/>
              </a:tabLst>
            </a:pP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locate,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navigate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web.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marR="30477" indent="-341601">
              <a:spcBef>
                <a:spcPts val="600"/>
              </a:spcBef>
              <a:buSzPct val="79166"/>
              <a:buFont typeface="Trebuchet MS"/>
              <a:buChar char="●"/>
              <a:tabLst>
                <a:tab pos="379698" algn="l"/>
              </a:tabLst>
            </a:pP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pictures (graphics)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and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multimedia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sound and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Internet Explorer, Mozilla Firefox,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Opera, or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text-based,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Lynx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698" marR="761935" indent="-341601">
              <a:spcBef>
                <a:spcPts val="600"/>
              </a:spcBef>
              <a:buSzPct val="79166"/>
              <a:buFont typeface="Trebuchet MS"/>
              <a:buChar char="●"/>
              <a:tabLst>
                <a:tab pos="379698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browser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1991: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Mosaic </a:t>
            </a:r>
            <a:r>
              <a:rPr sz="2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Andreessen.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0682" y="196087"/>
            <a:ext cx="27755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i="1" spc="-330" dirty="0">
                <a:latin typeface="Trebuchet MS"/>
                <a:cs typeface="Trebuchet MS"/>
              </a:rPr>
              <a:t>StationTypes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796" y="1255217"/>
            <a:ext cx="7400290" cy="38436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266700" indent="-283845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latin typeface="Trebuchet MS"/>
                <a:cs typeface="Trebuchet MS"/>
              </a:rPr>
              <a:t>IEEE </a:t>
            </a:r>
            <a:r>
              <a:rPr sz="3200" spc="-125" dirty="0">
                <a:latin typeface="Trebuchet MS"/>
                <a:cs typeface="Trebuchet MS"/>
              </a:rPr>
              <a:t>802.11 </a:t>
            </a:r>
            <a:r>
              <a:rPr sz="3200" spc="-170" dirty="0">
                <a:latin typeface="Trebuchet MS"/>
                <a:cs typeface="Trebuchet MS"/>
              </a:rPr>
              <a:t>defines </a:t>
            </a:r>
            <a:r>
              <a:rPr sz="3200" spc="-135" dirty="0">
                <a:latin typeface="Trebuchet MS"/>
                <a:cs typeface="Trebuchet MS"/>
              </a:rPr>
              <a:t>three </a:t>
            </a:r>
            <a:r>
              <a:rPr sz="3200" spc="-140" dirty="0">
                <a:latin typeface="Trebuchet MS"/>
                <a:cs typeface="Trebuchet MS"/>
              </a:rPr>
              <a:t>types </a:t>
            </a:r>
            <a:r>
              <a:rPr sz="3200" spc="-90" dirty="0">
                <a:latin typeface="Trebuchet MS"/>
                <a:cs typeface="Trebuchet MS"/>
              </a:rPr>
              <a:t>of </a:t>
            </a:r>
            <a:r>
              <a:rPr sz="3200" spc="-130" dirty="0">
                <a:latin typeface="Trebuchet MS"/>
                <a:cs typeface="Trebuchet MS"/>
              </a:rPr>
              <a:t>stations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based</a:t>
            </a:r>
            <a:r>
              <a:rPr sz="3200" spc="-320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on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their</a:t>
            </a:r>
            <a:r>
              <a:rPr sz="3200" spc="-350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mobility</a:t>
            </a:r>
            <a:r>
              <a:rPr sz="3200" spc="-330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in</a:t>
            </a:r>
            <a:r>
              <a:rPr sz="3200" spc="-35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5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wireless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5" dirty="0">
                <a:latin typeface="Trebuchet MS"/>
                <a:cs typeface="Trebuchet MS"/>
              </a:rPr>
              <a:t>LAN:</a:t>
            </a:r>
            <a:endParaRPr sz="3200">
              <a:latin typeface="Trebuchet MS"/>
              <a:cs typeface="Trebuchet MS"/>
            </a:endParaRPr>
          </a:p>
          <a:p>
            <a:pPr marL="570230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14" dirty="0">
                <a:latin typeface="Trebuchet MS"/>
                <a:cs typeface="Trebuchet MS"/>
              </a:rPr>
              <a:t>no-transition</a:t>
            </a:r>
            <a:endParaRPr sz="2800">
              <a:latin typeface="Trebuchet MS"/>
              <a:cs typeface="Trebuchet MS"/>
            </a:endParaRPr>
          </a:p>
          <a:p>
            <a:pPr marL="561340">
              <a:lnSpc>
                <a:spcPct val="100000"/>
              </a:lnSpc>
              <a:spcBef>
                <a:spcPts val="640"/>
              </a:spcBef>
            </a:pP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17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station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either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stationary</a:t>
            </a:r>
            <a:r>
              <a:rPr sz="1800" spc="-55" dirty="0">
                <a:latin typeface="Trebuchet MS"/>
                <a:cs typeface="Trebuchet MS"/>
              </a:rPr>
              <a:t> (not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moving)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or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moving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only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inside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BSS</a:t>
            </a:r>
            <a:endParaRPr sz="1800">
              <a:latin typeface="Trebuchet MS"/>
              <a:cs typeface="Trebuchet MS"/>
            </a:endParaRPr>
          </a:p>
          <a:p>
            <a:pPr marL="570230" indent="-238125">
              <a:lnSpc>
                <a:spcPct val="100000"/>
              </a:lnSpc>
              <a:spcBef>
                <a:spcPts val="56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95" dirty="0">
                <a:latin typeface="Trebuchet MS"/>
                <a:cs typeface="Trebuchet MS"/>
              </a:rPr>
              <a:t>BSS-transition</a:t>
            </a:r>
            <a:endParaRPr sz="2800">
              <a:latin typeface="Trebuchet MS"/>
              <a:cs typeface="Trebuchet MS"/>
            </a:endParaRPr>
          </a:p>
          <a:p>
            <a:pPr marL="295910" marR="5080" indent="349885">
              <a:lnSpc>
                <a:spcPct val="100000"/>
              </a:lnSpc>
              <a:spcBef>
                <a:spcPts val="645"/>
              </a:spcBef>
              <a:tabLst>
                <a:tab pos="1430020" algn="l"/>
              </a:tabLst>
            </a:pPr>
            <a:r>
              <a:rPr sz="1800" spc="-90" dirty="0">
                <a:latin typeface="Trebuchet MS"/>
                <a:cs typeface="Trebuchet MS"/>
              </a:rPr>
              <a:t>station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can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move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from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one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BSS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to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another,</a:t>
            </a:r>
            <a:r>
              <a:rPr sz="1800" spc="-24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but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movement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is</a:t>
            </a:r>
            <a:r>
              <a:rPr sz="1800" spc="14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confined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inside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one	</a:t>
            </a:r>
            <a:r>
              <a:rPr sz="1800" spc="-80" dirty="0">
                <a:latin typeface="Trebuchet MS"/>
                <a:cs typeface="Trebuchet MS"/>
              </a:rPr>
              <a:t>ESS.</a:t>
            </a:r>
            <a:endParaRPr sz="1800">
              <a:latin typeface="Trebuchet MS"/>
              <a:cs typeface="Trebuchet MS"/>
            </a:endParaRPr>
          </a:p>
          <a:p>
            <a:pPr marL="668020" indent="-335915">
              <a:lnSpc>
                <a:spcPct val="100000"/>
              </a:lnSpc>
              <a:spcBef>
                <a:spcPts val="560"/>
              </a:spcBef>
              <a:buClr>
                <a:srgbClr val="3891A7"/>
              </a:buClr>
              <a:buFont typeface="Verdana"/>
              <a:buChar char="◦"/>
              <a:tabLst>
                <a:tab pos="668020" algn="l"/>
                <a:tab pos="668655" algn="l"/>
              </a:tabLst>
            </a:pP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7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d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spc="-130" dirty="0">
                <a:latin typeface="Trebuchet MS"/>
                <a:cs typeface="Trebuchet MS"/>
              </a:rPr>
              <a:t>SS</a:t>
            </a:r>
            <a:r>
              <a:rPr sz="2800" spc="-120" dirty="0">
                <a:latin typeface="Trebuchet MS"/>
                <a:cs typeface="Trebuchet MS"/>
              </a:rPr>
              <a:t>-</a:t>
            </a:r>
            <a:r>
              <a:rPr sz="2800" spc="-135" dirty="0">
                <a:latin typeface="Trebuchet MS"/>
                <a:cs typeface="Trebuchet MS"/>
              </a:rPr>
              <a:t>tra</a:t>
            </a:r>
            <a:r>
              <a:rPr sz="2800" spc="-120" dirty="0">
                <a:latin typeface="Trebuchet MS"/>
                <a:cs typeface="Trebuchet MS"/>
              </a:rPr>
              <a:t>n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spc="-105" dirty="0">
                <a:latin typeface="Trebuchet MS"/>
                <a:cs typeface="Trebuchet MS"/>
              </a:rPr>
              <a:t>i</a:t>
            </a:r>
            <a:r>
              <a:rPr sz="2800" spc="-110" dirty="0">
                <a:latin typeface="Trebuchet MS"/>
                <a:cs typeface="Trebuchet MS"/>
              </a:rPr>
              <a:t>t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mo</a:t>
            </a:r>
            <a:r>
              <a:rPr sz="2800" spc="-200" dirty="0">
                <a:latin typeface="Trebuchet MS"/>
                <a:cs typeface="Trebuchet MS"/>
              </a:rPr>
              <a:t>bi</a:t>
            </a:r>
            <a:r>
              <a:rPr sz="2800" spc="-180" dirty="0">
                <a:latin typeface="Trebuchet MS"/>
                <a:cs typeface="Trebuchet MS"/>
              </a:rPr>
              <a:t>l</a:t>
            </a:r>
            <a:r>
              <a:rPr sz="2800" spc="-200" dirty="0">
                <a:latin typeface="Trebuchet MS"/>
                <a:cs typeface="Trebuchet MS"/>
              </a:rPr>
              <a:t>i</a:t>
            </a:r>
            <a:r>
              <a:rPr sz="2800" spc="-204" dirty="0">
                <a:latin typeface="Trebuchet MS"/>
                <a:cs typeface="Trebuchet MS"/>
              </a:rPr>
              <a:t>t</a:t>
            </a:r>
            <a:r>
              <a:rPr sz="2800" spc="-550" dirty="0">
                <a:latin typeface="Trebuchet MS"/>
                <a:cs typeface="Trebuchet MS"/>
              </a:rPr>
              <a:t>y</a:t>
            </a:r>
            <a:r>
              <a:rPr sz="2800" dirty="0"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 marL="625475">
              <a:lnSpc>
                <a:spcPct val="100000"/>
              </a:lnSpc>
              <a:spcBef>
                <a:spcPts val="640"/>
              </a:spcBef>
            </a:pP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s</a:t>
            </a:r>
            <a:r>
              <a:rPr sz="1800" spc="-95" dirty="0">
                <a:latin typeface="Trebuchet MS"/>
                <a:cs typeface="Trebuchet MS"/>
              </a:rPr>
              <a:t>t</a:t>
            </a:r>
            <a:r>
              <a:rPr sz="1800" spc="-110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t</a:t>
            </a:r>
            <a:r>
              <a:rPr sz="1800" spc="-110" dirty="0">
                <a:latin typeface="Trebuchet MS"/>
                <a:cs typeface="Trebuchet MS"/>
              </a:rPr>
              <a:t>i</a:t>
            </a:r>
            <a:r>
              <a:rPr sz="1800" spc="-105" dirty="0">
                <a:latin typeface="Trebuchet MS"/>
                <a:cs typeface="Trebuchet MS"/>
              </a:rPr>
              <a:t>o</a:t>
            </a:r>
            <a:r>
              <a:rPr sz="1800" dirty="0">
                <a:latin typeface="Trebuchet MS"/>
                <a:cs typeface="Trebuchet MS"/>
              </a:rPr>
              <a:t>n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c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n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mo</a:t>
            </a:r>
            <a:r>
              <a:rPr sz="1800" spc="-95" dirty="0">
                <a:latin typeface="Trebuchet MS"/>
                <a:cs typeface="Trebuchet MS"/>
              </a:rPr>
              <a:t>v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f</a:t>
            </a:r>
            <a:r>
              <a:rPr sz="1800" spc="-105" dirty="0">
                <a:latin typeface="Trebuchet MS"/>
                <a:cs typeface="Trebuchet MS"/>
              </a:rPr>
              <a:t>ro</a:t>
            </a:r>
            <a:r>
              <a:rPr sz="1800" dirty="0">
                <a:latin typeface="Trebuchet MS"/>
                <a:cs typeface="Trebuchet MS"/>
              </a:rPr>
              <a:t>m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spc="-75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ES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n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spc="-70" dirty="0">
                <a:latin typeface="Trebuchet MS"/>
                <a:cs typeface="Trebuchet MS"/>
              </a:rPr>
              <a:t>t</a:t>
            </a:r>
            <a:r>
              <a:rPr sz="1800" spc="-75" dirty="0">
                <a:latin typeface="Trebuchet MS"/>
                <a:cs typeface="Trebuchet MS"/>
              </a:rPr>
              <a:t>he</a:t>
            </a:r>
            <a:r>
              <a:rPr sz="1800" dirty="0"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9093" y="277444"/>
            <a:ext cx="582930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i="1" spc="-450" dirty="0">
                <a:latin typeface="Trebuchet MS"/>
                <a:cs typeface="Trebuchet MS"/>
              </a:rPr>
              <a:t>c</a:t>
            </a:r>
            <a:r>
              <a:rPr sz="4300" i="1" spc="-440" dirty="0">
                <a:latin typeface="Trebuchet MS"/>
                <a:cs typeface="Trebuchet MS"/>
              </a:rPr>
              <a:t>o</a:t>
            </a:r>
            <a:r>
              <a:rPr sz="4300" i="1" spc="-445" dirty="0">
                <a:latin typeface="Trebuchet MS"/>
                <a:cs typeface="Trebuchet MS"/>
              </a:rPr>
              <a:t>ll</a:t>
            </a:r>
            <a:r>
              <a:rPr sz="4300" i="1" spc="-434" dirty="0">
                <a:latin typeface="Trebuchet MS"/>
                <a:cs typeface="Trebuchet MS"/>
              </a:rPr>
              <a:t>i</a:t>
            </a:r>
            <a:r>
              <a:rPr sz="4300" i="1" spc="-450" dirty="0">
                <a:latin typeface="Trebuchet MS"/>
                <a:cs typeface="Trebuchet MS"/>
              </a:rPr>
              <a:t>s</a:t>
            </a:r>
            <a:r>
              <a:rPr sz="4300" i="1" spc="-434" dirty="0">
                <a:latin typeface="Trebuchet MS"/>
                <a:cs typeface="Trebuchet MS"/>
              </a:rPr>
              <a:t>i</a:t>
            </a:r>
            <a:r>
              <a:rPr sz="4300" i="1" spc="-440" dirty="0">
                <a:latin typeface="Trebuchet MS"/>
                <a:cs typeface="Trebuchet MS"/>
              </a:rPr>
              <a:t>o</a:t>
            </a:r>
            <a:r>
              <a:rPr sz="4300" i="1" spc="-5" dirty="0">
                <a:latin typeface="Trebuchet MS"/>
                <a:cs typeface="Trebuchet MS"/>
              </a:rPr>
              <a:t>n</a:t>
            </a:r>
            <a:r>
              <a:rPr sz="4300" i="1" spc="-770" dirty="0">
                <a:latin typeface="Trebuchet MS"/>
                <a:cs typeface="Trebuchet MS"/>
              </a:rPr>
              <a:t> </a:t>
            </a:r>
            <a:r>
              <a:rPr sz="4300" i="1" spc="-390" dirty="0">
                <a:latin typeface="Trebuchet MS"/>
                <a:cs typeface="Trebuchet MS"/>
              </a:rPr>
              <a:t>a</a:t>
            </a:r>
            <a:r>
              <a:rPr sz="4300" i="1" spc="-385" dirty="0">
                <a:latin typeface="Trebuchet MS"/>
                <a:cs typeface="Trebuchet MS"/>
              </a:rPr>
              <a:t>v</a:t>
            </a:r>
            <a:r>
              <a:rPr sz="4300" i="1" spc="-395" dirty="0">
                <a:latin typeface="Trebuchet MS"/>
                <a:cs typeface="Trebuchet MS"/>
              </a:rPr>
              <a:t>o</a:t>
            </a:r>
            <a:r>
              <a:rPr sz="4300" i="1" spc="-390" dirty="0">
                <a:latin typeface="Trebuchet MS"/>
                <a:cs typeface="Trebuchet MS"/>
              </a:rPr>
              <a:t>i</a:t>
            </a:r>
            <a:r>
              <a:rPr sz="4300" i="1" spc="-385" dirty="0">
                <a:latin typeface="Trebuchet MS"/>
                <a:cs typeface="Trebuchet MS"/>
              </a:rPr>
              <a:t>d</a:t>
            </a:r>
            <a:r>
              <a:rPr sz="4300" i="1" spc="-390" dirty="0">
                <a:latin typeface="Trebuchet MS"/>
                <a:cs typeface="Trebuchet MS"/>
              </a:rPr>
              <a:t>a</a:t>
            </a:r>
            <a:r>
              <a:rPr sz="4300" i="1" spc="-385" dirty="0">
                <a:latin typeface="Trebuchet MS"/>
                <a:cs typeface="Trebuchet MS"/>
              </a:rPr>
              <a:t>n</a:t>
            </a:r>
            <a:r>
              <a:rPr sz="4300" i="1" spc="-400" dirty="0">
                <a:latin typeface="Trebuchet MS"/>
                <a:cs typeface="Trebuchet MS"/>
              </a:rPr>
              <a:t>c</a:t>
            </a:r>
            <a:r>
              <a:rPr sz="4300" i="1" spc="320" dirty="0">
                <a:latin typeface="Trebuchet MS"/>
                <a:cs typeface="Trebuchet MS"/>
              </a:rPr>
              <a:t>e</a:t>
            </a:r>
            <a:r>
              <a:rPr sz="4300" i="1" spc="-155" dirty="0">
                <a:latin typeface="Trebuchet MS"/>
                <a:cs typeface="Trebuchet MS"/>
              </a:rPr>
              <a:t>CS</a:t>
            </a:r>
            <a:r>
              <a:rPr sz="4300" i="1" spc="-160" dirty="0">
                <a:latin typeface="Trebuchet MS"/>
                <a:cs typeface="Trebuchet MS"/>
              </a:rPr>
              <a:t>M</a:t>
            </a:r>
            <a:r>
              <a:rPr sz="4300" i="1" spc="-155" dirty="0">
                <a:latin typeface="Trebuchet MS"/>
                <a:cs typeface="Trebuchet MS"/>
              </a:rPr>
              <a:t>A</a:t>
            </a:r>
            <a:r>
              <a:rPr sz="4300" i="1" spc="-145" dirty="0">
                <a:latin typeface="Trebuchet MS"/>
                <a:cs typeface="Trebuchet MS"/>
              </a:rPr>
              <a:t>I</a:t>
            </a:r>
            <a:r>
              <a:rPr sz="4300" i="1" spc="-155" dirty="0">
                <a:latin typeface="Trebuchet MS"/>
                <a:cs typeface="Trebuchet MS"/>
              </a:rPr>
              <a:t>C</a:t>
            </a:r>
            <a:r>
              <a:rPr sz="4300" i="1" spc="-5" dirty="0">
                <a:latin typeface="Trebuchet MS"/>
                <a:cs typeface="Trebuchet MS"/>
              </a:rPr>
              <a:t>A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707514"/>
            <a:ext cx="274319" cy="2042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9344" y="4375658"/>
            <a:ext cx="359663" cy="268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0361" y="1454023"/>
            <a:ext cx="6904990" cy="4309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9055" indent="112395">
              <a:lnSpc>
                <a:spcPct val="100000"/>
              </a:lnSpc>
              <a:spcBef>
                <a:spcPts val="90"/>
              </a:spcBef>
            </a:pP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30" dirty="0">
                <a:latin typeface="Trebuchet MS"/>
                <a:cs typeface="Trebuchet MS"/>
              </a:rPr>
              <a:t>w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204" dirty="0">
                <a:latin typeface="Trebuchet MS"/>
                <a:cs typeface="Trebuchet MS"/>
              </a:rPr>
              <a:t>llo</a:t>
            </a:r>
            <a:r>
              <a:rPr sz="3200" spc="-195" dirty="0">
                <a:latin typeface="Trebuchet MS"/>
                <a:cs typeface="Trebuchet MS"/>
              </a:rPr>
              <a:t>cati</a:t>
            </a:r>
            <a:r>
              <a:rPr sz="3200" spc="-204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45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v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35" dirty="0">
                <a:latin typeface="Trebuchet MS"/>
                <a:cs typeface="Trebuchet MS"/>
              </a:rPr>
              <a:t> </a:t>
            </a:r>
            <a:r>
              <a:rPr sz="3200" spc="15" dirty="0">
                <a:latin typeface="Trebuchet MS"/>
                <a:cs typeface="Trebuchet MS"/>
              </a:rPr>
              <a:t>(N</a:t>
            </a:r>
            <a:r>
              <a:rPr sz="3200" spc="-280" dirty="0">
                <a:latin typeface="Trebuchet MS"/>
                <a:cs typeface="Trebuchet MS"/>
              </a:rPr>
              <a:t>A</a:t>
            </a:r>
            <a:r>
              <a:rPr sz="3200" spc="10" dirty="0">
                <a:latin typeface="Trebuchet MS"/>
                <a:cs typeface="Trebuchet MS"/>
              </a:rPr>
              <a:t>V</a:t>
            </a:r>
            <a:r>
              <a:rPr sz="3200" spc="-5" dirty="0">
                <a:latin typeface="Trebuchet MS"/>
                <a:cs typeface="Trebuchet MS"/>
              </a:rPr>
              <a:t>)</a:t>
            </a:r>
            <a:r>
              <a:rPr sz="3200" spc="13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us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95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  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204" dirty="0">
                <a:latin typeface="Trebuchet MS"/>
                <a:cs typeface="Trebuchet MS"/>
              </a:rPr>
              <a:t>v</a:t>
            </a:r>
            <a:r>
              <a:rPr sz="3200" spc="-210" dirty="0">
                <a:latin typeface="Trebuchet MS"/>
                <a:cs typeface="Trebuchet MS"/>
              </a:rPr>
              <a:t>o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7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oll</a:t>
            </a:r>
            <a:r>
              <a:rPr sz="3200" spc="-175" dirty="0">
                <a:latin typeface="Trebuchet MS"/>
                <a:cs typeface="Trebuchet MS"/>
              </a:rPr>
              <a:t>isi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745"/>
              </a:spcBef>
              <a:buClr>
                <a:srgbClr val="3891A7"/>
              </a:buClr>
              <a:buFont typeface="Verdana"/>
              <a:buChar char="◦"/>
              <a:tabLst>
                <a:tab pos="286385" algn="l"/>
                <a:tab pos="287020" algn="l"/>
              </a:tabLst>
            </a:pPr>
            <a:r>
              <a:rPr sz="2000" spc="-70" dirty="0">
                <a:latin typeface="Trebuchet MS"/>
                <a:cs typeface="Trebuchet MS"/>
              </a:rPr>
              <a:t>RTS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frame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includes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duration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of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time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that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it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needs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to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occupy</a:t>
            </a:r>
            <a:endParaRPr sz="2000">
              <a:latin typeface="Trebuchet MS"/>
              <a:cs typeface="Trebuchet MS"/>
            </a:endParaRPr>
          </a:p>
          <a:p>
            <a:pPr marL="286385">
              <a:lnSpc>
                <a:spcPct val="100000"/>
              </a:lnSpc>
            </a:pP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140" dirty="0">
                <a:latin typeface="Trebuchet MS"/>
                <a:cs typeface="Trebuchet MS"/>
              </a:rPr>
              <a:t>h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-155" dirty="0">
                <a:latin typeface="Trebuchet MS"/>
                <a:cs typeface="Trebuchet MS"/>
              </a:rPr>
              <a:t>c</a:t>
            </a:r>
            <a:r>
              <a:rPr sz="2000" spc="-160" dirty="0">
                <a:latin typeface="Trebuchet MS"/>
                <a:cs typeface="Trebuchet MS"/>
              </a:rPr>
              <a:t>h</a:t>
            </a:r>
            <a:r>
              <a:rPr sz="2000" spc="-145" dirty="0">
                <a:latin typeface="Trebuchet MS"/>
                <a:cs typeface="Trebuchet MS"/>
              </a:rPr>
              <a:t>a</a:t>
            </a:r>
            <a:r>
              <a:rPr sz="2000" spc="-160" dirty="0">
                <a:latin typeface="Trebuchet MS"/>
                <a:cs typeface="Trebuchet MS"/>
              </a:rPr>
              <a:t>nne</a:t>
            </a:r>
            <a:r>
              <a:rPr sz="2000" spc="-165" dirty="0">
                <a:latin typeface="Trebuchet MS"/>
                <a:cs typeface="Trebuchet MS"/>
              </a:rPr>
              <a:t>l</a:t>
            </a:r>
            <a:r>
              <a:rPr sz="2000" spc="-5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286385" algn="l"/>
                <a:tab pos="287020" algn="l"/>
              </a:tabLst>
            </a:pPr>
            <a:r>
              <a:rPr sz="2000" spc="-85" dirty="0">
                <a:latin typeface="Trebuchet MS"/>
                <a:cs typeface="Trebuchet MS"/>
              </a:rPr>
              <a:t>stations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55" dirty="0">
                <a:latin typeface="Trebuchet MS"/>
                <a:cs typeface="Trebuchet MS"/>
              </a:rPr>
              <a:t>affected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by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this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transmission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create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</a:t>
            </a:r>
            <a:r>
              <a:rPr sz="2000" spc="-28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timer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called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(NAV)</a:t>
            </a:r>
            <a:endParaRPr sz="2000">
              <a:latin typeface="Trebuchet MS"/>
              <a:cs typeface="Trebuchet MS"/>
            </a:endParaRPr>
          </a:p>
          <a:p>
            <a:pPr marL="286385" marR="113664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6385" algn="l"/>
                <a:tab pos="287020" algn="l"/>
              </a:tabLst>
            </a:pP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network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allocation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vector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(NAV)</a:t>
            </a:r>
            <a:r>
              <a:rPr sz="2000" spc="20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shows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time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must</a:t>
            </a:r>
            <a:r>
              <a:rPr sz="2000" spc="19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pass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be</a:t>
            </a:r>
            <a:r>
              <a:rPr sz="2000" spc="-120" dirty="0">
                <a:latin typeface="Trebuchet MS"/>
                <a:cs typeface="Trebuchet MS"/>
              </a:rPr>
              <a:t>f</a:t>
            </a:r>
            <a:r>
              <a:rPr sz="2000" spc="-114" dirty="0">
                <a:latin typeface="Trebuchet MS"/>
                <a:cs typeface="Trebuchet MS"/>
              </a:rPr>
              <a:t>o</a:t>
            </a:r>
            <a:r>
              <a:rPr sz="2000" spc="-135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135" dirty="0">
                <a:latin typeface="Trebuchet MS"/>
                <a:cs typeface="Trebuchet MS"/>
              </a:rPr>
              <a:t>he</a:t>
            </a:r>
            <a:r>
              <a:rPr sz="2000" spc="-120" dirty="0">
                <a:latin typeface="Trebuchet MS"/>
                <a:cs typeface="Trebuchet MS"/>
              </a:rPr>
              <a:t>s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</a:t>
            </a:r>
            <a:r>
              <a:rPr sz="2000" spc="-100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00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90" dirty="0">
                <a:latin typeface="Trebuchet MS"/>
                <a:cs typeface="Trebuchet MS"/>
              </a:rPr>
              <a:t>o</a:t>
            </a:r>
            <a:r>
              <a:rPr sz="2000" spc="-110" dirty="0">
                <a:latin typeface="Trebuchet MS"/>
                <a:cs typeface="Trebuchet MS"/>
              </a:rPr>
              <a:t>n</a:t>
            </a:r>
            <a:r>
              <a:rPr sz="2000" spc="-5" dirty="0">
                <a:latin typeface="Trebuchet MS"/>
                <a:cs typeface="Trebuchet MS"/>
              </a:rPr>
              <a:t>s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a</a:t>
            </a:r>
            <a:r>
              <a:rPr sz="2000" spc="-140" dirty="0">
                <a:latin typeface="Trebuchet MS"/>
                <a:cs typeface="Trebuchet MS"/>
              </a:rPr>
              <a:t>ll</a:t>
            </a:r>
            <a:r>
              <a:rPr sz="2000" spc="-114" dirty="0">
                <a:latin typeface="Trebuchet MS"/>
                <a:cs typeface="Trebuchet MS"/>
              </a:rPr>
              <a:t>o</a:t>
            </a:r>
            <a:r>
              <a:rPr sz="2000" spc="-125" dirty="0">
                <a:latin typeface="Trebuchet MS"/>
                <a:cs typeface="Trebuchet MS"/>
              </a:rPr>
              <a:t>w</a:t>
            </a:r>
            <a:r>
              <a:rPr sz="2000" spc="-135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d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t</a:t>
            </a:r>
            <a:r>
              <a:rPr sz="2000" spc="-5" dirty="0">
                <a:latin typeface="Trebuchet MS"/>
                <a:cs typeface="Trebuchet MS"/>
              </a:rPr>
              <a:t>o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c</a:t>
            </a:r>
            <a:r>
              <a:rPr sz="2000" spc="-110" dirty="0">
                <a:latin typeface="Trebuchet MS"/>
                <a:cs typeface="Trebuchet MS"/>
              </a:rPr>
              <a:t>he</a:t>
            </a:r>
            <a:r>
              <a:rPr sz="2000" spc="-105" dirty="0">
                <a:latin typeface="Trebuchet MS"/>
                <a:cs typeface="Trebuchet MS"/>
              </a:rPr>
              <a:t>c</a:t>
            </a:r>
            <a:r>
              <a:rPr sz="2000" spc="-5" dirty="0">
                <a:latin typeface="Trebuchet MS"/>
                <a:cs typeface="Trebuchet MS"/>
              </a:rPr>
              <a:t>k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135" dirty="0">
                <a:latin typeface="Trebuchet MS"/>
                <a:cs typeface="Trebuchet MS"/>
              </a:rPr>
              <a:t>h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c</a:t>
            </a:r>
            <a:r>
              <a:rPr sz="2000" spc="-135" dirty="0">
                <a:latin typeface="Trebuchet MS"/>
                <a:cs typeface="Trebuchet MS"/>
              </a:rPr>
              <a:t>h</a:t>
            </a:r>
            <a:r>
              <a:rPr sz="2000" spc="-120" dirty="0">
                <a:latin typeface="Trebuchet MS"/>
                <a:cs typeface="Trebuchet MS"/>
              </a:rPr>
              <a:t>a</a:t>
            </a:r>
            <a:r>
              <a:rPr sz="2000" spc="-135" dirty="0">
                <a:latin typeface="Trebuchet MS"/>
                <a:cs typeface="Trebuchet MS"/>
              </a:rPr>
              <a:t>nne</a:t>
            </a:r>
            <a:r>
              <a:rPr sz="2000" spc="-5" dirty="0">
                <a:latin typeface="Trebuchet MS"/>
                <a:cs typeface="Trebuchet MS"/>
              </a:rPr>
              <a:t>l</a:t>
            </a:r>
            <a:r>
              <a:rPr sz="2000" spc="-28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fo</a:t>
            </a:r>
            <a:r>
              <a:rPr sz="2000" spc="-5" dirty="0">
                <a:latin typeface="Trebuchet MS"/>
                <a:cs typeface="Trebuchet MS"/>
              </a:rPr>
              <a:t>r</a:t>
            </a:r>
            <a:r>
              <a:rPr sz="2000" spc="28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135" dirty="0">
                <a:latin typeface="Trebuchet MS"/>
                <a:cs typeface="Trebuchet MS"/>
              </a:rPr>
              <a:t>d</a:t>
            </a:r>
            <a:r>
              <a:rPr sz="2000" spc="-140" dirty="0">
                <a:latin typeface="Trebuchet MS"/>
                <a:cs typeface="Trebuchet MS"/>
              </a:rPr>
              <a:t>l</a:t>
            </a:r>
            <a:r>
              <a:rPr sz="2000" spc="-135" dirty="0">
                <a:latin typeface="Trebuchet MS"/>
                <a:cs typeface="Trebuchet MS"/>
              </a:rPr>
              <a:t>ene</a:t>
            </a:r>
            <a:r>
              <a:rPr sz="2000" spc="-120" dirty="0">
                <a:latin typeface="Trebuchet MS"/>
                <a:cs typeface="Trebuchet MS"/>
              </a:rPr>
              <a:t>ss</a:t>
            </a:r>
            <a:r>
              <a:rPr sz="2000" spc="-5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12700" marR="87630">
              <a:lnSpc>
                <a:spcPct val="100000"/>
              </a:lnSpc>
              <a:spcBef>
                <a:spcPts val="585"/>
              </a:spcBef>
            </a:pPr>
            <a:r>
              <a:rPr sz="2400" spc="-114" dirty="0">
                <a:latin typeface="Trebuchet MS"/>
                <a:cs typeface="Trebuchet MS"/>
              </a:rPr>
              <a:t>th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20" dirty="0">
                <a:latin typeface="Trebuchet MS"/>
                <a:cs typeface="Trebuchet MS"/>
              </a:rPr>
              <a:t>r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n</a:t>
            </a:r>
            <a:r>
              <a:rPr sz="2400" dirty="0">
                <a:latin typeface="Trebuchet MS"/>
                <a:cs typeface="Trebuchet MS"/>
              </a:rPr>
              <a:t>o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m</a:t>
            </a:r>
            <a:r>
              <a:rPr sz="2400" spc="-135" dirty="0">
                <a:latin typeface="Trebuchet MS"/>
                <a:cs typeface="Trebuchet MS"/>
              </a:rPr>
              <a:t>ec</a:t>
            </a:r>
            <a:r>
              <a:rPr sz="2400" spc="-140" dirty="0">
                <a:latin typeface="Trebuchet MS"/>
                <a:cs typeface="Trebuchet MS"/>
              </a:rPr>
              <a:t>h</a:t>
            </a:r>
            <a:r>
              <a:rPr sz="2400" spc="-135" dirty="0">
                <a:latin typeface="Trebuchet MS"/>
                <a:cs typeface="Trebuchet MS"/>
              </a:rPr>
              <a:t>a</a:t>
            </a:r>
            <a:r>
              <a:rPr sz="2400" spc="-140" dirty="0">
                <a:latin typeface="Trebuchet MS"/>
                <a:cs typeface="Trebuchet MS"/>
              </a:rPr>
              <a:t>n</a:t>
            </a:r>
            <a:r>
              <a:rPr sz="2400" spc="-135" dirty="0">
                <a:latin typeface="Trebuchet MS"/>
                <a:cs typeface="Trebuchet MS"/>
              </a:rPr>
              <a:t>i</a:t>
            </a:r>
            <a:r>
              <a:rPr sz="2400" spc="-160" dirty="0">
                <a:latin typeface="Trebuchet MS"/>
                <a:cs typeface="Trebuchet MS"/>
              </a:rPr>
              <a:t>s</a:t>
            </a:r>
            <a:r>
              <a:rPr sz="2400" dirty="0">
                <a:latin typeface="Trebuchet MS"/>
                <a:cs typeface="Trebuchet MS"/>
              </a:rPr>
              <a:t>m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f</a:t>
            </a:r>
            <a:r>
              <a:rPr sz="2400" spc="-90" dirty="0">
                <a:latin typeface="Trebuchet MS"/>
                <a:cs typeface="Trebuchet MS"/>
              </a:rPr>
              <a:t>o</a:t>
            </a:r>
            <a:r>
              <a:rPr sz="2400" dirty="0">
                <a:latin typeface="Trebuchet MS"/>
                <a:cs typeface="Trebuchet MS"/>
              </a:rPr>
              <a:t>r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c</a:t>
            </a:r>
            <a:r>
              <a:rPr sz="2400" spc="-90" dirty="0">
                <a:latin typeface="Trebuchet MS"/>
                <a:cs typeface="Trebuchet MS"/>
              </a:rPr>
              <a:t>o</a:t>
            </a:r>
            <a:r>
              <a:rPr sz="2400" spc="-110" dirty="0">
                <a:latin typeface="Trebuchet MS"/>
                <a:cs typeface="Trebuchet MS"/>
              </a:rPr>
              <a:t>ll</a:t>
            </a:r>
            <a:r>
              <a:rPr sz="2400" spc="-85" dirty="0">
                <a:latin typeface="Trebuchet MS"/>
                <a:cs typeface="Trebuchet MS"/>
              </a:rPr>
              <a:t>i</a:t>
            </a:r>
            <a:r>
              <a:rPr sz="2400" spc="-110" dirty="0">
                <a:latin typeface="Trebuchet MS"/>
                <a:cs typeface="Trebuchet MS"/>
              </a:rPr>
              <a:t>s</a:t>
            </a:r>
            <a:r>
              <a:rPr sz="2400" spc="-85" dirty="0">
                <a:latin typeface="Trebuchet MS"/>
                <a:cs typeface="Trebuchet MS"/>
              </a:rPr>
              <a:t>i</a:t>
            </a:r>
            <a:r>
              <a:rPr sz="2400" spc="-90" dirty="0">
                <a:latin typeface="Trebuchet MS"/>
                <a:cs typeface="Trebuchet MS"/>
              </a:rPr>
              <a:t>o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dete</a:t>
            </a:r>
            <a:r>
              <a:rPr sz="2400" spc="-130" dirty="0">
                <a:latin typeface="Trebuchet MS"/>
                <a:cs typeface="Trebuchet MS"/>
              </a:rPr>
              <a:t>c</a:t>
            </a:r>
            <a:r>
              <a:rPr sz="2400" spc="-160" dirty="0">
                <a:latin typeface="Trebuchet MS"/>
                <a:cs typeface="Trebuchet MS"/>
              </a:rPr>
              <a:t>t</a:t>
            </a:r>
            <a:r>
              <a:rPr sz="2400" spc="-130" dirty="0">
                <a:latin typeface="Trebuchet MS"/>
                <a:cs typeface="Trebuchet MS"/>
              </a:rPr>
              <a:t>i</a:t>
            </a:r>
            <a:r>
              <a:rPr sz="2400" spc="-160" dirty="0">
                <a:latin typeface="Trebuchet MS"/>
                <a:cs typeface="Trebuchet MS"/>
              </a:rPr>
              <a:t>on</a:t>
            </a:r>
            <a:r>
              <a:rPr sz="2400" dirty="0">
                <a:latin typeface="Trebuchet MS"/>
                <a:cs typeface="Trebuchet MS"/>
              </a:rPr>
              <a:t>,</a:t>
            </a:r>
            <a:r>
              <a:rPr sz="2400" spc="-375" dirty="0">
                <a:latin typeface="Trebuchet MS"/>
                <a:cs typeface="Trebuchet MS"/>
              </a:rPr>
              <a:t> </a:t>
            </a:r>
            <a:r>
              <a:rPr sz="2400" spc="-204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f</a:t>
            </a:r>
            <a:r>
              <a:rPr sz="2400" spc="-459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th</a:t>
            </a:r>
            <a:r>
              <a:rPr sz="2400" dirty="0">
                <a:latin typeface="Trebuchet MS"/>
                <a:cs typeface="Trebuchet MS"/>
              </a:rPr>
              <a:t>e  </a:t>
            </a:r>
            <a:r>
              <a:rPr sz="2400" spc="-110" dirty="0">
                <a:latin typeface="Trebuchet MS"/>
                <a:cs typeface="Trebuchet MS"/>
              </a:rPr>
              <a:t>s</a:t>
            </a:r>
            <a:r>
              <a:rPr sz="2400" spc="-90" dirty="0">
                <a:latin typeface="Trebuchet MS"/>
                <a:cs typeface="Trebuchet MS"/>
              </a:rPr>
              <a:t>en</a:t>
            </a:r>
            <a:r>
              <a:rPr sz="2400" spc="-95" dirty="0">
                <a:latin typeface="Trebuchet MS"/>
                <a:cs typeface="Trebuchet MS"/>
              </a:rPr>
              <a:t>d</a:t>
            </a:r>
            <a:r>
              <a:rPr sz="2400" spc="-90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r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h</a:t>
            </a:r>
            <a:r>
              <a:rPr sz="2400" spc="-110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31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no</a:t>
            </a:r>
            <a:r>
              <a:rPr sz="2400" dirty="0">
                <a:latin typeface="Trebuchet MS"/>
                <a:cs typeface="Trebuchet MS"/>
              </a:rPr>
              <a:t>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r</a:t>
            </a:r>
            <a:r>
              <a:rPr sz="2400" spc="-135" dirty="0">
                <a:latin typeface="Trebuchet MS"/>
                <a:cs typeface="Trebuchet MS"/>
              </a:rPr>
              <a:t>ecei</a:t>
            </a:r>
            <a:r>
              <a:rPr sz="2400" spc="-145" dirty="0">
                <a:latin typeface="Trebuchet MS"/>
                <a:cs typeface="Trebuchet MS"/>
              </a:rPr>
              <a:t>v</a:t>
            </a:r>
            <a:r>
              <a:rPr sz="2400" spc="-135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d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-47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C</a:t>
            </a:r>
            <a:r>
              <a:rPr sz="2400" spc="85" dirty="0">
                <a:latin typeface="Trebuchet MS"/>
                <a:cs typeface="Trebuchet MS"/>
              </a:rPr>
              <a:t>T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145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f</a:t>
            </a:r>
            <a:r>
              <a:rPr sz="2400" spc="-165" dirty="0">
                <a:latin typeface="Trebuchet MS"/>
                <a:cs typeface="Trebuchet MS"/>
              </a:rPr>
              <a:t>r</a:t>
            </a:r>
            <a:r>
              <a:rPr sz="2400" spc="-160" dirty="0">
                <a:latin typeface="Trebuchet MS"/>
                <a:cs typeface="Trebuchet MS"/>
              </a:rPr>
              <a:t>a</a:t>
            </a:r>
            <a:r>
              <a:rPr sz="2400" spc="-175" dirty="0">
                <a:latin typeface="Trebuchet MS"/>
                <a:cs typeface="Trebuchet MS"/>
              </a:rPr>
              <a:t>m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33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fr</a:t>
            </a:r>
            <a:r>
              <a:rPr sz="2400" spc="-114" dirty="0">
                <a:latin typeface="Trebuchet MS"/>
                <a:cs typeface="Trebuchet MS"/>
              </a:rPr>
              <a:t>o</a:t>
            </a:r>
            <a:r>
              <a:rPr sz="2400" dirty="0">
                <a:latin typeface="Trebuchet MS"/>
                <a:cs typeface="Trebuchet MS"/>
              </a:rPr>
              <a:t>m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th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r</a:t>
            </a:r>
            <a:r>
              <a:rPr sz="2400" spc="-160" dirty="0">
                <a:latin typeface="Trebuchet MS"/>
                <a:cs typeface="Trebuchet MS"/>
              </a:rPr>
              <a:t>ecei</a:t>
            </a:r>
            <a:r>
              <a:rPr sz="2400" spc="-170" dirty="0">
                <a:latin typeface="Trebuchet MS"/>
                <a:cs typeface="Trebuchet MS"/>
              </a:rPr>
              <a:t>v</a:t>
            </a:r>
            <a:r>
              <a:rPr sz="2400" spc="-160" dirty="0">
                <a:latin typeface="Trebuchet MS"/>
                <a:cs typeface="Trebuchet MS"/>
              </a:rPr>
              <a:t>e</a:t>
            </a:r>
            <a:r>
              <a:rPr sz="2400" spc="-505" dirty="0">
                <a:latin typeface="Trebuchet MS"/>
                <a:cs typeface="Trebuchet MS"/>
              </a:rPr>
              <a:t>r</a:t>
            </a:r>
            <a:r>
              <a:rPr sz="2400" dirty="0">
                <a:latin typeface="Trebuchet MS"/>
                <a:cs typeface="Trebuchet MS"/>
              </a:rPr>
              <a:t>,  </a:t>
            </a:r>
            <a:r>
              <a:rPr sz="2400" spc="-110" dirty="0">
                <a:latin typeface="Trebuchet MS"/>
                <a:cs typeface="Trebuchet MS"/>
              </a:rPr>
              <a:t>a</a:t>
            </a:r>
            <a:r>
              <a:rPr sz="2400" spc="-135" dirty="0">
                <a:latin typeface="Trebuchet MS"/>
                <a:cs typeface="Trebuchet MS"/>
              </a:rPr>
              <a:t>ss</a:t>
            </a:r>
            <a:r>
              <a:rPr sz="2400" spc="-114" dirty="0">
                <a:latin typeface="Trebuchet MS"/>
                <a:cs typeface="Trebuchet MS"/>
              </a:rPr>
              <a:t>u</a:t>
            </a:r>
            <a:r>
              <a:rPr sz="2400" spc="-125" dirty="0">
                <a:latin typeface="Trebuchet MS"/>
                <a:cs typeface="Trebuchet MS"/>
              </a:rPr>
              <a:t>m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th</a:t>
            </a:r>
            <a:r>
              <a:rPr sz="2400" spc="-110" dirty="0">
                <a:latin typeface="Trebuchet MS"/>
                <a:cs typeface="Trebuchet MS"/>
              </a:rPr>
              <a:t>e</a:t>
            </a:r>
            <a:r>
              <a:rPr sz="2400" spc="-120" dirty="0">
                <a:latin typeface="Trebuchet MS"/>
                <a:cs typeface="Trebuchet MS"/>
              </a:rPr>
              <a:t>r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h</a:t>
            </a:r>
            <a:r>
              <a:rPr sz="2400" spc="-135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b</a:t>
            </a:r>
            <a:r>
              <a:rPr sz="2400" spc="-135" dirty="0">
                <a:latin typeface="Trebuchet MS"/>
                <a:cs typeface="Trebuchet MS"/>
              </a:rPr>
              <a:t>ee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-30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-47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c</a:t>
            </a:r>
            <a:r>
              <a:rPr sz="2400" spc="-90" dirty="0">
                <a:latin typeface="Trebuchet MS"/>
                <a:cs typeface="Trebuchet MS"/>
              </a:rPr>
              <a:t>o</a:t>
            </a:r>
            <a:r>
              <a:rPr sz="2400" spc="-110" dirty="0">
                <a:latin typeface="Trebuchet MS"/>
                <a:cs typeface="Trebuchet MS"/>
              </a:rPr>
              <a:t>ll</a:t>
            </a:r>
            <a:r>
              <a:rPr sz="2400" spc="-85" dirty="0">
                <a:latin typeface="Trebuchet MS"/>
                <a:cs typeface="Trebuchet MS"/>
              </a:rPr>
              <a:t>i</a:t>
            </a:r>
            <a:r>
              <a:rPr sz="2400" spc="-110" dirty="0">
                <a:latin typeface="Trebuchet MS"/>
                <a:cs typeface="Trebuchet MS"/>
              </a:rPr>
              <a:t>s</a:t>
            </a:r>
            <a:r>
              <a:rPr sz="2400" spc="-85" dirty="0">
                <a:latin typeface="Trebuchet MS"/>
                <a:cs typeface="Trebuchet MS"/>
              </a:rPr>
              <a:t>i</a:t>
            </a:r>
            <a:r>
              <a:rPr sz="2400" spc="-90" dirty="0">
                <a:latin typeface="Trebuchet MS"/>
                <a:cs typeface="Trebuchet MS"/>
              </a:rPr>
              <a:t>o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,</a:t>
            </a:r>
            <a:r>
              <a:rPr sz="2400" spc="-185" dirty="0">
                <a:latin typeface="Trebuchet MS"/>
                <a:cs typeface="Trebuchet MS"/>
              </a:rPr>
              <a:t>th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-45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s</a:t>
            </a:r>
            <a:r>
              <a:rPr sz="2400" spc="-85" dirty="0">
                <a:latin typeface="Trebuchet MS"/>
                <a:cs typeface="Trebuchet MS"/>
              </a:rPr>
              <a:t>e</a:t>
            </a:r>
            <a:r>
              <a:rPr sz="2400" spc="-90" dirty="0">
                <a:latin typeface="Trebuchet MS"/>
                <a:cs typeface="Trebuchet MS"/>
              </a:rPr>
              <a:t>nd</a:t>
            </a:r>
            <a:r>
              <a:rPr sz="2400" spc="-85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r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</a:t>
            </a:r>
            <a:r>
              <a:rPr sz="2400" spc="-95" dirty="0">
                <a:latin typeface="Trebuchet MS"/>
                <a:cs typeface="Trebuchet MS"/>
              </a:rPr>
              <a:t>r</a:t>
            </a:r>
            <a:r>
              <a:rPr sz="2400" spc="-85" dirty="0">
                <a:latin typeface="Trebuchet MS"/>
                <a:cs typeface="Trebuchet MS"/>
              </a:rPr>
              <a:t>ie</a:t>
            </a:r>
            <a:r>
              <a:rPr sz="2400" dirty="0">
                <a:latin typeface="Trebuchet MS"/>
                <a:cs typeface="Trebuchet MS"/>
              </a:rPr>
              <a:t>s  </a:t>
            </a:r>
            <a:r>
              <a:rPr sz="2400" spc="-180" dirty="0">
                <a:latin typeface="Trebuchet MS"/>
                <a:cs typeface="Trebuchet MS"/>
              </a:rPr>
              <a:t>again.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919" y="473151"/>
            <a:ext cx="34715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BLUE</a:t>
            </a:r>
            <a:r>
              <a:rPr sz="43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43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OO</a:t>
            </a:r>
            <a:r>
              <a:rPr sz="43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43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endParaRPr sz="43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753" y="1232661"/>
            <a:ext cx="274320" cy="2042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1517" y="979169"/>
            <a:ext cx="8322309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04800">
              <a:lnSpc>
                <a:spcPct val="100000"/>
              </a:lnSpc>
              <a:spcBef>
                <a:spcPts val="90"/>
              </a:spcBef>
              <a:tabLst>
                <a:tab pos="2317750" algn="l"/>
                <a:tab pos="2981960" algn="l"/>
                <a:tab pos="3552190" algn="l"/>
                <a:tab pos="5274945" algn="l"/>
                <a:tab pos="6501130" algn="l"/>
                <a:tab pos="6796405" algn="l"/>
              </a:tabLst>
            </a:pPr>
            <a:r>
              <a:rPr sz="3200" spc="-5" dirty="0">
                <a:solidFill>
                  <a:srgbClr val="8DC563"/>
                </a:solidFill>
                <a:latin typeface="Times New Roman"/>
                <a:cs typeface="Times New Roman"/>
              </a:rPr>
              <a:t>Bl</a:t>
            </a:r>
            <a:r>
              <a:rPr sz="3200" spc="10" dirty="0">
                <a:solidFill>
                  <a:srgbClr val="8DC563"/>
                </a:solidFill>
                <a:latin typeface="Times New Roman"/>
                <a:cs typeface="Times New Roman"/>
              </a:rPr>
              <a:t>u</a:t>
            </a:r>
            <a:r>
              <a:rPr sz="3200" spc="-5" dirty="0">
                <a:solidFill>
                  <a:srgbClr val="8DC563"/>
                </a:solidFill>
                <a:latin typeface="Times New Roman"/>
                <a:cs typeface="Times New Roman"/>
              </a:rPr>
              <a:t>et</a:t>
            </a:r>
            <a:r>
              <a:rPr sz="3200" dirty="0">
                <a:solidFill>
                  <a:srgbClr val="8DC563"/>
                </a:solidFill>
                <a:latin typeface="Times New Roman"/>
                <a:cs typeface="Times New Roman"/>
              </a:rPr>
              <a:t>oo</a:t>
            </a:r>
            <a:r>
              <a:rPr sz="3200" spc="-5" dirty="0">
                <a:solidFill>
                  <a:srgbClr val="8DC563"/>
                </a:solidFill>
                <a:latin typeface="Times New Roman"/>
                <a:cs typeface="Times New Roman"/>
              </a:rPr>
              <a:t>th</a:t>
            </a:r>
            <a:r>
              <a:rPr sz="3200" dirty="0">
                <a:solidFill>
                  <a:srgbClr val="8DC563"/>
                </a:solidFill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wirele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Times New Roman"/>
                <a:cs typeface="Times New Roman"/>
              </a:rPr>
              <a:t>LAN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tec</a:t>
            </a:r>
            <a:r>
              <a:rPr sz="3200" dirty="0">
                <a:latin typeface="Times New Roman"/>
                <a:cs typeface="Times New Roman"/>
              </a:rPr>
              <a:t>hno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og</a:t>
            </a:r>
            <a:r>
              <a:rPr sz="3200" spc="-5" dirty="0">
                <a:latin typeface="Times New Roman"/>
                <a:cs typeface="Times New Roman"/>
              </a:rPr>
              <a:t>y 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5" dirty="0">
                <a:latin typeface="Times New Roman"/>
                <a:cs typeface="Times New Roman"/>
              </a:rPr>
              <a:t>igned</a:t>
            </a:r>
            <a:r>
              <a:rPr sz="3200" spc="1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spc="1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20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3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ct</a:t>
            </a:r>
            <a:r>
              <a:rPr sz="3200" spc="1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v</a:t>
            </a:r>
            <a:r>
              <a:rPr sz="3200" spc="-5" dirty="0">
                <a:latin typeface="Times New Roman"/>
                <a:cs typeface="Times New Roman"/>
              </a:rPr>
              <a:t>ices</a:t>
            </a:r>
            <a:r>
              <a:rPr sz="3200" spc="14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f</a:t>
            </a:r>
            <a:r>
              <a:rPr sz="3200" spc="1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30" dirty="0">
                <a:latin typeface="Times New Roman"/>
                <a:cs typeface="Times New Roman"/>
              </a:rPr>
              <a:t>i</a:t>
            </a:r>
            <a:r>
              <a:rPr sz="3200" spc="-6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f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f</a:t>
            </a:r>
            <a:r>
              <a:rPr sz="3200" spc="-20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cti</a:t>
            </a:r>
            <a:r>
              <a:rPr sz="3200" dirty="0">
                <a:latin typeface="Times New Roman"/>
                <a:cs typeface="Times New Roman"/>
              </a:rPr>
              <a:t>on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1517" y="1954479"/>
            <a:ext cx="58108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22680" algn="l"/>
                <a:tab pos="1826895" algn="l"/>
                <a:tab pos="4030979" algn="l"/>
              </a:tabLst>
            </a:pPr>
            <a:r>
              <a:rPr sz="3200" dirty="0">
                <a:latin typeface="Times New Roman"/>
                <a:cs typeface="Times New Roman"/>
              </a:rPr>
              <a:t>such	</a:t>
            </a:r>
            <a:r>
              <a:rPr sz="3200" spc="-10" dirty="0">
                <a:latin typeface="Times New Roman"/>
                <a:cs typeface="Times New Roman"/>
              </a:rPr>
              <a:t>as	</a:t>
            </a:r>
            <a:r>
              <a:rPr sz="3200" spc="-5" dirty="0">
                <a:latin typeface="Times New Roman"/>
                <a:cs typeface="Times New Roman"/>
              </a:rPr>
              <a:t>telephones,	</a:t>
            </a:r>
            <a:r>
              <a:rPr sz="3200" spc="-10" dirty="0">
                <a:latin typeface="Times New Roman"/>
                <a:cs typeface="Times New Roman"/>
              </a:rPr>
              <a:t>notebooks,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53021" y="1954479"/>
            <a:ext cx="235267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24510">
              <a:lnSpc>
                <a:spcPct val="100000"/>
              </a:lnSpc>
              <a:spcBef>
                <a:spcPts val="95"/>
              </a:spcBef>
              <a:tabLst>
                <a:tab pos="793115" algn="l"/>
                <a:tab pos="1348105" algn="l"/>
                <a:tab pos="2045970" algn="l"/>
              </a:tabLst>
            </a:pPr>
            <a:r>
              <a:rPr sz="3200" spc="-15" dirty="0">
                <a:latin typeface="Times New Roman"/>
                <a:cs typeface="Times New Roman"/>
              </a:rPr>
              <a:t>computers,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dirty="0">
                <a:latin typeface="Times New Roman"/>
                <a:cs typeface="Times New Roman"/>
              </a:rPr>
              <a:t>	s</a:t>
            </a:r>
            <a:r>
              <a:rPr sz="3200" spc="-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20" dirty="0">
                <a:latin typeface="Times New Roman"/>
                <a:cs typeface="Times New Roman"/>
              </a:rPr>
              <a:t>o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517" y="2442413"/>
            <a:ext cx="832294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2425" algn="l"/>
                <a:tab pos="3155950" algn="l"/>
                <a:tab pos="4360545" algn="l"/>
              </a:tabLst>
            </a:pPr>
            <a:r>
              <a:rPr sz="3200" spc="-15" dirty="0">
                <a:latin typeface="Times New Roman"/>
                <a:cs typeface="Times New Roman"/>
              </a:rPr>
              <a:t>cameras,	</a:t>
            </a:r>
            <a:r>
              <a:rPr sz="3200" spc="-5" dirty="0">
                <a:latin typeface="Times New Roman"/>
                <a:cs typeface="Times New Roman"/>
              </a:rPr>
              <a:t>printers,	</a:t>
            </a:r>
            <a:r>
              <a:rPr sz="3200" spc="-10" dirty="0">
                <a:latin typeface="Times New Roman"/>
                <a:cs typeface="Times New Roman"/>
              </a:rPr>
              <a:t>coffee	</a:t>
            </a:r>
            <a:r>
              <a:rPr sz="3200" spc="-20" dirty="0">
                <a:latin typeface="Times New Roman"/>
                <a:cs typeface="Times New Roman"/>
              </a:rPr>
              <a:t>makers,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842135" algn="l"/>
                <a:tab pos="2900045" algn="l"/>
                <a:tab pos="3396615" algn="l"/>
                <a:tab pos="4010025" algn="l"/>
                <a:tab pos="4619625" algn="l"/>
                <a:tab pos="5659120" algn="l"/>
                <a:tab pos="7320915" algn="l"/>
              </a:tabLst>
            </a:pPr>
            <a:r>
              <a:rPr sz="3200" spc="-10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2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oo</a:t>
            </a:r>
            <a:r>
              <a:rPr sz="3200" spc="-30" dirty="0">
                <a:latin typeface="Times New Roman"/>
                <a:cs typeface="Times New Roman"/>
              </a:rPr>
              <a:t>t</a:t>
            </a:r>
            <a:r>
              <a:rPr sz="3200" spc="-5" dirty="0">
                <a:latin typeface="Times New Roman"/>
                <a:cs typeface="Times New Roman"/>
              </a:rPr>
              <a:t>h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Times New Roman"/>
                <a:cs typeface="Times New Roman"/>
              </a:rPr>
              <a:t>LAN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30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d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ho</a:t>
            </a:r>
            <a:r>
              <a:rPr sz="3200" spc="-5" dirty="0">
                <a:latin typeface="Times New Roman"/>
                <a:cs typeface="Times New Roman"/>
              </a:rPr>
              <a:t>c</a:t>
            </a:r>
            <a:r>
              <a:rPr sz="3200" dirty="0">
                <a:latin typeface="Times New Roman"/>
                <a:cs typeface="Times New Roman"/>
              </a:rPr>
              <a:t>	n</a:t>
            </a:r>
            <a:r>
              <a:rPr sz="3200" spc="-5" dirty="0">
                <a:latin typeface="Times New Roman"/>
                <a:cs typeface="Times New Roman"/>
              </a:rPr>
              <a:t>etw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rk,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40" dirty="0">
                <a:latin typeface="Times New Roman"/>
                <a:cs typeface="Times New Roman"/>
              </a:rPr>
              <a:t>w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ich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753" y="4711649"/>
            <a:ext cx="487680" cy="36606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1517" y="3418154"/>
            <a:ext cx="7990840" cy="2165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45305" algn="l"/>
              </a:tabLst>
            </a:pPr>
            <a:r>
              <a:rPr sz="3200" spc="-35" dirty="0">
                <a:latin typeface="Times New Roman"/>
                <a:cs typeface="Times New Roman"/>
              </a:rPr>
              <a:t>means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that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network is	</a:t>
            </a:r>
            <a:r>
              <a:rPr sz="3200" spc="-35" dirty="0">
                <a:latin typeface="Times New Roman"/>
                <a:cs typeface="Times New Roman"/>
              </a:rPr>
              <a:t>formed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Times New Roman"/>
                <a:cs typeface="Times New Roman"/>
              </a:rPr>
              <a:t>spontaneously.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50">
              <a:latin typeface="Times New Roman"/>
              <a:cs typeface="Times New Roman"/>
            </a:endParaRPr>
          </a:p>
          <a:p>
            <a:pPr marL="12700" marR="225425">
              <a:lnSpc>
                <a:spcPts val="3820"/>
              </a:lnSpc>
              <a:tabLst>
                <a:tab pos="1942464" algn="l"/>
                <a:tab pos="3439160" algn="l"/>
                <a:tab pos="4372610" algn="l"/>
                <a:tab pos="5552440" algn="l"/>
                <a:tab pos="6214110" algn="l"/>
              </a:tabLst>
            </a:pPr>
            <a:r>
              <a:rPr sz="3200" spc="-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lu</a:t>
            </a:r>
            <a:r>
              <a:rPr sz="3200" spc="-5" dirty="0">
                <a:latin typeface="Times New Roman"/>
                <a:cs typeface="Times New Roman"/>
              </a:rPr>
              <a:t>et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th</a:t>
            </a:r>
            <a:r>
              <a:rPr sz="3200" dirty="0">
                <a:latin typeface="Times New Roman"/>
                <a:cs typeface="Times New Roman"/>
              </a:rPr>
              <a:t>	d</a:t>
            </a:r>
            <a:r>
              <a:rPr sz="3200" spc="-35" dirty="0">
                <a:latin typeface="Times New Roman"/>
                <a:cs typeface="Times New Roman"/>
              </a:rPr>
              <a:t>e</a:t>
            </a:r>
            <a:r>
              <a:rPr sz="3200" spc="5" dirty="0">
                <a:latin typeface="Times New Roman"/>
                <a:cs typeface="Times New Roman"/>
              </a:rPr>
              <a:t>f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es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two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typ</a:t>
            </a:r>
            <a:r>
              <a:rPr sz="3200" spc="-2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2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f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45" dirty="0">
                <a:latin typeface="Times New Roman"/>
                <a:cs typeface="Times New Roman"/>
              </a:rPr>
              <a:t>n</a:t>
            </a:r>
            <a:r>
              <a:rPr sz="3200" spc="-55" dirty="0">
                <a:latin typeface="Times New Roman"/>
                <a:cs typeface="Times New Roman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t</a:t>
            </a:r>
            <a:r>
              <a:rPr sz="3200" spc="-55" dirty="0">
                <a:latin typeface="Times New Roman"/>
                <a:cs typeface="Times New Roman"/>
              </a:rPr>
              <a:t>w</a:t>
            </a:r>
            <a:r>
              <a:rPr sz="3200" spc="-65" dirty="0">
                <a:latin typeface="Times New Roman"/>
                <a:cs typeface="Times New Roman"/>
              </a:rPr>
              <a:t>o</a:t>
            </a:r>
            <a:r>
              <a:rPr sz="3200" spc="-85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k</a:t>
            </a:r>
            <a:r>
              <a:rPr sz="3200" spc="-85" dirty="0">
                <a:latin typeface="Times New Roman"/>
                <a:cs typeface="Times New Roman"/>
              </a:rPr>
              <a:t>s</a:t>
            </a:r>
            <a:r>
              <a:rPr sz="3200" spc="-5" dirty="0">
                <a:latin typeface="Times New Roman"/>
                <a:cs typeface="Times New Roman"/>
              </a:rPr>
              <a:t>:  </a:t>
            </a:r>
            <a:r>
              <a:rPr sz="3200" dirty="0">
                <a:latin typeface="Times New Roman"/>
                <a:cs typeface="Times New Roman"/>
              </a:rPr>
              <a:t>piconet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scatternet</a:t>
            </a:r>
            <a:r>
              <a:rPr sz="3200" spc="-50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391" y="259156"/>
            <a:ext cx="151892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55" dirty="0"/>
              <a:t>P</a:t>
            </a:r>
            <a:r>
              <a:rPr sz="4300" spc="-200" dirty="0"/>
              <a:t>i</a:t>
            </a:r>
            <a:r>
              <a:rPr sz="4300" spc="-215" dirty="0"/>
              <a:t>c</a:t>
            </a:r>
            <a:r>
              <a:rPr sz="4300" spc="-210" dirty="0"/>
              <a:t>o</a:t>
            </a:r>
            <a:r>
              <a:rPr sz="4300" spc="-204" dirty="0"/>
              <a:t>n</a:t>
            </a:r>
            <a:r>
              <a:rPr sz="4300" spc="-225" dirty="0"/>
              <a:t>e</a:t>
            </a:r>
            <a:r>
              <a:rPr sz="4300" spc="-5" dirty="0"/>
              <a:t>t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36" y="1182624"/>
            <a:ext cx="360273" cy="268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536" y="1609039"/>
            <a:ext cx="305409" cy="2289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536" y="2295779"/>
            <a:ext cx="305409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536" y="2676779"/>
            <a:ext cx="305409" cy="228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536" y="3076320"/>
            <a:ext cx="274319" cy="20421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30604" y="1044149"/>
            <a:ext cx="7550150" cy="28702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795"/>
              </a:spcBef>
            </a:pPr>
            <a:r>
              <a:rPr sz="2000" spc="-5" dirty="0">
                <a:latin typeface="Trebuchet MS"/>
                <a:cs typeface="Trebuchet MS"/>
              </a:rPr>
              <a:t>A</a:t>
            </a:r>
            <a:r>
              <a:rPr sz="2000" spc="19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</a:t>
            </a:r>
            <a:r>
              <a:rPr sz="2000" spc="-90" dirty="0">
                <a:latin typeface="Trebuchet MS"/>
                <a:cs typeface="Trebuchet MS"/>
              </a:rPr>
              <a:t>lu</a:t>
            </a:r>
            <a:r>
              <a:rPr sz="2000" spc="-85" dirty="0">
                <a:latin typeface="Trebuchet MS"/>
                <a:cs typeface="Trebuchet MS"/>
              </a:rPr>
              <a:t>e</a:t>
            </a:r>
            <a:r>
              <a:rPr sz="2000" spc="-80" dirty="0">
                <a:latin typeface="Trebuchet MS"/>
                <a:cs typeface="Trebuchet MS"/>
              </a:rPr>
              <a:t>t</a:t>
            </a:r>
            <a:r>
              <a:rPr sz="2000" spc="-70" dirty="0">
                <a:latin typeface="Trebuchet MS"/>
                <a:cs typeface="Trebuchet MS"/>
              </a:rPr>
              <a:t>oo</a:t>
            </a:r>
            <a:r>
              <a:rPr sz="2000" spc="-80" dirty="0">
                <a:latin typeface="Trebuchet MS"/>
                <a:cs typeface="Trebuchet MS"/>
              </a:rPr>
              <a:t>t</a:t>
            </a:r>
            <a:r>
              <a:rPr sz="2000" spc="-5" dirty="0">
                <a:latin typeface="Trebuchet MS"/>
                <a:cs typeface="Trebuchet MS"/>
              </a:rPr>
              <a:t>h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n</a:t>
            </a:r>
            <a:r>
              <a:rPr sz="2000" spc="-85" dirty="0">
                <a:latin typeface="Trebuchet MS"/>
                <a:cs typeface="Trebuchet MS"/>
              </a:rPr>
              <a:t>e</a:t>
            </a:r>
            <a:r>
              <a:rPr sz="2000" spc="-80" dirty="0">
                <a:latin typeface="Trebuchet MS"/>
                <a:cs typeface="Trebuchet MS"/>
              </a:rPr>
              <a:t>tw</a:t>
            </a:r>
            <a:r>
              <a:rPr sz="2000" spc="-70" dirty="0">
                <a:latin typeface="Trebuchet MS"/>
                <a:cs typeface="Trebuchet MS"/>
              </a:rPr>
              <a:t>o</a:t>
            </a:r>
            <a:r>
              <a:rPr sz="2000" spc="-85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k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5" dirty="0">
                <a:latin typeface="Trebuchet MS"/>
                <a:cs typeface="Trebuchet MS"/>
              </a:rPr>
              <a:t>s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155" dirty="0">
                <a:latin typeface="Trebuchet MS"/>
                <a:cs typeface="Trebuchet MS"/>
              </a:rPr>
              <a:t>c</a:t>
            </a:r>
            <a:r>
              <a:rPr sz="2000" spc="-140" dirty="0">
                <a:latin typeface="Trebuchet MS"/>
                <a:cs typeface="Trebuchet MS"/>
              </a:rPr>
              <a:t>a</a:t>
            </a:r>
            <a:r>
              <a:rPr sz="2000" spc="-165" dirty="0">
                <a:latin typeface="Trebuchet MS"/>
                <a:cs typeface="Trebuchet MS"/>
              </a:rPr>
              <a:t>ll</a:t>
            </a:r>
            <a:r>
              <a:rPr sz="2000" spc="-160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d</a:t>
            </a:r>
            <a:r>
              <a:rPr sz="2000" spc="-3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</a:t>
            </a:r>
            <a:r>
              <a:rPr sz="2000" spc="-40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p</a:t>
            </a:r>
            <a:r>
              <a:rPr sz="2000" spc="-114" dirty="0">
                <a:latin typeface="Trebuchet MS"/>
                <a:cs typeface="Trebuchet MS"/>
              </a:rPr>
              <a:t>i</a:t>
            </a:r>
            <a:r>
              <a:rPr sz="2000" spc="-125" dirty="0">
                <a:latin typeface="Trebuchet MS"/>
                <a:cs typeface="Trebuchet MS"/>
              </a:rPr>
              <a:t>c</a:t>
            </a:r>
            <a:r>
              <a:rPr sz="2000" spc="-114" dirty="0">
                <a:latin typeface="Trebuchet MS"/>
                <a:cs typeface="Trebuchet MS"/>
              </a:rPr>
              <a:t>o</a:t>
            </a:r>
            <a:r>
              <a:rPr sz="2000" spc="-135" dirty="0">
                <a:latin typeface="Trebuchet MS"/>
                <a:cs typeface="Trebuchet MS"/>
              </a:rPr>
              <a:t>n</a:t>
            </a:r>
            <a:r>
              <a:rPr sz="2000" spc="-130" dirty="0">
                <a:latin typeface="Trebuchet MS"/>
                <a:cs typeface="Trebuchet MS"/>
              </a:rPr>
              <a:t>e</a:t>
            </a:r>
            <a:r>
              <a:rPr sz="2000" spc="-120" dirty="0">
                <a:latin typeface="Trebuchet MS"/>
                <a:cs typeface="Trebuchet MS"/>
              </a:rPr>
              <a:t>t</a:t>
            </a:r>
            <a:r>
              <a:rPr sz="2000" spc="-5" dirty="0">
                <a:latin typeface="Trebuchet MS"/>
                <a:cs typeface="Trebuchet MS"/>
              </a:rPr>
              <a:t>,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o</a:t>
            </a:r>
            <a:r>
              <a:rPr sz="2000" spc="-5" dirty="0">
                <a:latin typeface="Trebuchet MS"/>
                <a:cs typeface="Trebuchet MS"/>
              </a:rPr>
              <a:t>r</a:t>
            </a:r>
            <a:r>
              <a:rPr sz="2000" spc="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</a:t>
            </a:r>
            <a:r>
              <a:rPr sz="2000" spc="-40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s</a:t>
            </a:r>
            <a:r>
              <a:rPr sz="2000" spc="-155" dirty="0">
                <a:latin typeface="Trebuchet MS"/>
                <a:cs typeface="Trebuchet MS"/>
              </a:rPr>
              <a:t>m</a:t>
            </a:r>
            <a:r>
              <a:rPr sz="2000" spc="-140" dirty="0">
                <a:latin typeface="Trebuchet MS"/>
                <a:cs typeface="Trebuchet MS"/>
              </a:rPr>
              <a:t>a</a:t>
            </a:r>
            <a:r>
              <a:rPr sz="2000" spc="-165" dirty="0">
                <a:latin typeface="Trebuchet MS"/>
                <a:cs typeface="Trebuchet MS"/>
              </a:rPr>
              <a:t>l</a:t>
            </a:r>
            <a:r>
              <a:rPr sz="2000" spc="-5" dirty="0">
                <a:latin typeface="Trebuchet MS"/>
                <a:cs typeface="Trebuchet MS"/>
              </a:rPr>
              <a:t>l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185" dirty="0">
                <a:latin typeface="Trebuchet MS"/>
                <a:cs typeface="Trebuchet MS"/>
              </a:rPr>
              <a:t>n</a:t>
            </a:r>
            <a:r>
              <a:rPr sz="2000" spc="-180" dirty="0">
                <a:latin typeface="Trebuchet MS"/>
                <a:cs typeface="Trebuchet MS"/>
              </a:rPr>
              <a:t>e</a:t>
            </a:r>
            <a:r>
              <a:rPr sz="2000" spc="-175" dirty="0">
                <a:latin typeface="Trebuchet MS"/>
                <a:cs typeface="Trebuchet MS"/>
              </a:rPr>
              <a:t>t</a:t>
            </a:r>
            <a:r>
              <a:rPr sz="2000" spc="-5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82550">
              <a:lnSpc>
                <a:spcPct val="100000"/>
              </a:lnSpc>
              <a:spcBef>
                <a:spcPts val="695"/>
              </a:spcBef>
            </a:pPr>
            <a:r>
              <a:rPr sz="2000" spc="-55" dirty="0">
                <a:latin typeface="Trebuchet MS"/>
                <a:cs typeface="Trebuchet MS"/>
              </a:rPr>
              <a:t>It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can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have</a:t>
            </a:r>
            <a:r>
              <a:rPr sz="2000" spc="-37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up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to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eight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stations,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one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of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which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is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called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54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master;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rest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20" dirty="0">
                <a:latin typeface="Trebuchet MS"/>
                <a:cs typeface="Trebuchet MS"/>
              </a:rPr>
              <a:t>a</a:t>
            </a:r>
            <a:r>
              <a:rPr sz="2000" spc="-135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spc="-155" dirty="0">
                <a:latin typeface="Trebuchet MS"/>
                <a:cs typeface="Trebuchet MS"/>
              </a:rPr>
              <a:t>c</a:t>
            </a:r>
            <a:r>
              <a:rPr sz="2000" spc="-140" dirty="0">
                <a:latin typeface="Trebuchet MS"/>
                <a:cs typeface="Trebuchet MS"/>
              </a:rPr>
              <a:t>a</a:t>
            </a:r>
            <a:r>
              <a:rPr sz="2000" spc="-165" dirty="0">
                <a:latin typeface="Trebuchet MS"/>
                <a:cs typeface="Trebuchet MS"/>
              </a:rPr>
              <a:t>ll</a:t>
            </a:r>
            <a:r>
              <a:rPr sz="2000" spc="-160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d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s</a:t>
            </a:r>
            <a:r>
              <a:rPr sz="2000" spc="-185" dirty="0">
                <a:latin typeface="Trebuchet MS"/>
                <a:cs typeface="Trebuchet MS"/>
              </a:rPr>
              <a:t>l</a:t>
            </a:r>
            <a:r>
              <a:rPr sz="2000" spc="-165" dirty="0">
                <a:latin typeface="Trebuchet MS"/>
                <a:cs typeface="Trebuchet MS"/>
              </a:rPr>
              <a:t>av</a:t>
            </a:r>
            <a:r>
              <a:rPr sz="2000" spc="-180" dirty="0">
                <a:latin typeface="Trebuchet MS"/>
                <a:cs typeface="Trebuchet MS"/>
              </a:rPr>
              <a:t>e</a:t>
            </a:r>
            <a:r>
              <a:rPr sz="2000" spc="-165" dirty="0">
                <a:latin typeface="Trebuchet MS"/>
                <a:cs typeface="Trebuchet MS"/>
              </a:rPr>
              <a:t>s</a:t>
            </a:r>
            <a:r>
              <a:rPr sz="2000" spc="-5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000" spc="-90" dirty="0">
                <a:latin typeface="Trebuchet MS"/>
                <a:cs typeface="Trebuchet MS"/>
              </a:rPr>
              <a:t>Maximum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of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seven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150" dirty="0">
                <a:latin typeface="Trebuchet MS"/>
                <a:cs typeface="Trebuchet MS"/>
              </a:rPr>
              <a:t>slaves.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Only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one</a:t>
            </a:r>
            <a:r>
              <a:rPr sz="2000" spc="20" dirty="0">
                <a:latin typeface="Trebuchet MS"/>
                <a:cs typeface="Trebuchet MS"/>
              </a:rPr>
              <a:t> </a:t>
            </a:r>
            <a:r>
              <a:rPr sz="2000" spc="-190" dirty="0">
                <a:latin typeface="Trebuchet MS"/>
                <a:cs typeface="Trebuchet MS"/>
              </a:rPr>
              <a:t>master.</a:t>
            </a:r>
            <a:endParaRPr sz="2000">
              <a:latin typeface="Trebuchet MS"/>
              <a:cs typeface="Trebuchet MS"/>
            </a:endParaRPr>
          </a:p>
          <a:p>
            <a:pPr marL="82550" marR="248285" indent="-70485">
              <a:lnSpc>
                <a:spcPts val="3000"/>
              </a:lnSpc>
              <a:spcBef>
                <a:spcPts val="200"/>
              </a:spcBef>
            </a:pPr>
            <a:r>
              <a:rPr sz="2000" spc="-130" dirty="0">
                <a:latin typeface="Trebuchet MS"/>
                <a:cs typeface="Trebuchet MS"/>
              </a:rPr>
              <a:t>Slaves </a:t>
            </a:r>
            <a:r>
              <a:rPr sz="2000" spc="-95" dirty="0">
                <a:latin typeface="Trebuchet MS"/>
                <a:cs typeface="Trebuchet MS"/>
              </a:rPr>
              <a:t>synchronize </a:t>
            </a:r>
            <a:r>
              <a:rPr sz="2000" spc="-85" dirty="0">
                <a:latin typeface="Trebuchet MS"/>
                <a:cs typeface="Trebuchet MS"/>
              </a:rPr>
              <a:t>their </a:t>
            </a:r>
            <a:r>
              <a:rPr sz="2000" spc="-90" dirty="0">
                <a:latin typeface="Trebuchet MS"/>
                <a:cs typeface="Trebuchet MS"/>
              </a:rPr>
              <a:t>clocks </a:t>
            </a:r>
            <a:r>
              <a:rPr sz="2000" spc="-105" dirty="0">
                <a:latin typeface="Trebuchet MS"/>
                <a:cs typeface="Trebuchet MS"/>
              </a:rPr>
              <a:t>and </a:t>
            </a:r>
            <a:r>
              <a:rPr sz="2000" spc="-90" dirty="0">
                <a:latin typeface="Trebuchet MS"/>
                <a:cs typeface="Trebuchet MS"/>
              </a:rPr>
              <a:t>hopping </a:t>
            </a:r>
            <a:r>
              <a:rPr sz="2000" spc="-114" dirty="0">
                <a:latin typeface="Trebuchet MS"/>
                <a:cs typeface="Trebuchet MS"/>
              </a:rPr>
              <a:t>sequence </a:t>
            </a:r>
            <a:r>
              <a:rPr sz="2000" spc="-75" dirty="0">
                <a:latin typeface="Trebuchet MS"/>
                <a:cs typeface="Trebuchet MS"/>
              </a:rPr>
              <a:t>with </a:t>
            </a:r>
            <a:r>
              <a:rPr sz="2000" spc="-90" dirty="0">
                <a:latin typeface="Trebuchet MS"/>
                <a:cs typeface="Trebuchet MS"/>
              </a:rPr>
              <a:t>the </a:t>
            </a:r>
            <a:r>
              <a:rPr sz="2000" spc="-190" dirty="0">
                <a:latin typeface="Trebuchet MS"/>
                <a:cs typeface="Trebuchet MS"/>
              </a:rPr>
              <a:t>master. 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But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</a:t>
            </a:r>
            <a:r>
              <a:rPr sz="2000" spc="-32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additional</a:t>
            </a:r>
            <a:r>
              <a:rPr sz="2000" spc="-32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eight</a:t>
            </a:r>
            <a:r>
              <a:rPr sz="2000" spc="-24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slaves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can</a:t>
            </a:r>
            <a:r>
              <a:rPr sz="2000" spc="-32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stay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in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parked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state,</a:t>
            </a:r>
            <a:r>
              <a:rPr sz="2000" spc="-3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which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means</a:t>
            </a:r>
            <a:r>
              <a:rPr sz="2000" spc="-229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they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200"/>
              </a:lnSpc>
            </a:pPr>
            <a:r>
              <a:rPr sz="2000" spc="-100" dirty="0">
                <a:latin typeface="Trebuchet MS"/>
                <a:cs typeface="Trebuchet MS"/>
              </a:rPr>
              <a:t>can</a:t>
            </a:r>
            <a:r>
              <a:rPr sz="2000" spc="-32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be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synchronized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with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29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master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but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cannot</a:t>
            </a:r>
            <a:r>
              <a:rPr sz="2000" spc="-28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take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part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in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05" dirty="0">
                <a:latin typeface="Trebuchet MS"/>
                <a:cs typeface="Trebuchet MS"/>
              </a:rPr>
              <a:t>c</a:t>
            </a:r>
            <a:r>
              <a:rPr sz="2000" spc="-90" dirty="0">
                <a:latin typeface="Trebuchet MS"/>
                <a:cs typeface="Trebuchet MS"/>
              </a:rPr>
              <a:t>o</a:t>
            </a:r>
            <a:r>
              <a:rPr sz="2000" spc="-105" dirty="0">
                <a:latin typeface="Trebuchet MS"/>
                <a:cs typeface="Trebuchet MS"/>
              </a:rPr>
              <a:t>mm</a:t>
            </a:r>
            <a:r>
              <a:rPr sz="2000" spc="-110" dirty="0">
                <a:latin typeface="Trebuchet MS"/>
                <a:cs typeface="Trebuchet MS"/>
              </a:rPr>
              <a:t>un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105" dirty="0">
                <a:latin typeface="Trebuchet MS"/>
                <a:cs typeface="Trebuchet MS"/>
              </a:rPr>
              <a:t>c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00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114" dirty="0">
                <a:latin typeface="Trebuchet MS"/>
                <a:cs typeface="Trebuchet MS"/>
              </a:rPr>
              <a:t>o</a:t>
            </a:r>
            <a:r>
              <a:rPr sz="2000" spc="-5" dirty="0">
                <a:latin typeface="Trebuchet MS"/>
                <a:cs typeface="Trebuchet MS"/>
              </a:rPr>
              <a:t>n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un</a:t>
            </a: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5" dirty="0">
                <a:latin typeface="Trebuchet MS"/>
                <a:cs typeface="Trebuchet MS"/>
              </a:rPr>
              <a:t>l</a:t>
            </a:r>
            <a:r>
              <a:rPr sz="2000" spc="-254" dirty="0">
                <a:latin typeface="Trebuchet MS"/>
                <a:cs typeface="Trebuchet MS"/>
              </a:rPr>
              <a:t> </a:t>
            </a:r>
            <a:r>
              <a:rPr sz="2000" spc="-145" dirty="0">
                <a:latin typeface="Trebuchet MS"/>
                <a:cs typeface="Trebuchet MS"/>
              </a:rPr>
              <a:t>i</a:t>
            </a:r>
            <a:r>
              <a:rPr sz="2000" spc="-5" dirty="0">
                <a:latin typeface="Trebuchet MS"/>
                <a:cs typeface="Trebuchet MS"/>
              </a:rPr>
              <a:t>t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5" dirty="0">
                <a:latin typeface="Trebuchet MS"/>
                <a:cs typeface="Trebuchet MS"/>
              </a:rPr>
              <a:t>s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</a:t>
            </a:r>
            <a:r>
              <a:rPr sz="2000" spc="-90" dirty="0">
                <a:latin typeface="Trebuchet MS"/>
                <a:cs typeface="Trebuchet MS"/>
              </a:rPr>
              <a:t>o</a:t>
            </a:r>
            <a:r>
              <a:rPr sz="2000" spc="-95" dirty="0">
                <a:latin typeface="Trebuchet MS"/>
                <a:cs typeface="Trebuchet MS"/>
              </a:rPr>
              <a:t>v</a:t>
            </a:r>
            <a:r>
              <a:rPr sz="2000" spc="-110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d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</a:t>
            </a:r>
            <a:r>
              <a:rPr sz="2000" spc="-105" dirty="0">
                <a:latin typeface="Trebuchet MS"/>
                <a:cs typeface="Trebuchet MS"/>
              </a:rPr>
              <a:t>r</a:t>
            </a:r>
            <a:r>
              <a:rPr sz="2000" spc="-90" dirty="0">
                <a:latin typeface="Trebuchet MS"/>
                <a:cs typeface="Trebuchet MS"/>
              </a:rPr>
              <a:t>o</a:t>
            </a:r>
            <a:r>
              <a:rPr sz="2000" spc="-10" dirty="0">
                <a:latin typeface="Trebuchet MS"/>
                <a:cs typeface="Trebuchet MS"/>
              </a:rPr>
              <a:t>m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t</a:t>
            </a:r>
            <a:r>
              <a:rPr sz="2000" spc="-135" dirty="0">
                <a:latin typeface="Trebuchet MS"/>
                <a:cs typeface="Trebuchet MS"/>
              </a:rPr>
              <a:t>h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p</a:t>
            </a:r>
            <a:r>
              <a:rPr sz="2000" spc="-114" dirty="0">
                <a:latin typeface="Trebuchet MS"/>
                <a:cs typeface="Trebuchet MS"/>
              </a:rPr>
              <a:t>a</a:t>
            </a:r>
            <a:r>
              <a:rPr sz="2000" spc="-130" dirty="0">
                <a:latin typeface="Trebuchet MS"/>
                <a:cs typeface="Trebuchet MS"/>
              </a:rPr>
              <a:t>r</a:t>
            </a:r>
            <a:r>
              <a:rPr sz="2000" spc="-120" dirty="0">
                <a:latin typeface="Trebuchet MS"/>
                <a:cs typeface="Trebuchet MS"/>
              </a:rPr>
              <a:t>k</a:t>
            </a:r>
            <a:r>
              <a:rPr sz="2000" spc="-130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d</a:t>
            </a:r>
            <a:r>
              <a:rPr sz="2000" spc="290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s</a:t>
            </a:r>
            <a:r>
              <a:rPr sz="2000" spc="-150" dirty="0">
                <a:latin typeface="Trebuchet MS"/>
                <a:cs typeface="Trebuchet MS"/>
              </a:rPr>
              <a:t>t</a:t>
            </a:r>
            <a:r>
              <a:rPr sz="2000" spc="-140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t</a:t>
            </a:r>
            <a:r>
              <a:rPr sz="2000" spc="-155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400" y="4495800"/>
            <a:ext cx="7174992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2169" y="259156"/>
            <a:ext cx="2031364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70" dirty="0"/>
              <a:t>Scatternet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032" y="1784604"/>
            <a:ext cx="481584" cy="3566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032" y="2836113"/>
            <a:ext cx="481584" cy="356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032" y="4376673"/>
            <a:ext cx="481584" cy="3566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4804" y="1653031"/>
            <a:ext cx="7818120" cy="3592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9565" marR="5080">
              <a:lnSpc>
                <a:spcPct val="100000"/>
              </a:lnSpc>
              <a:spcBef>
                <a:spcPts val="90"/>
              </a:spcBef>
            </a:pPr>
            <a:r>
              <a:rPr sz="3200" spc="-120" dirty="0">
                <a:latin typeface="Calibri"/>
                <a:cs typeface="Calibri"/>
              </a:rPr>
              <a:t>Pi</a:t>
            </a:r>
            <a:r>
              <a:rPr sz="3200" spc="-155" dirty="0">
                <a:latin typeface="Calibri"/>
                <a:cs typeface="Calibri"/>
              </a:rPr>
              <a:t>c</a:t>
            </a:r>
            <a:r>
              <a:rPr sz="3200" spc="-130" dirty="0">
                <a:latin typeface="Calibri"/>
                <a:cs typeface="Calibri"/>
              </a:rPr>
              <a:t>o</a:t>
            </a:r>
            <a:r>
              <a:rPr sz="3200" spc="-125" dirty="0">
                <a:latin typeface="Calibri"/>
                <a:cs typeface="Calibri"/>
              </a:rPr>
              <a:t>n</a:t>
            </a:r>
            <a:r>
              <a:rPr sz="3200" spc="-155" dirty="0">
                <a:latin typeface="Calibri"/>
                <a:cs typeface="Calibri"/>
              </a:rPr>
              <a:t>e</a:t>
            </a:r>
            <a:r>
              <a:rPr sz="3200" spc="-114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0" dirty="0">
                <a:latin typeface="Calibri"/>
                <a:cs typeface="Calibri"/>
              </a:rPr>
              <a:t>c</a:t>
            </a:r>
            <a:r>
              <a:rPr sz="3200" spc="-16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spc="-320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b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295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c</a:t>
            </a:r>
            <a:r>
              <a:rPr sz="3200" spc="-130" dirty="0">
                <a:latin typeface="Calibri"/>
                <a:cs typeface="Calibri"/>
              </a:rPr>
              <a:t>o</a:t>
            </a:r>
            <a:r>
              <a:rPr sz="3200" spc="-140" dirty="0">
                <a:latin typeface="Calibri"/>
                <a:cs typeface="Calibri"/>
              </a:rPr>
              <a:t>m</a:t>
            </a:r>
            <a:r>
              <a:rPr sz="3200" spc="-125" dirty="0">
                <a:latin typeface="Calibri"/>
                <a:cs typeface="Calibri"/>
              </a:rPr>
              <a:t>b</a:t>
            </a:r>
            <a:r>
              <a:rPr sz="3200" spc="-120" dirty="0">
                <a:latin typeface="Calibri"/>
                <a:cs typeface="Calibri"/>
              </a:rPr>
              <a:t>i</a:t>
            </a:r>
            <a:r>
              <a:rPr sz="3200" spc="-125" dirty="0">
                <a:latin typeface="Calibri"/>
                <a:cs typeface="Calibri"/>
              </a:rPr>
              <a:t>n</a:t>
            </a:r>
            <a:r>
              <a:rPr sz="3200" spc="-13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-195" dirty="0">
                <a:latin typeface="Calibri"/>
                <a:cs typeface="Calibri"/>
              </a:rPr>
              <a:t> </a:t>
            </a:r>
            <a:r>
              <a:rPr sz="3200" spc="-9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65" dirty="0">
                <a:latin typeface="Calibri"/>
                <a:cs typeface="Calibri"/>
              </a:rPr>
              <a:t>f</a:t>
            </a:r>
            <a:r>
              <a:rPr sz="3200" spc="-105" dirty="0">
                <a:latin typeface="Calibri"/>
                <a:cs typeface="Calibri"/>
              </a:rPr>
              <a:t>o</a:t>
            </a:r>
            <a:r>
              <a:rPr sz="3200" spc="-110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m</a:t>
            </a:r>
            <a:r>
              <a:rPr sz="3200" spc="-225" dirty="0">
                <a:latin typeface="Calibri"/>
                <a:cs typeface="Calibri"/>
              </a:rPr>
              <a:t> </a:t>
            </a:r>
            <a:r>
              <a:rPr sz="3200" spc="-160" dirty="0">
                <a:latin typeface="Calibri"/>
                <a:cs typeface="Calibri"/>
              </a:rPr>
              <a:t>w</a:t>
            </a:r>
            <a:r>
              <a:rPr sz="3200" spc="-150" dirty="0">
                <a:latin typeface="Calibri"/>
                <a:cs typeface="Calibri"/>
              </a:rPr>
              <a:t>h</a:t>
            </a:r>
            <a:r>
              <a:rPr sz="3200" spc="-16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sz="3200" spc="-9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204" dirty="0">
                <a:latin typeface="Calibri"/>
                <a:cs typeface="Calibri"/>
              </a:rPr>
              <a:t>c</a:t>
            </a:r>
            <a:r>
              <a:rPr sz="3200" spc="-165" dirty="0">
                <a:latin typeface="Calibri"/>
                <a:cs typeface="Calibri"/>
              </a:rPr>
              <a:t>all</a:t>
            </a:r>
            <a:r>
              <a:rPr sz="3200" spc="-18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-3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 </a:t>
            </a:r>
            <a:r>
              <a:rPr sz="3200" spc="-150" dirty="0">
                <a:latin typeface="Calibri"/>
                <a:cs typeface="Calibri"/>
              </a:rPr>
              <a:t>scatternet.</a:t>
            </a:r>
            <a:endParaRPr sz="3200">
              <a:latin typeface="Calibri"/>
              <a:cs typeface="Calibri"/>
            </a:endParaRPr>
          </a:p>
          <a:p>
            <a:pPr marL="384175" marR="518795">
              <a:lnSpc>
                <a:spcPct val="100000"/>
              </a:lnSpc>
              <a:spcBef>
                <a:spcPts val="605"/>
              </a:spcBef>
              <a:tabLst>
                <a:tab pos="758825" algn="l"/>
              </a:tabLst>
            </a:pPr>
            <a:r>
              <a:rPr sz="3200" spc="-5" dirty="0">
                <a:latin typeface="Calibri"/>
                <a:cs typeface="Calibri"/>
              </a:rPr>
              <a:t>A	</a:t>
            </a:r>
            <a:r>
              <a:rPr sz="3200" spc="-200" dirty="0">
                <a:latin typeface="Calibri"/>
                <a:cs typeface="Calibri"/>
              </a:rPr>
              <a:t>s</a:t>
            </a:r>
            <a:r>
              <a:rPr sz="3200" spc="-190" dirty="0">
                <a:latin typeface="Calibri"/>
                <a:cs typeface="Calibri"/>
              </a:rPr>
              <a:t>l</a:t>
            </a:r>
            <a:r>
              <a:rPr sz="3200" spc="-240" dirty="0">
                <a:latin typeface="Calibri"/>
                <a:cs typeface="Calibri"/>
              </a:rPr>
              <a:t>a</a:t>
            </a:r>
            <a:r>
              <a:rPr sz="3200" spc="-225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350" dirty="0">
                <a:latin typeface="Calibri"/>
                <a:cs typeface="Calibri"/>
              </a:rPr>
              <a:t> </a:t>
            </a:r>
            <a:r>
              <a:rPr sz="3200" spc="-175" dirty="0">
                <a:latin typeface="Calibri"/>
                <a:cs typeface="Calibri"/>
              </a:rPr>
              <a:t>s</a:t>
            </a:r>
            <a:r>
              <a:rPr sz="3200" spc="-165" dirty="0">
                <a:latin typeface="Calibri"/>
                <a:cs typeface="Calibri"/>
              </a:rPr>
              <a:t>t</a:t>
            </a:r>
            <a:r>
              <a:rPr sz="3200" spc="-145" dirty="0">
                <a:latin typeface="Calibri"/>
                <a:cs typeface="Calibri"/>
              </a:rPr>
              <a:t>a</a:t>
            </a:r>
            <a:r>
              <a:rPr sz="3200" spc="-114" dirty="0">
                <a:latin typeface="Calibri"/>
                <a:cs typeface="Calibri"/>
              </a:rPr>
              <a:t>t</a:t>
            </a:r>
            <a:r>
              <a:rPr sz="3200" spc="-120" dirty="0">
                <a:latin typeface="Calibri"/>
                <a:cs typeface="Calibri"/>
              </a:rPr>
              <a:t>i</a:t>
            </a:r>
            <a:r>
              <a:rPr sz="3200" spc="-13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spc="-215" dirty="0">
                <a:latin typeface="Calibri"/>
                <a:cs typeface="Calibri"/>
              </a:rPr>
              <a:t> </a:t>
            </a:r>
            <a:r>
              <a:rPr sz="3200" spc="-14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spc="-295" dirty="0">
                <a:latin typeface="Calibri"/>
                <a:cs typeface="Calibri"/>
              </a:rPr>
              <a:t> </a:t>
            </a:r>
            <a:r>
              <a:rPr sz="3200" spc="-110" dirty="0">
                <a:latin typeface="Calibri"/>
                <a:cs typeface="Calibri"/>
              </a:rPr>
              <a:t>o</a:t>
            </a:r>
            <a:r>
              <a:rPr sz="3200" spc="-1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25" dirty="0">
                <a:latin typeface="Calibri"/>
                <a:cs typeface="Calibri"/>
              </a:rPr>
              <a:t>p</a:t>
            </a:r>
            <a:r>
              <a:rPr sz="3200" spc="-120" dirty="0">
                <a:latin typeface="Calibri"/>
                <a:cs typeface="Calibri"/>
              </a:rPr>
              <a:t>i</a:t>
            </a:r>
            <a:r>
              <a:rPr sz="3200" spc="-155" dirty="0">
                <a:latin typeface="Calibri"/>
                <a:cs typeface="Calibri"/>
              </a:rPr>
              <a:t>c</a:t>
            </a:r>
            <a:r>
              <a:rPr sz="3200" spc="-135" dirty="0">
                <a:latin typeface="Calibri"/>
                <a:cs typeface="Calibri"/>
              </a:rPr>
              <a:t>o</a:t>
            </a:r>
            <a:r>
              <a:rPr sz="3200" spc="-125" dirty="0">
                <a:latin typeface="Calibri"/>
                <a:cs typeface="Calibri"/>
              </a:rPr>
              <a:t>n</a:t>
            </a:r>
            <a:r>
              <a:rPr sz="3200" spc="-15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spc="-204" dirty="0">
                <a:latin typeface="Calibri"/>
                <a:cs typeface="Calibri"/>
              </a:rPr>
              <a:t> c</a:t>
            </a:r>
            <a:r>
              <a:rPr sz="3200" spc="-17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spc="-290" dirty="0">
                <a:latin typeface="Calibri"/>
                <a:cs typeface="Calibri"/>
              </a:rPr>
              <a:t> </a:t>
            </a:r>
            <a:r>
              <a:rPr sz="3200" spc="-125" dirty="0">
                <a:latin typeface="Calibri"/>
                <a:cs typeface="Calibri"/>
              </a:rPr>
              <a:t>b</a:t>
            </a:r>
            <a:r>
              <a:rPr sz="3200" spc="-135" dirty="0">
                <a:latin typeface="Calibri"/>
                <a:cs typeface="Calibri"/>
              </a:rPr>
              <a:t>e</a:t>
            </a:r>
            <a:r>
              <a:rPr sz="3200" spc="-155" dirty="0">
                <a:latin typeface="Calibri"/>
                <a:cs typeface="Calibri"/>
              </a:rPr>
              <a:t>c</a:t>
            </a:r>
            <a:r>
              <a:rPr sz="3200" spc="-135" dirty="0">
                <a:latin typeface="Calibri"/>
                <a:cs typeface="Calibri"/>
              </a:rPr>
              <a:t>om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200" dirty="0">
                <a:latin typeface="Calibri"/>
                <a:cs typeface="Calibri"/>
              </a:rPr>
              <a:t> </a:t>
            </a:r>
            <a:r>
              <a:rPr sz="3200" spc="-140" dirty="0">
                <a:latin typeface="Calibri"/>
                <a:cs typeface="Calibri"/>
              </a:rPr>
              <a:t>t</a:t>
            </a:r>
            <a:r>
              <a:rPr sz="3200" spc="-15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  </a:t>
            </a:r>
            <a:r>
              <a:rPr sz="3200" spc="-120" dirty="0">
                <a:latin typeface="Calibri"/>
                <a:cs typeface="Calibri"/>
              </a:rPr>
              <a:t>master</a:t>
            </a:r>
            <a:r>
              <a:rPr sz="3200" spc="130" dirty="0">
                <a:latin typeface="Calibri"/>
                <a:cs typeface="Calibri"/>
              </a:rPr>
              <a:t> </a:t>
            </a:r>
            <a:r>
              <a:rPr sz="3200" spc="-140" dirty="0">
                <a:latin typeface="Calibri"/>
                <a:cs typeface="Calibri"/>
              </a:rPr>
              <a:t>in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95" dirty="0">
                <a:latin typeface="Calibri"/>
                <a:cs typeface="Calibri"/>
              </a:rPr>
              <a:t>a</a:t>
            </a:r>
            <a:r>
              <a:rPr sz="3200" spc="-100" dirty="0">
                <a:latin typeface="Calibri"/>
                <a:cs typeface="Calibri"/>
              </a:rPr>
              <a:t>n</a:t>
            </a:r>
            <a:r>
              <a:rPr sz="3200" spc="-105" dirty="0">
                <a:latin typeface="Calibri"/>
                <a:cs typeface="Calibri"/>
              </a:rPr>
              <a:t>o</a:t>
            </a:r>
            <a:r>
              <a:rPr sz="3200" spc="-95" dirty="0">
                <a:latin typeface="Calibri"/>
                <a:cs typeface="Calibri"/>
              </a:rPr>
              <a:t>t</a:t>
            </a:r>
            <a:r>
              <a:rPr sz="3200" spc="-100" dirty="0">
                <a:latin typeface="Calibri"/>
                <a:cs typeface="Calibri"/>
              </a:rPr>
              <a:t>h</a:t>
            </a:r>
            <a:r>
              <a:rPr sz="3200" spc="-11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spc="-200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p</a:t>
            </a:r>
            <a:r>
              <a:rPr sz="3200" spc="-140" dirty="0">
                <a:latin typeface="Calibri"/>
                <a:cs typeface="Calibri"/>
              </a:rPr>
              <a:t>i</a:t>
            </a:r>
            <a:r>
              <a:rPr sz="3200" spc="-180" dirty="0">
                <a:latin typeface="Calibri"/>
                <a:cs typeface="Calibri"/>
              </a:rPr>
              <a:t>c</a:t>
            </a:r>
            <a:r>
              <a:rPr sz="3200" spc="-150" dirty="0">
                <a:latin typeface="Calibri"/>
                <a:cs typeface="Calibri"/>
              </a:rPr>
              <a:t>o</a:t>
            </a:r>
            <a:r>
              <a:rPr sz="3200" spc="-145" dirty="0">
                <a:latin typeface="Calibri"/>
                <a:cs typeface="Calibri"/>
              </a:rPr>
              <a:t>n</a:t>
            </a:r>
            <a:r>
              <a:rPr sz="3200" spc="-180" dirty="0">
                <a:latin typeface="Calibri"/>
                <a:cs typeface="Calibri"/>
              </a:rPr>
              <a:t>e</a:t>
            </a:r>
            <a:r>
              <a:rPr sz="3200" spc="-14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29565" marR="74295">
              <a:lnSpc>
                <a:spcPct val="100000"/>
              </a:lnSpc>
              <a:spcBef>
                <a:spcPts val="600"/>
              </a:spcBef>
            </a:pPr>
            <a:r>
              <a:rPr sz="3200" spc="-114" dirty="0">
                <a:latin typeface="Calibri"/>
                <a:cs typeface="Calibri"/>
              </a:rPr>
              <a:t>B</a:t>
            </a:r>
            <a:r>
              <a:rPr sz="3200" spc="-90" dirty="0">
                <a:latin typeface="Calibri"/>
                <a:cs typeface="Calibri"/>
              </a:rPr>
              <a:t>l</a:t>
            </a:r>
            <a:r>
              <a:rPr sz="3200" spc="-100" dirty="0">
                <a:latin typeface="Calibri"/>
                <a:cs typeface="Calibri"/>
              </a:rPr>
              <a:t>u</a:t>
            </a:r>
            <a:r>
              <a:rPr sz="3200" spc="-130" dirty="0">
                <a:latin typeface="Calibri"/>
                <a:cs typeface="Calibri"/>
              </a:rPr>
              <a:t>e</a:t>
            </a:r>
            <a:r>
              <a:rPr sz="3200" spc="-114" dirty="0">
                <a:latin typeface="Calibri"/>
                <a:cs typeface="Calibri"/>
              </a:rPr>
              <a:t>t</a:t>
            </a:r>
            <a:r>
              <a:rPr sz="3200" spc="-105" dirty="0">
                <a:latin typeface="Calibri"/>
                <a:cs typeface="Calibri"/>
              </a:rPr>
              <a:t>oo</a:t>
            </a:r>
            <a:r>
              <a:rPr sz="3200" spc="-9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d</a:t>
            </a:r>
            <a:r>
              <a:rPr sz="3200" spc="-180" dirty="0">
                <a:latin typeface="Calibri"/>
                <a:cs typeface="Calibri"/>
              </a:rPr>
              <a:t>e</a:t>
            </a:r>
            <a:r>
              <a:rPr sz="3200" spc="-155" dirty="0">
                <a:latin typeface="Calibri"/>
                <a:cs typeface="Calibri"/>
              </a:rPr>
              <a:t>v</a:t>
            </a:r>
            <a:r>
              <a:rPr sz="3200" spc="-140" dirty="0">
                <a:latin typeface="Calibri"/>
                <a:cs typeface="Calibri"/>
              </a:rPr>
              <a:t>i</a:t>
            </a:r>
            <a:r>
              <a:rPr sz="3200" spc="-155" dirty="0">
                <a:latin typeface="Calibri"/>
                <a:cs typeface="Calibri"/>
              </a:rPr>
              <a:t>ce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95" dirty="0">
                <a:latin typeface="Calibri"/>
                <a:cs typeface="Calibri"/>
              </a:rPr>
              <a:t> </a:t>
            </a:r>
            <a:r>
              <a:rPr sz="3200" spc="-125" dirty="0">
                <a:latin typeface="Calibri"/>
                <a:cs typeface="Calibri"/>
              </a:rPr>
              <a:t>h</a:t>
            </a:r>
            <a:r>
              <a:rPr sz="3200" spc="-12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455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bu</a:t>
            </a:r>
            <a:r>
              <a:rPr sz="3200" spc="-140" dirty="0">
                <a:latin typeface="Calibri"/>
                <a:cs typeface="Calibri"/>
              </a:rPr>
              <a:t>ilt</a:t>
            </a:r>
            <a:r>
              <a:rPr sz="3200" spc="-145" dirty="0">
                <a:latin typeface="Calibri"/>
                <a:cs typeface="Calibri"/>
              </a:rPr>
              <a:t>-</a:t>
            </a:r>
            <a:r>
              <a:rPr sz="3200" spc="-14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05" dirty="0">
                <a:latin typeface="Calibri"/>
                <a:cs typeface="Calibri"/>
              </a:rPr>
              <a:t>s</a:t>
            </a:r>
            <a:r>
              <a:rPr sz="3200" spc="-100" dirty="0">
                <a:latin typeface="Calibri"/>
                <a:cs typeface="Calibri"/>
              </a:rPr>
              <a:t>h</a:t>
            </a:r>
            <a:r>
              <a:rPr sz="3200" spc="-105" dirty="0">
                <a:latin typeface="Calibri"/>
                <a:cs typeface="Calibri"/>
              </a:rPr>
              <a:t>o</a:t>
            </a:r>
            <a:r>
              <a:rPr sz="3200" spc="-110" dirty="0">
                <a:latin typeface="Calibri"/>
                <a:cs typeface="Calibri"/>
              </a:rPr>
              <a:t>r</a:t>
            </a:r>
            <a:r>
              <a:rPr sz="3200" spc="-95" dirty="0">
                <a:latin typeface="Calibri"/>
                <a:cs typeface="Calibri"/>
              </a:rPr>
              <a:t>t-</a:t>
            </a:r>
            <a:r>
              <a:rPr sz="3200" spc="-185" dirty="0">
                <a:latin typeface="Calibri"/>
                <a:cs typeface="Calibri"/>
              </a:rPr>
              <a:t>r</a:t>
            </a:r>
            <a:r>
              <a:rPr sz="3200" spc="-95" dirty="0">
                <a:latin typeface="Calibri"/>
                <a:cs typeface="Calibri"/>
              </a:rPr>
              <a:t>a</a:t>
            </a:r>
            <a:r>
              <a:rPr sz="3200" spc="-100" dirty="0">
                <a:latin typeface="Calibri"/>
                <a:cs typeface="Calibri"/>
              </a:rPr>
              <a:t>n</a:t>
            </a:r>
            <a:r>
              <a:rPr sz="3200" spc="-12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85" dirty="0">
                <a:latin typeface="Calibri"/>
                <a:cs typeface="Calibri"/>
              </a:rPr>
              <a:t>r</a:t>
            </a:r>
            <a:r>
              <a:rPr sz="3200" spc="-95" dirty="0">
                <a:latin typeface="Calibri"/>
                <a:cs typeface="Calibri"/>
              </a:rPr>
              <a:t>a</a:t>
            </a:r>
            <a:r>
              <a:rPr sz="3200" spc="-100" dirty="0">
                <a:latin typeface="Calibri"/>
                <a:cs typeface="Calibri"/>
              </a:rPr>
              <a:t>d</a:t>
            </a:r>
            <a:r>
              <a:rPr sz="3200" spc="-9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  </a:t>
            </a:r>
            <a:r>
              <a:rPr sz="3200" spc="-200" dirty="0">
                <a:latin typeface="Calibri"/>
                <a:cs typeface="Calibri"/>
              </a:rPr>
              <a:t>transmitter.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3742943"/>
            <a:ext cx="5419344" cy="3115055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151" y="365201"/>
            <a:ext cx="32613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85" dirty="0"/>
              <a:t>B</a:t>
            </a:r>
            <a:r>
              <a:rPr sz="4300" spc="-175" dirty="0"/>
              <a:t>lu</a:t>
            </a:r>
            <a:r>
              <a:rPr sz="4300" spc="-204" dirty="0"/>
              <a:t>e</a:t>
            </a:r>
            <a:r>
              <a:rPr sz="4300" spc="-220" dirty="0"/>
              <a:t>t</a:t>
            </a:r>
            <a:r>
              <a:rPr sz="4300" spc="-185" dirty="0"/>
              <a:t>oo</a:t>
            </a:r>
            <a:r>
              <a:rPr sz="4300" spc="-175" dirty="0"/>
              <a:t>t</a:t>
            </a:r>
            <a:r>
              <a:rPr sz="4300" spc="-5" dirty="0"/>
              <a:t>h</a:t>
            </a:r>
            <a:r>
              <a:rPr sz="4300" spc="-229" dirty="0"/>
              <a:t> </a:t>
            </a:r>
            <a:r>
              <a:rPr sz="4300" spc="-270" dirty="0"/>
              <a:t>l</a:t>
            </a:r>
            <a:r>
              <a:rPr sz="4300" spc="-340" dirty="0"/>
              <a:t>a</a:t>
            </a:r>
            <a:r>
              <a:rPr sz="4300" spc="-320" dirty="0"/>
              <a:t>y</a:t>
            </a:r>
            <a:r>
              <a:rPr sz="4300" spc="-270" dirty="0"/>
              <a:t>e</a:t>
            </a:r>
            <a:r>
              <a:rPr sz="4300" spc="-355" dirty="0"/>
              <a:t>r</a:t>
            </a:r>
            <a:r>
              <a:rPr sz="4300" spc="-5" dirty="0"/>
              <a:t>s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6" y="1243914"/>
            <a:ext cx="304800" cy="2289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6" y="3180333"/>
            <a:ext cx="304800" cy="22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936" y="4506721"/>
            <a:ext cx="274320" cy="2042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1700" y="1160729"/>
            <a:ext cx="7432675" cy="4491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65" dirty="0">
                <a:latin typeface="Trebuchet MS"/>
                <a:cs typeface="Trebuchet MS"/>
              </a:rPr>
              <a:t>Radio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Layer: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Roughly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equivalent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to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physical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layer</a:t>
            </a:r>
            <a:r>
              <a:rPr sz="2000" spc="-33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of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Internet</a:t>
            </a:r>
            <a:r>
              <a:rPr sz="2000" spc="32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model.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45" dirty="0">
                <a:latin typeface="Trebuchet MS"/>
                <a:cs typeface="Trebuchet MS"/>
              </a:rPr>
              <a:t>Physical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links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can</a:t>
            </a:r>
            <a:r>
              <a:rPr sz="2000" spc="-32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be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synchronous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or</a:t>
            </a:r>
            <a:r>
              <a:rPr sz="2000" spc="3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asynchronous.</a:t>
            </a:r>
            <a:endParaRPr sz="2000">
              <a:latin typeface="Trebuchet MS"/>
              <a:cs typeface="Trebuchet MS"/>
            </a:endParaRPr>
          </a:p>
          <a:p>
            <a:pPr marL="351155" indent="-302895">
              <a:lnSpc>
                <a:spcPct val="100000"/>
              </a:lnSpc>
              <a:spcBef>
                <a:spcPts val="610"/>
              </a:spcBef>
              <a:buClr>
                <a:srgbClr val="3891A7"/>
              </a:buClr>
              <a:buFont typeface="Verdana"/>
              <a:buChar char="◦"/>
              <a:tabLst>
                <a:tab pos="351155" algn="l"/>
                <a:tab pos="351790" algn="l"/>
              </a:tabLst>
            </a:pPr>
            <a:r>
              <a:rPr sz="1800" spc="-20" dirty="0">
                <a:latin typeface="Trebuchet MS"/>
                <a:cs typeface="Trebuchet MS"/>
              </a:rPr>
              <a:t>Uses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Frequency-hopping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spread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spectrum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[Changing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frequency</a:t>
            </a:r>
            <a:r>
              <a:rPr sz="1800" spc="-30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of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usage].</a:t>
            </a:r>
            <a:endParaRPr sz="1800">
              <a:latin typeface="Trebuchet MS"/>
              <a:cs typeface="Trebuchet MS"/>
            </a:endParaRPr>
          </a:p>
          <a:p>
            <a:pPr marL="287020">
              <a:lnSpc>
                <a:spcPct val="100000"/>
              </a:lnSpc>
            </a:pPr>
            <a:r>
              <a:rPr sz="1800" spc="-65" dirty="0">
                <a:latin typeface="Trebuchet MS"/>
                <a:cs typeface="Trebuchet MS"/>
              </a:rPr>
              <a:t>Changes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it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modulation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frequency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1600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times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per</a:t>
            </a:r>
            <a:r>
              <a:rPr sz="1800" spc="5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second.</a:t>
            </a:r>
            <a:endParaRPr sz="1800">
              <a:latin typeface="Trebuchet MS"/>
              <a:cs typeface="Trebuchet MS"/>
            </a:endParaRPr>
          </a:p>
          <a:p>
            <a:pPr marL="287020" marR="683895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  <a:tab pos="287655" algn="l"/>
              </a:tabLst>
            </a:pPr>
            <a:r>
              <a:rPr sz="1800" spc="-20" dirty="0">
                <a:latin typeface="Trebuchet MS"/>
                <a:cs typeface="Trebuchet MS"/>
              </a:rPr>
              <a:t>Uses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frequency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shift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keying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(FSK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)with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Gaussian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bandwidth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filtering</a:t>
            </a:r>
            <a:r>
              <a:rPr sz="1800" spc="12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to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</a:t>
            </a:r>
            <a:r>
              <a:rPr sz="1800" spc="-75" dirty="0">
                <a:latin typeface="Trebuchet MS"/>
                <a:cs typeface="Trebuchet MS"/>
              </a:rPr>
              <a:t>r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n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f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spc="-75" dirty="0">
                <a:latin typeface="Trebuchet MS"/>
                <a:cs typeface="Trebuchet MS"/>
              </a:rPr>
              <a:t>r</a:t>
            </a:r>
            <a:r>
              <a:rPr sz="1800" dirty="0">
                <a:latin typeface="Trebuchet MS"/>
                <a:cs typeface="Trebuchet MS"/>
              </a:rPr>
              <a:t>m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b</a:t>
            </a:r>
            <a:r>
              <a:rPr sz="1800" spc="-105" dirty="0">
                <a:latin typeface="Trebuchet MS"/>
                <a:cs typeface="Trebuchet MS"/>
              </a:rPr>
              <a:t>i</a:t>
            </a:r>
            <a:r>
              <a:rPr sz="1800" spc="-9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o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155" dirty="0">
                <a:latin typeface="Trebuchet MS"/>
                <a:cs typeface="Trebuchet MS"/>
              </a:rPr>
              <a:t>si</a:t>
            </a:r>
            <a:r>
              <a:rPr sz="1800" spc="-135" dirty="0">
                <a:latin typeface="Trebuchet MS"/>
                <a:cs typeface="Trebuchet MS"/>
              </a:rPr>
              <a:t>g</a:t>
            </a:r>
            <a:r>
              <a:rPr sz="1800" spc="-145" dirty="0">
                <a:latin typeface="Trebuchet MS"/>
                <a:cs typeface="Trebuchet MS"/>
              </a:rPr>
              <a:t>n</a:t>
            </a:r>
            <a:r>
              <a:rPr sz="1800" spc="-155" dirty="0">
                <a:latin typeface="Trebuchet MS"/>
                <a:cs typeface="Trebuchet MS"/>
              </a:rPr>
              <a:t>a</a:t>
            </a:r>
            <a:r>
              <a:rPr sz="1800" spc="-150" dirty="0">
                <a:latin typeface="Trebuchet MS"/>
                <a:cs typeface="Trebuchet MS"/>
              </a:rPr>
              <a:t>l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12700" marR="184150">
              <a:lnSpc>
                <a:spcPct val="100000"/>
              </a:lnSpc>
              <a:spcBef>
                <a:spcPts val="595"/>
              </a:spcBef>
            </a:pPr>
            <a:r>
              <a:rPr sz="2000" spc="-110" dirty="0">
                <a:latin typeface="Trebuchet MS"/>
                <a:cs typeface="Trebuchet MS"/>
              </a:rPr>
              <a:t>Baseband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150" dirty="0">
                <a:latin typeface="Trebuchet MS"/>
                <a:cs typeface="Trebuchet MS"/>
              </a:rPr>
              <a:t>layer: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Roughly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equivalent </a:t>
            </a:r>
            <a:r>
              <a:rPr sz="2000" spc="-30" dirty="0">
                <a:latin typeface="Trebuchet MS"/>
                <a:cs typeface="Trebuchet MS"/>
              </a:rPr>
              <a:t>to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MAC</a:t>
            </a:r>
            <a:r>
              <a:rPr sz="2000" spc="27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sublayer</a:t>
            </a:r>
            <a:r>
              <a:rPr sz="2000" spc="-24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in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LANs.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Access</a:t>
            </a:r>
            <a:r>
              <a:rPr sz="2000" spc="-31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is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u</a:t>
            </a:r>
            <a:r>
              <a:rPr sz="2000" spc="-90" dirty="0">
                <a:latin typeface="Trebuchet MS"/>
                <a:cs typeface="Trebuchet MS"/>
              </a:rPr>
              <a:t>s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110" dirty="0">
                <a:latin typeface="Trebuchet MS"/>
                <a:cs typeface="Trebuchet MS"/>
              </a:rPr>
              <a:t>n</a:t>
            </a:r>
            <a:r>
              <a:rPr sz="2000" spc="-5" dirty="0">
                <a:latin typeface="Trebuchet MS"/>
                <a:cs typeface="Trebuchet MS"/>
              </a:rPr>
              <a:t>g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180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105" dirty="0">
                <a:latin typeface="Trebuchet MS"/>
                <a:cs typeface="Trebuchet MS"/>
              </a:rPr>
              <a:t>m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D</a:t>
            </a:r>
            <a:r>
              <a:rPr sz="2000" spc="-50" dirty="0">
                <a:latin typeface="Trebuchet MS"/>
                <a:cs typeface="Trebuchet MS"/>
              </a:rPr>
              <a:t>i</a:t>
            </a:r>
            <a:r>
              <a:rPr sz="2000" spc="-45" dirty="0">
                <a:latin typeface="Trebuchet MS"/>
                <a:cs typeface="Trebuchet MS"/>
              </a:rPr>
              <a:t>v</a:t>
            </a:r>
            <a:r>
              <a:rPr sz="2000" spc="-50" dirty="0">
                <a:latin typeface="Trebuchet MS"/>
                <a:cs typeface="Trebuchet MS"/>
              </a:rPr>
              <a:t>i</a:t>
            </a:r>
            <a:r>
              <a:rPr sz="2000" spc="-45" dirty="0">
                <a:latin typeface="Trebuchet MS"/>
                <a:cs typeface="Trebuchet MS"/>
              </a:rPr>
              <a:t>s</a:t>
            </a:r>
            <a:r>
              <a:rPr sz="2000" spc="-50" dirty="0">
                <a:latin typeface="Trebuchet MS"/>
                <a:cs typeface="Trebuchet MS"/>
              </a:rPr>
              <a:t>i</a:t>
            </a:r>
            <a:r>
              <a:rPr sz="2000" spc="-45" dirty="0">
                <a:latin typeface="Trebuchet MS"/>
                <a:cs typeface="Trebuchet MS"/>
              </a:rPr>
              <a:t>o</a:t>
            </a:r>
            <a:r>
              <a:rPr sz="2000" spc="-5" dirty="0">
                <a:latin typeface="Trebuchet MS"/>
                <a:cs typeface="Trebuchet MS"/>
              </a:rPr>
              <a:t>n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(</a:t>
            </a:r>
            <a:r>
              <a:rPr sz="2000" spc="-180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i</a:t>
            </a:r>
            <a:r>
              <a:rPr sz="2000" spc="-105" dirty="0">
                <a:latin typeface="Trebuchet MS"/>
                <a:cs typeface="Trebuchet MS"/>
              </a:rPr>
              <a:t>m</a:t>
            </a:r>
            <a:r>
              <a:rPr sz="2000" spc="-5" dirty="0">
                <a:latin typeface="Trebuchet MS"/>
                <a:cs typeface="Trebuchet MS"/>
              </a:rPr>
              <a:t>e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</a:t>
            </a:r>
            <a:r>
              <a:rPr sz="2000" spc="-114" dirty="0">
                <a:latin typeface="Trebuchet MS"/>
                <a:cs typeface="Trebuchet MS"/>
              </a:rPr>
              <a:t>l</a:t>
            </a:r>
            <a:r>
              <a:rPr sz="2000" spc="-90" dirty="0">
                <a:latin typeface="Trebuchet MS"/>
                <a:cs typeface="Trebuchet MS"/>
              </a:rPr>
              <a:t>o</a:t>
            </a:r>
            <a:r>
              <a:rPr sz="2000" spc="-100" dirty="0">
                <a:latin typeface="Trebuchet MS"/>
                <a:cs typeface="Trebuchet MS"/>
              </a:rPr>
              <a:t>t</a:t>
            </a:r>
            <a:r>
              <a:rPr sz="2000" spc="-90" dirty="0">
                <a:latin typeface="Trebuchet MS"/>
                <a:cs typeface="Trebuchet MS"/>
              </a:rPr>
              <a:t>s</a:t>
            </a:r>
            <a:r>
              <a:rPr sz="2000" spc="-114" dirty="0">
                <a:latin typeface="Trebuchet MS"/>
                <a:cs typeface="Trebuchet MS"/>
              </a:rPr>
              <a:t>)</a:t>
            </a:r>
            <a:r>
              <a:rPr sz="2000" spc="-5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287020" marR="144780" indent="-238125">
              <a:lnSpc>
                <a:spcPct val="100000"/>
              </a:lnSpc>
              <a:spcBef>
                <a:spcPts val="61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  <a:tab pos="287655" algn="l"/>
              </a:tabLst>
            </a:pPr>
            <a:r>
              <a:rPr sz="1800" spc="-80" dirty="0">
                <a:latin typeface="Trebuchet MS"/>
                <a:cs typeface="Trebuchet MS"/>
              </a:rPr>
              <a:t>Length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time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slot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=</a:t>
            </a:r>
            <a:r>
              <a:rPr sz="1800" spc="19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dwell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time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=</a:t>
            </a:r>
            <a:r>
              <a:rPr sz="1800" spc="22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625 </a:t>
            </a:r>
            <a:r>
              <a:rPr sz="1800" spc="-95" dirty="0">
                <a:latin typeface="Trebuchet MS"/>
                <a:cs typeface="Trebuchet MS"/>
              </a:rPr>
              <a:t>microsec.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So,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during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one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155" dirty="0">
                <a:latin typeface="Trebuchet MS"/>
                <a:cs typeface="Trebuchet MS"/>
              </a:rPr>
              <a:t>frequency,</a:t>
            </a:r>
            <a:r>
              <a:rPr sz="1800" spc="-37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sender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sends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frame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to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slave,</a:t>
            </a:r>
            <a:r>
              <a:rPr sz="1800" spc="-37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or</a:t>
            </a:r>
            <a:r>
              <a:rPr sz="1800" spc="3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slave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sends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frame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to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the</a:t>
            </a:r>
            <a:r>
              <a:rPr sz="1800" spc="-300" dirty="0">
                <a:latin typeface="Trebuchet MS"/>
                <a:cs typeface="Trebuchet MS"/>
              </a:rPr>
              <a:t> </a:t>
            </a:r>
            <a:r>
              <a:rPr sz="1800" spc="-165" dirty="0">
                <a:latin typeface="Trebuchet MS"/>
                <a:cs typeface="Trebuchet MS"/>
              </a:rPr>
              <a:t>master.</a:t>
            </a:r>
            <a:endParaRPr sz="1800">
              <a:latin typeface="Trebuchet MS"/>
              <a:cs typeface="Trebuchet MS"/>
            </a:endParaRPr>
          </a:p>
          <a:p>
            <a:pPr marL="12700" marR="5080" indent="39370">
              <a:lnSpc>
                <a:spcPct val="100400"/>
              </a:lnSpc>
              <a:spcBef>
                <a:spcPts val="560"/>
              </a:spcBef>
            </a:pPr>
            <a:r>
              <a:rPr sz="2000" spc="-95" dirty="0">
                <a:latin typeface="Trebuchet MS"/>
                <a:cs typeface="Trebuchet MS"/>
              </a:rPr>
              <a:t>Time </a:t>
            </a:r>
            <a:r>
              <a:rPr sz="2000" spc="-85" dirty="0">
                <a:latin typeface="Trebuchet MS"/>
                <a:cs typeface="Trebuchet MS"/>
              </a:rPr>
              <a:t>division </a:t>
            </a:r>
            <a:r>
              <a:rPr sz="2000" spc="-120" dirty="0">
                <a:latin typeface="Trebuchet MS"/>
                <a:cs typeface="Trebuchet MS"/>
              </a:rPr>
              <a:t>duplexing </a:t>
            </a:r>
            <a:r>
              <a:rPr sz="2000" spc="95" dirty="0">
                <a:latin typeface="Trebuchet MS"/>
                <a:cs typeface="Trebuchet MS"/>
              </a:rPr>
              <a:t>TDMA </a:t>
            </a:r>
            <a:r>
              <a:rPr sz="2000" spc="75" dirty="0">
                <a:latin typeface="Trebuchet MS"/>
                <a:cs typeface="Trebuchet MS"/>
              </a:rPr>
              <a:t>(TDD-TDMA) </a:t>
            </a:r>
            <a:r>
              <a:rPr sz="2000" spc="-50" dirty="0">
                <a:latin typeface="Trebuchet MS"/>
                <a:cs typeface="Trebuchet MS"/>
              </a:rPr>
              <a:t>is </a:t>
            </a:r>
            <a:r>
              <a:rPr sz="2000" spc="-5" dirty="0">
                <a:latin typeface="Trebuchet MS"/>
                <a:cs typeface="Trebuchet MS"/>
              </a:rPr>
              <a:t>a </a:t>
            </a:r>
            <a:r>
              <a:rPr sz="2000" spc="-80" dirty="0">
                <a:latin typeface="Trebuchet MS"/>
                <a:cs typeface="Trebuchet MS"/>
              </a:rPr>
              <a:t>kind </a:t>
            </a:r>
            <a:r>
              <a:rPr sz="2000" spc="-60" dirty="0">
                <a:latin typeface="Trebuchet MS"/>
                <a:cs typeface="Trebuchet MS"/>
              </a:rPr>
              <a:t>of </a:t>
            </a:r>
            <a:r>
              <a:rPr sz="2000" spc="-125" dirty="0">
                <a:latin typeface="Trebuchet MS"/>
                <a:cs typeface="Trebuchet MS"/>
              </a:rPr>
              <a:t>half-duplex 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communication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in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which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slave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and</a:t>
            </a:r>
            <a:r>
              <a:rPr sz="2000" spc="-24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receiver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send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and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receive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-160" dirty="0">
                <a:latin typeface="Trebuchet MS"/>
                <a:cs typeface="Trebuchet MS"/>
              </a:rPr>
              <a:t>data,</a:t>
            </a:r>
            <a:r>
              <a:rPr sz="2000" spc="-39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but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not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at</a:t>
            </a:r>
            <a:r>
              <a:rPr sz="2000" spc="-36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same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time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(half-duplex).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145" dirty="0">
                <a:latin typeface="Trebuchet MS"/>
                <a:cs typeface="Trebuchet MS"/>
              </a:rPr>
              <a:t>However,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communication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for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each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direction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uses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different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hops,</a:t>
            </a:r>
            <a:r>
              <a:rPr sz="2000" spc="-229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like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walkie-talkies.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60" y="259156"/>
            <a:ext cx="32613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85" dirty="0"/>
              <a:t>B</a:t>
            </a:r>
            <a:r>
              <a:rPr sz="4300" spc="-175" dirty="0"/>
              <a:t>lu</a:t>
            </a:r>
            <a:r>
              <a:rPr sz="4300" spc="-200" dirty="0"/>
              <a:t>e</a:t>
            </a:r>
            <a:r>
              <a:rPr sz="4300" spc="-220" dirty="0"/>
              <a:t>t</a:t>
            </a:r>
            <a:r>
              <a:rPr sz="4300" spc="-185" dirty="0"/>
              <a:t>oo</a:t>
            </a:r>
            <a:r>
              <a:rPr sz="4300" spc="-175" dirty="0"/>
              <a:t>t</a:t>
            </a:r>
            <a:r>
              <a:rPr sz="4300" spc="-5" dirty="0"/>
              <a:t>h</a:t>
            </a:r>
            <a:r>
              <a:rPr sz="4300" spc="-235" dirty="0"/>
              <a:t> </a:t>
            </a:r>
            <a:r>
              <a:rPr sz="4300" spc="-270" dirty="0"/>
              <a:t>l</a:t>
            </a:r>
            <a:r>
              <a:rPr sz="4300" spc="-340" dirty="0"/>
              <a:t>a</a:t>
            </a:r>
            <a:r>
              <a:rPr sz="4300" spc="-320" dirty="0"/>
              <a:t>y</a:t>
            </a:r>
            <a:r>
              <a:rPr sz="4300" spc="-270" dirty="0"/>
              <a:t>e</a:t>
            </a:r>
            <a:r>
              <a:rPr sz="4300" spc="-355" dirty="0"/>
              <a:t>r</a:t>
            </a:r>
            <a:r>
              <a:rPr sz="4300" spc="-5" dirty="0"/>
              <a:t>s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828799"/>
            <a:ext cx="7943088" cy="405384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299" y="259156"/>
            <a:ext cx="262763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85" dirty="0"/>
              <a:t>P</a:t>
            </a:r>
            <a:r>
              <a:rPr sz="4300" spc="-345" dirty="0"/>
              <a:t>h</a:t>
            </a:r>
            <a:r>
              <a:rPr sz="4300" spc="-320" dirty="0"/>
              <a:t>y</a:t>
            </a:r>
            <a:r>
              <a:rPr sz="4300" spc="-275" dirty="0"/>
              <a:t>s</a:t>
            </a:r>
            <a:r>
              <a:rPr sz="4300" spc="-270" dirty="0"/>
              <a:t>i</a:t>
            </a:r>
            <a:r>
              <a:rPr sz="4300" spc="-290" dirty="0"/>
              <a:t>c</a:t>
            </a:r>
            <a:r>
              <a:rPr sz="4300" spc="-265" dirty="0"/>
              <a:t>a</a:t>
            </a:r>
            <a:r>
              <a:rPr sz="4300" spc="-5" dirty="0"/>
              <a:t>l</a:t>
            </a:r>
            <a:r>
              <a:rPr sz="4300" spc="-495" dirty="0"/>
              <a:t> </a:t>
            </a:r>
            <a:r>
              <a:rPr sz="4300" spc="-155" dirty="0"/>
              <a:t>L</a:t>
            </a:r>
            <a:r>
              <a:rPr sz="4300" spc="-150" dirty="0"/>
              <a:t>in</a:t>
            </a:r>
            <a:r>
              <a:rPr sz="4300" spc="-210" dirty="0"/>
              <a:t>k</a:t>
            </a:r>
            <a:r>
              <a:rPr sz="4300" spc="-5" dirty="0"/>
              <a:t>s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6" y="1243279"/>
            <a:ext cx="304800" cy="2289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6" y="2676474"/>
            <a:ext cx="304800" cy="2289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6" y="4110228"/>
            <a:ext cx="304800" cy="228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1700" y="1074480"/>
            <a:ext cx="7730490" cy="5509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770"/>
              </a:spcBef>
            </a:pPr>
            <a:r>
              <a:rPr sz="2000" spc="-75" dirty="0">
                <a:solidFill>
                  <a:srgbClr val="0033CC"/>
                </a:solidFill>
                <a:latin typeface="Trebuchet MS"/>
                <a:cs typeface="Trebuchet MS"/>
              </a:rPr>
              <a:t>S</a:t>
            </a:r>
            <a:r>
              <a:rPr sz="2000" spc="-80" dirty="0">
                <a:solidFill>
                  <a:srgbClr val="0033CC"/>
                </a:solidFill>
                <a:latin typeface="Trebuchet MS"/>
                <a:cs typeface="Trebuchet MS"/>
              </a:rPr>
              <a:t>y</a:t>
            </a:r>
            <a:r>
              <a:rPr sz="2000" spc="-85" dirty="0">
                <a:solidFill>
                  <a:srgbClr val="0033CC"/>
                </a:solidFill>
                <a:latin typeface="Trebuchet MS"/>
                <a:cs typeface="Trebuchet MS"/>
              </a:rPr>
              <a:t>n</a:t>
            </a:r>
            <a:r>
              <a:rPr sz="2000" spc="-80" dirty="0">
                <a:solidFill>
                  <a:srgbClr val="0033CC"/>
                </a:solidFill>
                <a:latin typeface="Trebuchet MS"/>
                <a:cs typeface="Trebuchet MS"/>
              </a:rPr>
              <a:t>c</a:t>
            </a:r>
            <a:r>
              <a:rPr sz="2000" spc="-85" dirty="0">
                <a:solidFill>
                  <a:srgbClr val="0033CC"/>
                </a:solidFill>
                <a:latin typeface="Trebuchet MS"/>
                <a:cs typeface="Trebuchet MS"/>
              </a:rPr>
              <a:t>hr</a:t>
            </a:r>
            <a:r>
              <a:rPr sz="2000" spc="-65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0033CC"/>
                </a:solidFill>
                <a:latin typeface="Trebuchet MS"/>
                <a:cs typeface="Trebuchet MS"/>
              </a:rPr>
              <a:t>n</a:t>
            </a:r>
            <a:r>
              <a:rPr sz="2000" spc="-65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0033CC"/>
                </a:solidFill>
                <a:latin typeface="Trebuchet MS"/>
                <a:cs typeface="Trebuchet MS"/>
              </a:rPr>
              <a:t>u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s</a:t>
            </a:r>
            <a:r>
              <a:rPr sz="2000" spc="-40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0033CC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114" dirty="0">
                <a:solidFill>
                  <a:srgbClr val="0033CC"/>
                </a:solidFill>
                <a:latin typeface="Trebuchet MS"/>
                <a:cs typeface="Trebuchet MS"/>
              </a:rPr>
              <a:t>nn</a:t>
            </a:r>
            <a:r>
              <a:rPr sz="2000" spc="-110" dirty="0">
                <a:solidFill>
                  <a:srgbClr val="0033CC"/>
                </a:solidFill>
                <a:latin typeface="Trebuchet MS"/>
                <a:cs typeface="Trebuchet MS"/>
              </a:rPr>
              <a:t>e</a:t>
            </a:r>
            <a:r>
              <a:rPr sz="2000" spc="-105" dirty="0">
                <a:solidFill>
                  <a:srgbClr val="0033CC"/>
                </a:solidFill>
                <a:latin typeface="Trebuchet MS"/>
                <a:cs typeface="Trebuchet MS"/>
              </a:rPr>
              <a:t>c</a:t>
            </a:r>
            <a:r>
              <a:rPr sz="2000" spc="-100" dirty="0">
                <a:solidFill>
                  <a:srgbClr val="0033CC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0033CC"/>
                </a:solidFill>
                <a:latin typeface="Trebuchet MS"/>
                <a:cs typeface="Trebuchet MS"/>
              </a:rPr>
              <a:t>io</a:t>
            </a:r>
            <a:r>
              <a:rPr sz="2000" spc="-85" dirty="0">
                <a:solidFill>
                  <a:srgbClr val="0033CC"/>
                </a:solidFill>
                <a:latin typeface="Trebuchet MS"/>
                <a:cs typeface="Trebuchet MS"/>
              </a:rPr>
              <a:t>n</a:t>
            </a:r>
            <a:r>
              <a:rPr sz="2000" spc="-90" dirty="0">
                <a:solidFill>
                  <a:srgbClr val="0033CC"/>
                </a:solidFill>
                <a:latin typeface="Trebuchet MS"/>
                <a:cs typeface="Trebuchet MS"/>
              </a:rPr>
              <a:t>-</a:t>
            </a:r>
            <a:r>
              <a:rPr sz="2000" spc="-65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110" dirty="0">
                <a:solidFill>
                  <a:srgbClr val="0033CC"/>
                </a:solidFill>
                <a:latin typeface="Trebuchet MS"/>
                <a:cs typeface="Trebuchet MS"/>
              </a:rPr>
              <a:t>r</a:t>
            </a:r>
            <a:r>
              <a:rPr sz="2000" spc="-70" dirty="0">
                <a:solidFill>
                  <a:srgbClr val="0033CC"/>
                </a:solidFill>
                <a:latin typeface="Trebuchet MS"/>
                <a:cs typeface="Trebuchet MS"/>
              </a:rPr>
              <a:t>i</a:t>
            </a:r>
            <a:r>
              <a:rPr sz="2000" spc="-85" dirty="0">
                <a:solidFill>
                  <a:srgbClr val="0033CC"/>
                </a:solidFill>
                <a:latin typeface="Trebuchet MS"/>
                <a:cs typeface="Trebuchet MS"/>
              </a:rPr>
              <a:t>e</a:t>
            </a:r>
            <a:r>
              <a:rPr sz="2000" spc="-110" dirty="0">
                <a:solidFill>
                  <a:srgbClr val="0033CC"/>
                </a:solidFill>
                <a:latin typeface="Trebuchet MS"/>
                <a:cs typeface="Trebuchet MS"/>
              </a:rPr>
              <a:t>n</a:t>
            </a:r>
            <a:r>
              <a:rPr sz="2000" spc="-75" dirty="0">
                <a:solidFill>
                  <a:srgbClr val="0033CC"/>
                </a:solidFill>
                <a:latin typeface="Trebuchet MS"/>
                <a:cs typeface="Trebuchet MS"/>
              </a:rPr>
              <a:t>t</a:t>
            </a:r>
            <a:r>
              <a:rPr sz="2000" spc="-110" dirty="0">
                <a:solidFill>
                  <a:srgbClr val="0033CC"/>
                </a:solidFill>
                <a:latin typeface="Trebuchet MS"/>
                <a:cs typeface="Trebuchet MS"/>
              </a:rPr>
              <a:t>e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d</a:t>
            </a:r>
            <a:r>
              <a:rPr sz="2000" spc="-75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0033CC"/>
                </a:solidFill>
                <a:latin typeface="Trebuchet MS"/>
                <a:cs typeface="Trebuchet MS"/>
              </a:rPr>
              <a:t>(</a:t>
            </a:r>
            <a:r>
              <a:rPr sz="2000" spc="40" dirty="0">
                <a:solidFill>
                  <a:srgbClr val="0033CC"/>
                </a:solidFill>
                <a:latin typeface="Trebuchet MS"/>
                <a:cs typeface="Trebuchet MS"/>
              </a:rPr>
              <a:t>S</a:t>
            </a:r>
            <a:r>
              <a:rPr sz="2000" spc="50" dirty="0">
                <a:solidFill>
                  <a:srgbClr val="0033CC"/>
                </a:solidFill>
                <a:latin typeface="Trebuchet MS"/>
                <a:cs typeface="Trebuchet MS"/>
              </a:rPr>
              <a:t>C</a:t>
            </a:r>
            <a:r>
              <a:rPr sz="2000" spc="40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)</a:t>
            </a:r>
            <a:endParaRPr sz="2000">
              <a:latin typeface="Trebuchet MS"/>
              <a:cs typeface="Trebuchet MS"/>
            </a:endParaRPr>
          </a:p>
          <a:p>
            <a:pPr marL="351155" indent="-302895">
              <a:lnSpc>
                <a:spcPct val="100000"/>
              </a:lnSpc>
              <a:spcBef>
                <a:spcPts val="610"/>
              </a:spcBef>
              <a:buClr>
                <a:srgbClr val="3891A7"/>
              </a:buClr>
              <a:buFont typeface="Verdana"/>
              <a:buChar char="◦"/>
              <a:tabLst>
                <a:tab pos="351155" algn="l"/>
                <a:tab pos="351790" algn="l"/>
              </a:tabLst>
            </a:pPr>
            <a:r>
              <a:rPr sz="1800" spc="-100" dirty="0">
                <a:latin typeface="Trebuchet MS"/>
                <a:cs typeface="Trebuchet MS"/>
              </a:rPr>
              <a:t>L</a:t>
            </a:r>
            <a:r>
              <a:rPr sz="1800" spc="-110" dirty="0">
                <a:latin typeface="Trebuchet MS"/>
                <a:cs typeface="Trebuchet MS"/>
              </a:rPr>
              <a:t>a</a:t>
            </a:r>
            <a:r>
              <a:rPr sz="1800" spc="-90" dirty="0">
                <a:latin typeface="Trebuchet MS"/>
                <a:cs typeface="Trebuchet MS"/>
              </a:rPr>
              <a:t>t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spc="-100" dirty="0">
                <a:latin typeface="Trebuchet MS"/>
                <a:cs typeface="Trebuchet MS"/>
              </a:rPr>
              <a:t>nc</a:t>
            </a:r>
            <a:r>
              <a:rPr sz="1800" dirty="0">
                <a:latin typeface="Trebuchet MS"/>
                <a:cs typeface="Trebuchet MS"/>
              </a:rPr>
              <a:t>y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spc="-80" dirty="0">
                <a:latin typeface="Trebuchet MS"/>
                <a:cs typeface="Trebuchet MS"/>
              </a:rPr>
              <a:t>m</a:t>
            </a:r>
            <a:r>
              <a:rPr sz="1800" spc="-70" dirty="0">
                <a:latin typeface="Trebuchet MS"/>
                <a:cs typeface="Trebuchet MS"/>
              </a:rPr>
              <a:t>p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spc="-75" dirty="0">
                <a:latin typeface="Trebuchet MS"/>
                <a:cs typeface="Trebuchet MS"/>
              </a:rPr>
              <a:t>r</a:t>
            </a:r>
            <a:r>
              <a:rPr sz="1800" spc="-70" dirty="0">
                <a:latin typeface="Trebuchet MS"/>
                <a:cs typeface="Trebuchet MS"/>
              </a:rPr>
              <a:t>t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t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20" dirty="0">
                <a:latin typeface="Trebuchet MS"/>
                <a:cs typeface="Trebuchet MS"/>
              </a:rPr>
              <a:t>h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20" dirty="0">
                <a:latin typeface="Trebuchet MS"/>
                <a:cs typeface="Trebuchet MS"/>
              </a:rPr>
              <a:t>n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114" dirty="0">
                <a:latin typeface="Trebuchet MS"/>
                <a:cs typeface="Trebuchet MS"/>
              </a:rPr>
              <a:t>g</a:t>
            </a:r>
            <a:r>
              <a:rPr sz="1800" spc="-125" dirty="0">
                <a:latin typeface="Trebuchet MS"/>
                <a:cs typeface="Trebuchet MS"/>
              </a:rPr>
              <a:t>r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360" dirty="0">
                <a:latin typeface="Trebuchet MS"/>
                <a:cs typeface="Trebuchet MS"/>
              </a:rPr>
              <a:t>y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287020" indent="-23876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  <a:tab pos="287655" algn="l"/>
              </a:tabLst>
            </a:pPr>
            <a:r>
              <a:rPr sz="1800" spc="-260" dirty="0">
                <a:latin typeface="Trebuchet MS"/>
                <a:cs typeface="Trebuchet MS"/>
              </a:rPr>
              <a:t>T</a:t>
            </a:r>
            <a:r>
              <a:rPr sz="1800" spc="-80" dirty="0">
                <a:latin typeface="Trebuchet MS"/>
                <a:cs typeface="Trebuchet MS"/>
              </a:rPr>
              <a:t>r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n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80" dirty="0">
                <a:latin typeface="Trebuchet MS"/>
                <a:cs typeface="Trebuchet MS"/>
              </a:rPr>
              <a:t>m</a:t>
            </a:r>
            <a:r>
              <a:rPr sz="1800" spc="-85" dirty="0">
                <a:latin typeface="Trebuchet MS"/>
                <a:cs typeface="Trebuchet MS"/>
              </a:rPr>
              <a:t>issi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dirty="0">
                <a:latin typeface="Trebuchet MS"/>
                <a:cs typeface="Trebuchet MS"/>
              </a:rPr>
              <a:t>n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u</a:t>
            </a:r>
            <a:r>
              <a:rPr sz="1800" spc="-110" dirty="0">
                <a:latin typeface="Trebuchet MS"/>
                <a:cs typeface="Trebuchet MS"/>
              </a:rPr>
              <a:t>si</a:t>
            </a:r>
            <a:r>
              <a:rPr sz="1800" spc="-100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g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s</a:t>
            </a:r>
            <a:r>
              <a:rPr sz="1800" spc="-100" dirty="0">
                <a:latin typeface="Trebuchet MS"/>
                <a:cs typeface="Trebuchet MS"/>
              </a:rPr>
              <a:t>l</a:t>
            </a:r>
            <a:r>
              <a:rPr sz="1800" spc="-105" dirty="0">
                <a:latin typeface="Trebuchet MS"/>
                <a:cs typeface="Trebuchet MS"/>
              </a:rPr>
              <a:t>o</a:t>
            </a:r>
            <a:r>
              <a:rPr sz="1800" spc="-95" dirty="0">
                <a:latin typeface="Trebuchet MS"/>
                <a:cs typeface="Trebuchet MS"/>
              </a:rPr>
              <a:t>t</a:t>
            </a:r>
            <a:r>
              <a:rPr sz="1800" spc="-105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287020" indent="-238760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  <a:tab pos="287655" algn="l"/>
              </a:tabLst>
            </a:pPr>
            <a:r>
              <a:rPr sz="1800" spc="70" dirty="0">
                <a:latin typeface="Trebuchet MS"/>
                <a:cs typeface="Trebuchet MS"/>
              </a:rPr>
              <a:t>No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retransmission.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000" spc="-50" dirty="0">
                <a:solidFill>
                  <a:srgbClr val="0033CC"/>
                </a:solidFill>
                <a:latin typeface="Trebuchet MS"/>
                <a:cs typeface="Trebuchet MS"/>
              </a:rPr>
              <a:t>Asynchronous</a:t>
            </a:r>
            <a:r>
              <a:rPr sz="2000" spc="-45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0033CC"/>
                </a:solidFill>
                <a:latin typeface="Trebuchet MS"/>
                <a:cs typeface="Trebuchet MS"/>
              </a:rPr>
              <a:t>connectionless</a:t>
            </a:r>
            <a:r>
              <a:rPr sz="2000" spc="-55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0033CC"/>
                </a:solidFill>
                <a:latin typeface="Trebuchet MS"/>
                <a:cs typeface="Trebuchet MS"/>
              </a:rPr>
              <a:t>link</a:t>
            </a:r>
            <a:r>
              <a:rPr sz="2000" spc="-75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33CC"/>
                </a:solidFill>
                <a:latin typeface="Trebuchet MS"/>
                <a:cs typeface="Trebuchet MS"/>
              </a:rPr>
              <a:t>(ACL)</a:t>
            </a:r>
            <a:endParaRPr sz="2000">
              <a:latin typeface="Trebuchet MS"/>
              <a:cs typeface="Trebuchet MS"/>
            </a:endParaRPr>
          </a:p>
          <a:p>
            <a:pPr marL="287020" indent="-238760">
              <a:lnSpc>
                <a:spcPct val="100000"/>
              </a:lnSpc>
              <a:spcBef>
                <a:spcPts val="61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  <a:tab pos="287655" algn="l"/>
              </a:tabLst>
            </a:pPr>
            <a:r>
              <a:rPr sz="1800" spc="-95" dirty="0">
                <a:latin typeface="Trebuchet MS"/>
                <a:cs typeface="Trebuchet MS"/>
              </a:rPr>
              <a:t>I</a:t>
            </a:r>
            <a:r>
              <a:rPr sz="1800" spc="-100" dirty="0">
                <a:latin typeface="Trebuchet MS"/>
                <a:cs typeface="Trebuchet MS"/>
              </a:rPr>
              <a:t>n</a:t>
            </a:r>
            <a:r>
              <a:rPr sz="1800" spc="-90" dirty="0">
                <a:latin typeface="Trebuchet MS"/>
                <a:cs typeface="Trebuchet MS"/>
              </a:rPr>
              <a:t>t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spc="-90" dirty="0">
                <a:latin typeface="Trebuchet MS"/>
                <a:cs typeface="Trebuchet MS"/>
              </a:rPr>
              <a:t>g</a:t>
            </a:r>
            <a:r>
              <a:rPr sz="1800" spc="-105" dirty="0">
                <a:latin typeface="Trebuchet MS"/>
                <a:cs typeface="Trebuchet MS"/>
              </a:rPr>
              <a:t>ri</a:t>
            </a:r>
            <a:r>
              <a:rPr sz="1800" spc="-9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y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</a:t>
            </a:r>
            <a:r>
              <a:rPr sz="1800" spc="-80" dirty="0">
                <a:latin typeface="Trebuchet MS"/>
                <a:cs typeface="Trebuchet MS"/>
              </a:rPr>
              <a:t>m</a:t>
            </a:r>
            <a:r>
              <a:rPr sz="1800" spc="-70" dirty="0">
                <a:latin typeface="Trebuchet MS"/>
                <a:cs typeface="Trebuchet MS"/>
              </a:rPr>
              <a:t>p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spc="-75" dirty="0">
                <a:latin typeface="Trebuchet MS"/>
                <a:cs typeface="Trebuchet MS"/>
              </a:rPr>
              <a:t>r</a:t>
            </a:r>
            <a:r>
              <a:rPr sz="1800" spc="-70" dirty="0">
                <a:latin typeface="Trebuchet MS"/>
                <a:cs typeface="Trebuchet MS"/>
              </a:rPr>
              <a:t>t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t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20" dirty="0">
                <a:latin typeface="Trebuchet MS"/>
                <a:cs typeface="Trebuchet MS"/>
              </a:rPr>
              <a:t>h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n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175" dirty="0">
                <a:latin typeface="Trebuchet MS"/>
                <a:cs typeface="Trebuchet MS"/>
              </a:rPr>
              <a:t>l</a:t>
            </a:r>
            <a:r>
              <a:rPr sz="1800" spc="-180" dirty="0">
                <a:latin typeface="Trebuchet MS"/>
                <a:cs typeface="Trebuchet MS"/>
              </a:rPr>
              <a:t>a</a:t>
            </a:r>
            <a:r>
              <a:rPr sz="1800" spc="-165" dirty="0">
                <a:latin typeface="Trebuchet MS"/>
                <a:cs typeface="Trebuchet MS"/>
              </a:rPr>
              <a:t>t</a:t>
            </a:r>
            <a:r>
              <a:rPr sz="1800" spc="-170" dirty="0">
                <a:latin typeface="Trebuchet MS"/>
                <a:cs typeface="Trebuchet MS"/>
              </a:rPr>
              <a:t>en</a:t>
            </a:r>
            <a:r>
              <a:rPr sz="1800" spc="-175" dirty="0">
                <a:latin typeface="Trebuchet MS"/>
                <a:cs typeface="Trebuchet MS"/>
              </a:rPr>
              <a:t>c</a:t>
            </a:r>
            <a:r>
              <a:rPr sz="1800" spc="-385" dirty="0">
                <a:latin typeface="Trebuchet MS"/>
                <a:cs typeface="Trebuchet MS"/>
              </a:rPr>
              <a:t>y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287020" indent="-238760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  <a:tab pos="287655" algn="l"/>
              </a:tabLst>
            </a:pPr>
            <a:r>
              <a:rPr sz="1800" spc="20" dirty="0">
                <a:latin typeface="Trebuchet MS"/>
                <a:cs typeface="Trebuchet MS"/>
              </a:rPr>
              <a:t>D</a:t>
            </a:r>
            <a:r>
              <a:rPr sz="1800" spc="15" dirty="0">
                <a:latin typeface="Trebuchet MS"/>
                <a:cs typeface="Trebuchet MS"/>
              </a:rPr>
              <a:t>o</a:t>
            </a:r>
            <a:r>
              <a:rPr sz="1800" spc="20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5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l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20" dirty="0">
                <a:latin typeface="Trebuchet MS"/>
                <a:cs typeface="Trebuchet MS"/>
              </a:rPr>
              <a:t>k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m</a:t>
            </a:r>
            <a:r>
              <a:rPr sz="1800" spc="-120" dirty="0">
                <a:latin typeface="Trebuchet MS"/>
                <a:cs typeface="Trebuchet MS"/>
              </a:rPr>
              <a:t>u</a:t>
            </a:r>
            <a:r>
              <a:rPr sz="1800" spc="-125" dirty="0">
                <a:latin typeface="Trebuchet MS"/>
                <a:cs typeface="Trebuchet MS"/>
              </a:rPr>
              <a:t>l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20" dirty="0">
                <a:latin typeface="Trebuchet MS"/>
                <a:cs typeface="Trebuchet MS"/>
              </a:rPr>
              <a:t>p</a:t>
            </a:r>
            <a:r>
              <a:rPr sz="1800" spc="-125" dirty="0">
                <a:latin typeface="Trebuchet MS"/>
                <a:cs typeface="Trebuchet MS"/>
              </a:rPr>
              <a:t>l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110" dirty="0">
                <a:latin typeface="Trebuchet MS"/>
                <a:cs typeface="Trebuchet MS"/>
              </a:rPr>
              <a:t>-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spc="-125" dirty="0">
                <a:latin typeface="Trebuchet MS"/>
                <a:cs typeface="Trebuchet MS"/>
              </a:rPr>
              <a:t>l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spc="-114" dirty="0">
                <a:latin typeface="Trebuchet MS"/>
                <a:cs typeface="Trebuchet MS"/>
              </a:rPr>
              <a:t>v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spc="-105" dirty="0">
                <a:latin typeface="Trebuchet MS"/>
                <a:cs typeface="Trebuchet MS"/>
              </a:rPr>
              <a:t>omm</a:t>
            </a:r>
            <a:r>
              <a:rPr sz="1800" spc="-100" dirty="0">
                <a:latin typeface="Trebuchet MS"/>
                <a:cs typeface="Trebuchet MS"/>
              </a:rPr>
              <a:t>un</a:t>
            </a:r>
            <a:r>
              <a:rPr sz="1800" spc="-105" dirty="0">
                <a:latin typeface="Trebuchet MS"/>
                <a:cs typeface="Trebuchet MS"/>
              </a:rPr>
              <a:t>i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spc="-110" dirty="0">
                <a:latin typeface="Trebuchet MS"/>
                <a:cs typeface="Trebuchet MS"/>
              </a:rPr>
              <a:t>a</a:t>
            </a:r>
            <a:r>
              <a:rPr sz="1800" spc="-90" dirty="0">
                <a:latin typeface="Trebuchet MS"/>
                <a:cs typeface="Trebuchet MS"/>
              </a:rPr>
              <a:t>t</a:t>
            </a:r>
            <a:r>
              <a:rPr sz="1800" spc="-105" dirty="0">
                <a:latin typeface="Trebuchet MS"/>
                <a:cs typeface="Trebuchet MS"/>
              </a:rPr>
              <a:t>io</a:t>
            </a:r>
            <a:r>
              <a:rPr sz="1800" spc="-95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287020" indent="-23876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  <a:tab pos="287655" algn="l"/>
              </a:tabLst>
            </a:pPr>
            <a:r>
              <a:rPr sz="1800" spc="-140" dirty="0">
                <a:latin typeface="Trebuchet MS"/>
                <a:cs typeface="Trebuchet MS"/>
              </a:rPr>
              <a:t>R</a:t>
            </a:r>
            <a:r>
              <a:rPr sz="1800" spc="-70" dirty="0">
                <a:latin typeface="Trebuchet MS"/>
                <a:cs typeface="Trebuchet MS"/>
              </a:rPr>
              <a:t>et</a:t>
            </a:r>
            <a:r>
              <a:rPr sz="1800" spc="-75" dirty="0">
                <a:latin typeface="Trebuchet MS"/>
                <a:cs typeface="Trebuchet MS"/>
              </a:rPr>
              <a:t>r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n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80" dirty="0">
                <a:latin typeface="Trebuchet MS"/>
                <a:cs typeface="Trebuchet MS"/>
              </a:rPr>
              <a:t>m</a:t>
            </a:r>
            <a:r>
              <a:rPr sz="1800" spc="-85" dirty="0">
                <a:latin typeface="Trebuchet MS"/>
                <a:cs typeface="Trebuchet MS"/>
              </a:rPr>
              <a:t>issi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dirty="0">
                <a:latin typeface="Trebuchet MS"/>
                <a:cs typeface="Trebuchet MS"/>
              </a:rPr>
              <a:t>n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i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95" dirty="0">
                <a:latin typeface="Trebuchet MS"/>
                <a:cs typeface="Trebuchet MS"/>
              </a:rPr>
              <a:t> d</a:t>
            </a:r>
            <a:r>
              <a:rPr sz="1800" spc="-105" dirty="0">
                <a:latin typeface="Trebuchet MS"/>
                <a:cs typeface="Trebuchet MS"/>
              </a:rPr>
              <a:t>o</a:t>
            </a:r>
            <a:r>
              <a:rPr sz="1800" spc="-100" dirty="0">
                <a:latin typeface="Trebuchet MS"/>
                <a:cs typeface="Trebuchet MS"/>
              </a:rPr>
              <a:t>n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82550">
              <a:lnSpc>
                <a:spcPct val="100000"/>
              </a:lnSpc>
              <a:spcBef>
                <a:spcPts val="590"/>
              </a:spcBef>
            </a:pPr>
            <a:r>
              <a:rPr sz="2000" spc="40" dirty="0">
                <a:solidFill>
                  <a:srgbClr val="0033CC"/>
                </a:solidFill>
                <a:latin typeface="Trebuchet MS"/>
                <a:cs typeface="Trebuchet MS"/>
              </a:rPr>
              <a:t>L</a:t>
            </a:r>
            <a:r>
              <a:rPr sz="2000" spc="50" dirty="0">
                <a:solidFill>
                  <a:srgbClr val="0033CC"/>
                </a:solidFill>
                <a:latin typeface="Trebuchet MS"/>
                <a:cs typeface="Trebuchet MS"/>
              </a:rPr>
              <a:t>2C</a:t>
            </a:r>
            <a:r>
              <a:rPr sz="2000" spc="40" dirty="0">
                <a:solidFill>
                  <a:srgbClr val="0033CC"/>
                </a:solidFill>
                <a:latin typeface="Trebuchet MS"/>
                <a:cs typeface="Trebuchet MS"/>
              </a:rPr>
              <a:t>A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P</a:t>
            </a:r>
            <a:r>
              <a:rPr sz="2000" spc="40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0033CC"/>
                </a:solidFill>
                <a:latin typeface="Trebuchet MS"/>
                <a:cs typeface="Trebuchet MS"/>
              </a:rPr>
              <a:t>(</a:t>
            </a:r>
            <a:r>
              <a:rPr sz="2000" spc="-125" dirty="0">
                <a:solidFill>
                  <a:srgbClr val="0033CC"/>
                </a:solidFill>
                <a:latin typeface="Trebuchet MS"/>
                <a:cs typeface="Trebuchet MS"/>
              </a:rPr>
              <a:t>L</a:t>
            </a:r>
            <a:r>
              <a:rPr sz="2000" spc="-114" dirty="0">
                <a:solidFill>
                  <a:srgbClr val="0033CC"/>
                </a:solidFill>
                <a:latin typeface="Trebuchet MS"/>
                <a:cs typeface="Trebuchet MS"/>
              </a:rPr>
              <a:t>og</a:t>
            </a:r>
            <a:r>
              <a:rPr sz="2000" spc="-120" dirty="0">
                <a:solidFill>
                  <a:srgbClr val="0033CC"/>
                </a:solidFill>
                <a:latin typeface="Trebuchet MS"/>
                <a:cs typeface="Trebuchet MS"/>
              </a:rPr>
              <a:t>i</a:t>
            </a:r>
            <a:r>
              <a:rPr sz="2000" spc="-125" dirty="0">
                <a:solidFill>
                  <a:srgbClr val="0033CC"/>
                </a:solidFill>
                <a:latin typeface="Trebuchet MS"/>
                <a:cs typeface="Trebuchet MS"/>
              </a:rPr>
              <a:t>c</a:t>
            </a:r>
            <a:r>
              <a:rPr sz="2000" spc="-114" dirty="0">
                <a:solidFill>
                  <a:srgbClr val="0033CC"/>
                </a:solidFill>
                <a:latin typeface="Trebuchet MS"/>
                <a:cs typeface="Trebuchet MS"/>
              </a:rPr>
              <a:t>a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l</a:t>
            </a:r>
            <a:r>
              <a:rPr sz="2000" spc="-195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0033CC"/>
                </a:solidFill>
                <a:latin typeface="Trebuchet MS"/>
                <a:cs typeface="Trebuchet MS"/>
              </a:rPr>
              <a:t>L</a:t>
            </a:r>
            <a:r>
              <a:rPr sz="2000" spc="-70" dirty="0">
                <a:solidFill>
                  <a:srgbClr val="0033CC"/>
                </a:solidFill>
                <a:latin typeface="Trebuchet MS"/>
                <a:cs typeface="Trebuchet MS"/>
              </a:rPr>
              <a:t>i</a:t>
            </a:r>
            <a:r>
              <a:rPr sz="2000" spc="-90" dirty="0">
                <a:solidFill>
                  <a:srgbClr val="0033CC"/>
                </a:solidFill>
                <a:latin typeface="Trebuchet MS"/>
                <a:cs typeface="Trebuchet MS"/>
              </a:rPr>
              <a:t>n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k</a:t>
            </a:r>
            <a:r>
              <a:rPr sz="2000" spc="-170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33CC"/>
                </a:solidFill>
                <a:latin typeface="Trebuchet MS"/>
                <a:cs typeface="Trebuchet MS"/>
              </a:rPr>
              <a:t>C</a:t>
            </a:r>
            <a:r>
              <a:rPr sz="2000" spc="-20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40" dirty="0">
                <a:solidFill>
                  <a:srgbClr val="0033CC"/>
                </a:solidFill>
                <a:latin typeface="Trebuchet MS"/>
                <a:cs typeface="Trebuchet MS"/>
              </a:rPr>
              <a:t>n</a:t>
            </a:r>
            <a:r>
              <a:rPr sz="2000" spc="-30" dirty="0">
                <a:solidFill>
                  <a:srgbClr val="0033CC"/>
                </a:solidFill>
                <a:latin typeface="Trebuchet MS"/>
                <a:cs typeface="Trebuchet MS"/>
              </a:rPr>
              <a:t>t</a:t>
            </a:r>
            <a:r>
              <a:rPr sz="2000" spc="-40" dirty="0">
                <a:solidFill>
                  <a:srgbClr val="0033CC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l</a:t>
            </a:r>
            <a:r>
              <a:rPr sz="2000" spc="-10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0033CC"/>
                </a:solidFill>
                <a:latin typeface="Trebuchet MS"/>
                <a:cs typeface="Trebuchet MS"/>
              </a:rPr>
              <a:t>a</a:t>
            </a:r>
            <a:r>
              <a:rPr sz="2000" spc="-160" dirty="0">
                <a:solidFill>
                  <a:srgbClr val="0033CC"/>
                </a:solidFill>
                <a:latin typeface="Trebuchet MS"/>
                <a:cs typeface="Trebuchet MS"/>
              </a:rPr>
              <a:t>n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d</a:t>
            </a:r>
            <a:r>
              <a:rPr sz="2000" spc="-370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0033CC"/>
                </a:solidFill>
                <a:latin typeface="Trebuchet MS"/>
                <a:cs typeface="Trebuchet MS"/>
              </a:rPr>
              <a:t>A</a:t>
            </a:r>
            <a:r>
              <a:rPr sz="2000" spc="-110" dirty="0">
                <a:solidFill>
                  <a:srgbClr val="0033CC"/>
                </a:solidFill>
                <a:latin typeface="Trebuchet MS"/>
                <a:cs typeface="Trebuchet MS"/>
              </a:rPr>
              <a:t>d</a:t>
            </a:r>
            <a:r>
              <a:rPr sz="2000" spc="-95" dirty="0">
                <a:solidFill>
                  <a:srgbClr val="0033CC"/>
                </a:solidFill>
                <a:latin typeface="Trebuchet MS"/>
                <a:cs typeface="Trebuchet MS"/>
              </a:rPr>
              <a:t>a</a:t>
            </a:r>
            <a:r>
              <a:rPr sz="2000" spc="-110" dirty="0">
                <a:solidFill>
                  <a:srgbClr val="0033CC"/>
                </a:solidFill>
                <a:latin typeface="Trebuchet MS"/>
                <a:cs typeface="Trebuchet MS"/>
              </a:rPr>
              <a:t>p</a:t>
            </a:r>
            <a:r>
              <a:rPr sz="2000" spc="-100" dirty="0">
                <a:solidFill>
                  <a:srgbClr val="0033CC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0033CC"/>
                </a:solidFill>
                <a:latin typeface="Trebuchet MS"/>
                <a:cs typeface="Trebuchet MS"/>
              </a:rPr>
              <a:t>a</a:t>
            </a:r>
            <a:r>
              <a:rPr sz="2000" spc="-100" dirty="0">
                <a:solidFill>
                  <a:srgbClr val="0033CC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0033CC"/>
                </a:solidFill>
                <a:latin typeface="Trebuchet MS"/>
                <a:cs typeface="Trebuchet MS"/>
              </a:rPr>
              <a:t>i</a:t>
            </a:r>
            <a:r>
              <a:rPr sz="2000" spc="-90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n</a:t>
            </a:r>
            <a:r>
              <a:rPr sz="2000" spc="-345" dirty="0">
                <a:solidFill>
                  <a:srgbClr val="0033CC"/>
                </a:solidFill>
                <a:latin typeface="Trebuchet MS"/>
                <a:cs typeface="Trebuchet MS"/>
              </a:rPr>
              <a:t> </a:t>
            </a:r>
            <a:r>
              <a:rPr sz="2000" spc="-180" dirty="0">
                <a:solidFill>
                  <a:srgbClr val="0033CC"/>
                </a:solidFill>
                <a:latin typeface="Trebuchet MS"/>
                <a:cs typeface="Trebuchet MS"/>
              </a:rPr>
              <a:t>P</a:t>
            </a:r>
            <a:r>
              <a:rPr sz="2000" spc="-85" dirty="0">
                <a:solidFill>
                  <a:srgbClr val="0033CC"/>
                </a:solidFill>
                <a:latin typeface="Trebuchet MS"/>
                <a:cs typeface="Trebuchet MS"/>
              </a:rPr>
              <a:t>r</a:t>
            </a:r>
            <a:r>
              <a:rPr sz="2000" spc="-70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80" dirty="0">
                <a:solidFill>
                  <a:srgbClr val="0033CC"/>
                </a:solidFill>
                <a:latin typeface="Trebuchet MS"/>
                <a:cs typeface="Trebuchet MS"/>
              </a:rPr>
              <a:t>t</a:t>
            </a:r>
            <a:r>
              <a:rPr sz="2000" spc="-70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80" dirty="0">
                <a:solidFill>
                  <a:srgbClr val="0033CC"/>
                </a:solidFill>
                <a:latin typeface="Trebuchet MS"/>
                <a:cs typeface="Trebuchet MS"/>
              </a:rPr>
              <a:t>c</a:t>
            </a:r>
            <a:r>
              <a:rPr sz="2000" spc="-70" dirty="0">
                <a:solidFill>
                  <a:srgbClr val="0033CC"/>
                </a:solidFill>
                <a:latin typeface="Trebuchet MS"/>
                <a:cs typeface="Trebuchet MS"/>
              </a:rPr>
              <a:t>o</a:t>
            </a:r>
            <a:r>
              <a:rPr sz="2000" spc="-90" dirty="0">
                <a:solidFill>
                  <a:srgbClr val="0033CC"/>
                </a:solidFill>
                <a:latin typeface="Trebuchet MS"/>
                <a:cs typeface="Trebuchet MS"/>
              </a:rPr>
              <a:t>l</a:t>
            </a:r>
            <a:r>
              <a:rPr sz="2000" spc="-5" dirty="0">
                <a:solidFill>
                  <a:srgbClr val="0033CC"/>
                </a:solidFill>
                <a:latin typeface="Trebuchet MS"/>
                <a:cs typeface="Trebuchet MS"/>
              </a:rPr>
              <a:t>)</a:t>
            </a:r>
            <a:endParaRPr sz="2000">
              <a:latin typeface="Trebuchet MS"/>
              <a:cs typeface="Trebuchet MS"/>
            </a:endParaRPr>
          </a:p>
          <a:p>
            <a:pPr marL="351155" indent="-302895">
              <a:lnSpc>
                <a:spcPct val="100000"/>
              </a:lnSpc>
              <a:spcBef>
                <a:spcPts val="610"/>
              </a:spcBef>
              <a:buClr>
                <a:srgbClr val="3891A7"/>
              </a:buClr>
              <a:buFont typeface="Verdana"/>
              <a:buChar char="◦"/>
              <a:tabLst>
                <a:tab pos="351155" algn="l"/>
                <a:tab pos="351790" algn="l"/>
              </a:tabLst>
            </a:pPr>
            <a:r>
              <a:rPr sz="1800" spc="-130" dirty="0">
                <a:latin typeface="Trebuchet MS"/>
                <a:cs typeface="Trebuchet MS"/>
              </a:rPr>
              <a:t>E</a:t>
            </a:r>
            <a:r>
              <a:rPr sz="1800" spc="-120" dirty="0">
                <a:latin typeface="Trebuchet MS"/>
                <a:cs typeface="Trebuchet MS"/>
              </a:rPr>
              <a:t>q</a:t>
            </a:r>
            <a:r>
              <a:rPr sz="1800" spc="-125" dirty="0">
                <a:latin typeface="Trebuchet MS"/>
                <a:cs typeface="Trebuchet MS"/>
              </a:rPr>
              <a:t>u</a:t>
            </a:r>
            <a:r>
              <a:rPr sz="1800" spc="-135" dirty="0">
                <a:latin typeface="Trebuchet MS"/>
                <a:cs typeface="Trebuchet MS"/>
              </a:rPr>
              <a:t>i</a:t>
            </a:r>
            <a:r>
              <a:rPr sz="1800" spc="-114" dirty="0">
                <a:latin typeface="Trebuchet MS"/>
                <a:cs typeface="Trebuchet MS"/>
              </a:rPr>
              <a:t>v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spc="-125" dirty="0">
                <a:latin typeface="Trebuchet MS"/>
                <a:cs typeface="Trebuchet MS"/>
              </a:rPr>
              <a:t>l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125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t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o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LL</a:t>
            </a:r>
            <a:r>
              <a:rPr sz="1800" dirty="0">
                <a:latin typeface="Trebuchet MS"/>
                <a:cs typeface="Trebuchet MS"/>
              </a:rPr>
              <a:t>C</a:t>
            </a:r>
            <a:r>
              <a:rPr sz="1800" spc="8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s</a:t>
            </a:r>
            <a:r>
              <a:rPr sz="1800" spc="-125" dirty="0">
                <a:latin typeface="Trebuchet MS"/>
                <a:cs typeface="Trebuchet MS"/>
              </a:rPr>
              <a:t>u</a:t>
            </a:r>
            <a:r>
              <a:rPr sz="1800" spc="-120" dirty="0">
                <a:latin typeface="Trebuchet MS"/>
                <a:cs typeface="Trebuchet MS"/>
              </a:rPr>
              <a:t>b</a:t>
            </a:r>
            <a:r>
              <a:rPr sz="1800" spc="-125" dirty="0">
                <a:latin typeface="Trebuchet MS"/>
                <a:cs typeface="Trebuchet MS"/>
              </a:rPr>
              <a:t>l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spc="-125" dirty="0">
                <a:latin typeface="Trebuchet MS"/>
                <a:cs typeface="Trebuchet MS"/>
              </a:rPr>
              <a:t>y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r</a:t>
            </a:r>
            <a:r>
              <a:rPr sz="1800" spc="-135" dirty="0">
                <a:latin typeface="Trebuchet MS"/>
                <a:cs typeface="Trebuchet MS"/>
              </a:rPr>
              <a:t> i</a:t>
            </a:r>
            <a:r>
              <a:rPr sz="1800" dirty="0">
                <a:latin typeface="Trebuchet MS"/>
                <a:cs typeface="Trebuchet MS"/>
              </a:rPr>
              <a:t>n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L</a:t>
            </a:r>
            <a:r>
              <a:rPr sz="1800" spc="10" dirty="0">
                <a:latin typeface="Trebuchet MS"/>
                <a:cs typeface="Trebuchet MS"/>
              </a:rPr>
              <a:t>A</a:t>
            </a:r>
            <a:r>
              <a:rPr sz="1800" spc="20" dirty="0">
                <a:latin typeface="Trebuchet MS"/>
                <a:cs typeface="Trebuchet MS"/>
              </a:rPr>
              <a:t>Ns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351155" indent="-30289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351155" algn="l"/>
                <a:tab pos="351790" algn="l"/>
              </a:tabLst>
            </a:pPr>
            <a:r>
              <a:rPr sz="1800" spc="-20" dirty="0">
                <a:latin typeface="Trebuchet MS"/>
                <a:cs typeface="Trebuchet MS"/>
              </a:rPr>
              <a:t>Used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data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exchange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on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ACL</a:t>
            </a:r>
            <a:r>
              <a:rPr sz="1800" spc="8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Link.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95" dirty="0">
                <a:latin typeface="Trebuchet MS"/>
                <a:cs typeface="Trebuchet MS"/>
              </a:rPr>
              <a:t>SCO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channels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do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not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use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L2CAP.</a:t>
            </a:r>
            <a:endParaRPr sz="1800">
              <a:latin typeface="Trebuchet MS"/>
              <a:cs typeface="Trebuchet MS"/>
            </a:endParaRPr>
          </a:p>
          <a:p>
            <a:pPr marL="351155" indent="-302895">
              <a:lnSpc>
                <a:spcPct val="100000"/>
              </a:lnSpc>
              <a:spcBef>
                <a:spcPts val="555"/>
              </a:spcBef>
              <a:buClr>
                <a:srgbClr val="3891A7"/>
              </a:buClr>
              <a:buFont typeface="Verdana"/>
              <a:buChar char="◦"/>
              <a:tabLst>
                <a:tab pos="351155" algn="l"/>
                <a:tab pos="351790" algn="l"/>
              </a:tabLst>
            </a:pPr>
            <a:r>
              <a:rPr sz="1800" spc="-85" dirty="0">
                <a:latin typeface="Trebuchet MS"/>
                <a:cs typeface="Trebuchet MS"/>
              </a:rPr>
              <a:t>Frame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format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has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16-bit</a:t>
            </a:r>
            <a:r>
              <a:rPr sz="1800" spc="-100" dirty="0">
                <a:latin typeface="Trebuchet MS"/>
                <a:cs typeface="Trebuchet MS"/>
              </a:rPr>
              <a:t> length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[Size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of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data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coming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from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upper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layer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in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bytes],</a:t>
            </a:r>
            <a:endParaRPr sz="1800">
              <a:latin typeface="Trebuchet MS"/>
              <a:cs typeface="Trebuchet MS"/>
            </a:endParaRPr>
          </a:p>
          <a:p>
            <a:pPr marL="287020">
              <a:lnSpc>
                <a:spcPct val="100000"/>
              </a:lnSpc>
              <a:spcBef>
                <a:spcPts val="50"/>
              </a:spcBef>
            </a:pPr>
            <a:r>
              <a:rPr sz="1800" spc="-125" dirty="0">
                <a:latin typeface="Trebuchet MS"/>
                <a:cs typeface="Trebuchet MS"/>
              </a:rPr>
              <a:t>c</a:t>
            </a:r>
            <a:r>
              <a:rPr sz="1800" spc="-120" dirty="0">
                <a:latin typeface="Trebuchet MS"/>
                <a:cs typeface="Trebuchet MS"/>
              </a:rPr>
              <a:t>h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spc="-120" dirty="0">
                <a:latin typeface="Trebuchet MS"/>
                <a:cs typeface="Trebuchet MS"/>
              </a:rPr>
              <a:t>nne</a:t>
            </a:r>
            <a:r>
              <a:rPr sz="1800" dirty="0">
                <a:latin typeface="Trebuchet MS"/>
                <a:cs typeface="Trebuchet MS"/>
              </a:rPr>
              <a:t>l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I</a:t>
            </a:r>
            <a:r>
              <a:rPr sz="1800" spc="-75" dirty="0">
                <a:latin typeface="Trebuchet MS"/>
                <a:cs typeface="Trebuchet MS"/>
              </a:rPr>
              <a:t>D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d</a:t>
            </a:r>
            <a:r>
              <a:rPr sz="1800" spc="-155" dirty="0">
                <a:latin typeface="Trebuchet MS"/>
                <a:cs typeface="Trebuchet MS"/>
              </a:rPr>
              <a:t>a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a</a:t>
            </a:r>
            <a:r>
              <a:rPr sz="1800" spc="-120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d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spc="-105" dirty="0">
                <a:latin typeface="Trebuchet MS"/>
                <a:cs typeface="Trebuchet MS"/>
              </a:rPr>
              <a:t>o</a:t>
            </a:r>
            <a:r>
              <a:rPr sz="1800" spc="-100" dirty="0">
                <a:latin typeface="Trebuchet MS"/>
                <a:cs typeface="Trebuchet MS"/>
              </a:rPr>
              <a:t>n</a:t>
            </a:r>
            <a:r>
              <a:rPr sz="1800" spc="-90" dirty="0">
                <a:latin typeface="Trebuchet MS"/>
                <a:cs typeface="Trebuchet MS"/>
              </a:rPr>
              <a:t>t</a:t>
            </a:r>
            <a:r>
              <a:rPr sz="1800" spc="-105" dirty="0">
                <a:latin typeface="Trebuchet MS"/>
                <a:cs typeface="Trebuchet MS"/>
              </a:rPr>
              <a:t>ro</a:t>
            </a:r>
            <a:r>
              <a:rPr sz="1800" spc="-100" dirty="0">
                <a:latin typeface="Trebuchet MS"/>
                <a:cs typeface="Trebuchet MS"/>
              </a:rPr>
              <a:t>l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287020" marR="5080" indent="-238125" algn="just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1800" spc="-20" dirty="0">
                <a:latin typeface="Trebuchet MS"/>
                <a:cs typeface="Trebuchet MS"/>
              </a:rPr>
              <a:t>Can </a:t>
            </a:r>
            <a:r>
              <a:rPr sz="1800" spc="-15" dirty="0">
                <a:latin typeface="Trebuchet MS"/>
                <a:cs typeface="Trebuchet MS"/>
              </a:rPr>
              <a:t>do </a:t>
            </a:r>
            <a:r>
              <a:rPr sz="1800" spc="-100" dirty="0">
                <a:latin typeface="Trebuchet MS"/>
                <a:cs typeface="Trebuchet MS"/>
              </a:rPr>
              <a:t>Multiplexing, segmentation </a:t>
            </a:r>
            <a:r>
              <a:rPr sz="1800" spc="-90" dirty="0">
                <a:latin typeface="Trebuchet MS"/>
                <a:cs typeface="Trebuchet MS"/>
              </a:rPr>
              <a:t>and </a:t>
            </a:r>
            <a:r>
              <a:rPr sz="1800" spc="-140" dirty="0">
                <a:latin typeface="Trebuchet MS"/>
                <a:cs typeface="Trebuchet MS"/>
              </a:rPr>
              <a:t>Reassembly, </a:t>
            </a:r>
            <a:r>
              <a:rPr sz="1800" spc="45" dirty="0">
                <a:latin typeface="Trebuchet MS"/>
                <a:cs typeface="Trebuchet MS"/>
              </a:rPr>
              <a:t>QoS </a:t>
            </a:r>
            <a:r>
              <a:rPr sz="1800" spc="-80" dirty="0">
                <a:latin typeface="Trebuchet MS"/>
                <a:cs typeface="Trebuchet MS"/>
              </a:rPr>
              <a:t>[with </a:t>
            </a:r>
            <a:r>
              <a:rPr sz="1800" spc="-15" dirty="0">
                <a:latin typeface="Trebuchet MS"/>
                <a:cs typeface="Trebuchet MS"/>
              </a:rPr>
              <a:t>no </a:t>
            </a:r>
            <a:r>
              <a:rPr sz="1800" spc="-10" dirty="0">
                <a:latin typeface="Trebuchet MS"/>
                <a:cs typeface="Trebuchet MS"/>
              </a:rPr>
              <a:t>QoS, </a:t>
            </a:r>
            <a:r>
              <a:rPr sz="1800" spc="-85" dirty="0">
                <a:latin typeface="Trebuchet MS"/>
                <a:cs typeface="Trebuchet MS"/>
              </a:rPr>
              <a:t>best- 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effort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delivery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is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provided]</a:t>
            </a:r>
            <a:r>
              <a:rPr sz="1800" spc="-85" dirty="0">
                <a:latin typeface="Trebuchet MS"/>
                <a:cs typeface="Trebuchet MS"/>
              </a:rPr>
              <a:t> and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Group </a:t>
            </a:r>
            <a:r>
              <a:rPr sz="1800" spc="-105" dirty="0">
                <a:latin typeface="Trebuchet MS"/>
                <a:cs typeface="Trebuchet MS"/>
              </a:rPr>
              <a:t>mangement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[Can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do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like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multicast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group,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u</a:t>
            </a:r>
            <a:r>
              <a:rPr sz="1800" spc="-105" dirty="0">
                <a:latin typeface="Trebuchet MS"/>
                <a:cs typeface="Trebuchet MS"/>
              </a:rPr>
              <a:t>si</a:t>
            </a:r>
            <a:r>
              <a:rPr sz="1800" spc="-100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g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</a:t>
            </a:r>
            <a:r>
              <a:rPr sz="1800" spc="-80" dirty="0">
                <a:latin typeface="Trebuchet MS"/>
                <a:cs typeface="Trebuchet MS"/>
              </a:rPr>
              <a:t>om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k</a:t>
            </a:r>
            <a:r>
              <a:rPr sz="1800" spc="-105" dirty="0">
                <a:latin typeface="Trebuchet MS"/>
                <a:cs typeface="Trebuchet MS"/>
              </a:rPr>
              <a:t>i</a:t>
            </a:r>
            <a:r>
              <a:rPr sz="1800" spc="-100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o</a:t>
            </a:r>
            <a:r>
              <a:rPr sz="1800" dirty="0">
                <a:latin typeface="Trebuchet MS"/>
                <a:cs typeface="Trebuchet MS"/>
              </a:rPr>
              <a:t>f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l</a:t>
            </a:r>
            <a:r>
              <a:rPr sz="1800" spc="-130" dirty="0">
                <a:latin typeface="Trebuchet MS"/>
                <a:cs typeface="Trebuchet MS"/>
              </a:rPr>
              <a:t>o</a:t>
            </a:r>
            <a:r>
              <a:rPr sz="1800" spc="-114" dirty="0">
                <a:latin typeface="Trebuchet MS"/>
                <a:cs typeface="Trebuchet MS"/>
              </a:rPr>
              <a:t>g</a:t>
            </a:r>
            <a:r>
              <a:rPr sz="1800" spc="-130" dirty="0">
                <a:latin typeface="Trebuchet MS"/>
                <a:cs typeface="Trebuchet MS"/>
              </a:rPr>
              <a:t>i</a:t>
            </a:r>
            <a:r>
              <a:rPr sz="1800" spc="-125" dirty="0">
                <a:latin typeface="Trebuchet MS"/>
                <a:cs typeface="Trebuchet MS"/>
              </a:rPr>
              <a:t>c</a:t>
            </a:r>
            <a:r>
              <a:rPr sz="1800" spc="-13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l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a</a:t>
            </a:r>
            <a:r>
              <a:rPr sz="1800" spc="-90" dirty="0">
                <a:latin typeface="Trebuchet MS"/>
                <a:cs typeface="Trebuchet MS"/>
              </a:rPr>
              <a:t>dd</a:t>
            </a:r>
            <a:r>
              <a:rPr sz="1800" spc="-105" dirty="0">
                <a:latin typeface="Trebuchet MS"/>
                <a:cs typeface="Trebuchet MS"/>
              </a:rPr>
              <a:t>r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spc="-105" dirty="0">
                <a:latin typeface="Trebuchet MS"/>
                <a:cs typeface="Trebuchet MS"/>
              </a:rPr>
              <a:t>ss</a:t>
            </a:r>
            <a:r>
              <a:rPr sz="1800" spc="-95" dirty="0">
                <a:latin typeface="Trebuchet MS"/>
                <a:cs typeface="Trebuchet MS"/>
              </a:rPr>
              <a:t>e</a:t>
            </a:r>
            <a:r>
              <a:rPr sz="1800" spc="-105" dirty="0">
                <a:latin typeface="Trebuchet MS"/>
                <a:cs typeface="Trebuchet MS"/>
              </a:rPr>
              <a:t>s</a:t>
            </a:r>
            <a:r>
              <a:rPr sz="1800" spc="-95" dirty="0">
                <a:latin typeface="Trebuchet MS"/>
                <a:cs typeface="Trebuchet MS"/>
              </a:rPr>
              <a:t>]</a:t>
            </a:r>
            <a:r>
              <a:rPr sz="18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4294" y="1011707"/>
            <a:ext cx="6884034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THANK</a:t>
            </a:r>
            <a:r>
              <a:rPr sz="8800" b="1" spc="-1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8800" b="1" spc="20" dirty="0">
                <a:solidFill>
                  <a:srgbClr val="00AF50"/>
                </a:solidFill>
                <a:latin typeface="Times New Roman"/>
                <a:cs typeface="Times New Roman"/>
              </a:rPr>
              <a:t>YOU</a:t>
            </a:r>
            <a:endParaRPr sz="8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2667000"/>
            <a:ext cx="3505200" cy="2532888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767" y="290271"/>
            <a:ext cx="397129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0363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UNIT</a:t>
            </a:r>
            <a:r>
              <a:rPr b="1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III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6FC0"/>
                </a:solidFill>
                <a:latin typeface="Calibri"/>
                <a:cs typeface="Calibri"/>
              </a:rPr>
              <a:t>NETWORK</a:t>
            </a:r>
            <a:r>
              <a:rPr b="1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80" dirty="0">
                <a:solidFill>
                  <a:srgbClr val="006FC0"/>
                </a:solidFill>
                <a:latin typeface="Calibri"/>
                <a:cs typeface="Calibri"/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996" y="2092528"/>
            <a:ext cx="794829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5080" indent="-43180" algn="just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Network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layer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Switching</a:t>
            </a:r>
            <a:r>
              <a:rPr sz="3600" dirty="0">
                <a:latin typeface="Times New Roman"/>
                <a:cs typeface="Times New Roman"/>
              </a:rPr>
              <a:t> concepts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Circuit </a:t>
            </a:r>
            <a:r>
              <a:rPr sz="3600" spc="-5" dirty="0">
                <a:latin typeface="Times New Roman"/>
                <a:cs typeface="Times New Roman"/>
              </a:rPr>
              <a:t>switching </a:t>
            </a:r>
            <a:r>
              <a:rPr sz="3600" dirty="0">
                <a:latin typeface="Times New Roman"/>
                <a:cs typeface="Times New Roman"/>
              </a:rPr>
              <a:t>– Packet </a:t>
            </a:r>
            <a:r>
              <a:rPr sz="3600" spc="-5" dirty="0">
                <a:latin typeface="Times New Roman"/>
                <a:cs typeface="Times New Roman"/>
              </a:rPr>
              <a:t>switching </a:t>
            </a:r>
            <a:r>
              <a:rPr sz="3600" dirty="0">
                <a:latin typeface="Times New Roman"/>
                <a:cs typeface="Times New Roman"/>
              </a:rPr>
              <a:t>– IP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Addressing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–IPV4,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IPV6</a:t>
            </a:r>
            <a:r>
              <a:rPr sz="3600" dirty="0">
                <a:latin typeface="Times New Roman"/>
                <a:cs typeface="Times New Roman"/>
              </a:rPr>
              <a:t> –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Routing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Protocols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Distance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70" dirty="0">
                <a:latin typeface="Times New Roman"/>
                <a:cs typeface="Times New Roman"/>
              </a:rPr>
              <a:t>Vector</a:t>
            </a:r>
            <a:r>
              <a:rPr sz="3600" spc="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Link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State.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191" r="14191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3770" y="752678"/>
            <a:ext cx="26517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latin typeface="Calibri"/>
                <a:cs typeface="Calibri"/>
              </a:rPr>
              <a:t>UNIT</a:t>
            </a:r>
            <a:r>
              <a:rPr sz="5400" b="1" spc="-40" dirty="0">
                <a:latin typeface="Calibri"/>
                <a:cs typeface="Calibri"/>
              </a:rPr>
              <a:t> </a:t>
            </a:r>
            <a:r>
              <a:rPr sz="5400" b="1" dirty="0">
                <a:latin typeface="Calibri"/>
                <a:cs typeface="Calibri"/>
              </a:rPr>
              <a:t>–</a:t>
            </a:r>
            <a:r>
              <a:rPr sz="5400" b="1" spc="-45" dirty="0">
                <a:latin typeface="Calibri"/>
                <a:cs typeface="Calibri"/>
              </a:rPr>
              <a:t> </a:t>
            </a:r>
            <a:r>
              <a:rPr sz="5400" b="1" dirty="0">
                <a:latin typeface="Calibri"/>
                <a:cs typeface="Calibri"/>
              </a:rPr>
              <a:t>III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3645" y="2713431"/>
            <a:ext cx="4337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0" dirty="0">
                <a:solidFill>
                  <a:srgbClr val="006FC0"/>
                </a:solidFill>
                <a:latin typeface="Calibri"/>
                <a:cs typeface="Calibri"/>
              </a:rPr>
              <a:t>NETWORK</a:t>
            </a:r>
            <a:r>
              <a:rPr sz="4800" b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800" b="1" spc="-75" dirty="0">
                <a:solidFill>
                  <a:srgbClr val="006FC0"/>
                </a:solidFill>
                <a:latin typeface="Calibri"/>
                <a:cs typeface="Calibri"/>
              </a:rPr>
              <a:t>LAYER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791" y="269927"/>
            <a:ext cx="5407025" cy="628078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571500" indent="-5340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Net</a:t>
            </a:r>
            <a:r>
              <a:rPr sz="3200" b="1" spc="25" dirty="0">
                <a:latin typeface="Times New Roman"/>
                <a:cs typeface="Times New Roman"/>
              </a:rPr>
              <a:t>w</a:t>
            </a:r>
            <a:r>
              <a:rPr sz="3200" b="1" dirty="0">
                <a:latin typeface="Times New Roman"/>
                <a:cs typeface="Times New Roman"/>
              </a:rPr>
              <a:t>o</a:t>
            </a:r>
            <a:r>
              <a:rPr sz="3200" b="1" spc="-5" dirty="0">
                <a:latin typeface="Times New Roman"/>
                <a:cs typeface="Times New Roman"/>
              </a:rPr>
              <a:t>rk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L</a:t>
            </a:r>
            <a:r>
              <a:rPr sz="3200" b="1" spc="10" dirty="0">
                <a:latin typeface="Times New Roman"/>
                <a:cs typeface="Times New Roman"/>
              </a:rPr>
              <a:t>a</a:t>
            </a:r>
            <a:r>
              <a:rPr sz="3200" b="1" dirty="0">
                <a:latin typeface="Times New Roman"/>
                <a:cs typeface="Times New Roman"/>
              </a:rPr>
              <a:t>y</a:t>
            </a:r>
            <a:r>
              <a:rPr sz="3200" b="1" spc="-5" dirty="0">
                <a:latin typeface="Times New Roman"/>
                <a:cs typeface="Times New Roman"/>
              </a:rPr>
              <a:t>er</a:t>
            </a:r>
            <a:r>
              <a:rPr sz="3200" b="1" spc="-235" dirty="0">
                <a:latin typeface="Times New Roman"/>
                <a:cs typeface="Times New Roman"/>
              </a:rPr>
              <a:t> </a:t>
            </a:r>
            <a:r>
              <a:rPr sz="5400" b="1" spc="-127" baseline="39351" dirty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5400" b="1" spc="-7" baseline="39351" dirty="0">
                <a:solidFill>
                  <a:srgbClr val="00AFEF"/>
                </a:solidFill>
                <a:latin typeface="Calibri"/>
                <a:cs typeface="Calibri"/>
              </a:rPr>
              <a:t>VE</a:t>
            </a:r>
            <a:r>
              <a:rPr sz="5400" b="1" spc="-89" baseline="39351" dirty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5400" b="1" spc="-7" baseline="39351" dirty="0">
                <a:solidFill>
                  <a:srgbClr val="00AFEF"/>
                </a:solidFill>
                <a:latin typeface="Calibri"/>
                <a:cs typeface="Calibri"/>
              </a:rPr>
              <a:t>VIEW</a:t>
            </a:r>
            <a:endParaRPr sz="5400" baseline="39351">
              <a:latin typeface="Calibri"/>
              <a:cs typeface="Calibri"/>
            </a:endParaRPr>
          </a:p>
          <a:p>
            <a:pPr marL="571500" indent="-53403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dirty="0">
                <a:latin typeface="Times New Roman"/>
                <a:cs typeface="Times New Roman"/>
              </a:rPr>
              <a:t>Switching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Concepts</a:t>
            </a:r>
            <a:endParaRPr sz="3200">
              <a:latin typeface="Times New Roman"/>
              <a:cs typeface="Times New Roman"/>
            </a:endParaRPr>
          </a:p>
          <a:p>
            <a:pPr marL="571500" indent="-534035">
              <a:lnSpc>
                <a:spcPct val="100000"/>
              </a:lnSpc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15" dirty="0">
                <a:latin typeface="Times New Roman"/>
                <a:cs typeface="Times New Roman"/>
              </a:rPr>
              <a:t>Circuit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Switching</a:t>
            </a:r>
            <a:endParaRPr sz="3200">
              <a:latin typeface="Times New Roman"/>
              <a:cs typeface="Times New Roman"/>
            </a:endParaRPr>
          </a:p>
          <a:p>
            <a:pPr marL="571500" indent="-5340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10" dirty="0">
                <a:latin typeface="Times New Roman"/>
                <a:cs typeface="Times New Roman"/>
              </a:rPr>
              <a:t>Packet </a:t>
            </a:r>
            <a:r>
              <a:rPr sz="3200" b="1" dirty="0">
                <a:latin typeface="Times New Roman"/>
                <a:cs typeface="Times New Roman"/>
              </a:rPr>
              <a:t>Switching</a:t>
            </a:r>
            <a:endParaRPr sz="3200">
              <a:latin typeface="Times New Roman"/>
              <a:cs typeface="Times New Roman"/>
            </a:endParaRPr>
          </a:p>
          <a:p>
            <a:pPr marL="571500" indent="-534035">
              <a:lnSpc>
                <a:spcPct val="100000"/>
              </a:lnSpc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Message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Switching</a:t>
            </a:r>
            <a:endParaRPr sz="3200">
              <a:latin typeface="Times New Roman"/>
              <a:cs typeface="Times New Roman"/>
            </a:endParaRPr>
          </a:p>
          <a:p>
            <a:pPr marL="571500" indent="-5340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IP</a:t>
            </a:r>
            <a:r>
              <a:rPr sz="3200" b="1" spc="-35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Add</a:t>
            </a:r>
            <a:r>
              <a:rPr sz="3200" b="1" spc="-60" dirty="0">
                <a:latin typeface="Times New Roman"/>
                <a:cs typeface="Times New Roman"/>
              </a:rPr>
              <a:t>r</a:t>
            </a:r>
            <a:r>
              <a:rPr sz="3200" b="1" spc="-5" dirty="0">
                <a:latin typeface="Times New Roman"/>
                <a:cs typeface="Times New Roman"/>
              </a:rPr>
              <a:t>essing</a:t>
            </a:r>
            <a:endParaRPr sz="3200">
              <a:latin typeface="Times New Roman"/>
              <a:cs typeface="Times New Roman"/>
            </a:endParaRPr>
          </a:p>
          <a:p>
            <a:pPr marL="571500" indent="-53403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IPV4</a:t>
            </a:r>
            <a:endParaRPr sz="3200">
              <a:latin typeface="Times New Roman"/>
              <a:cs typeface="Times New Roman"/>
            </a:endParaRPr>
          </a:p>
          <a:p>
            <a:pPr marL="571500" indent="-5340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IPV6</a:t>
            </a:r>
            <a:endParaRPr sz="3200">
              <a:latin typeface="Times New Roman"/>
              <a:cs typeface="Times New Roman"/>
            </a:endParaRPr>
          </a:p>
          <a:p>
            <a:pPr marL="571500" indent="-5340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Routing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Protocols</a:t>
            </a:r>
            <a:endParaRPr sz="3200">
              <a:latin typeface="Times New Roman"/>
              <a:cs typeface="Times New Roman"/>
            </a:endParaRPr>
          </a:p>
          <a:p>
            <a:pPr marL="571500" indent="-53403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Distance</a:t>
            </a:r>
            <a:r>
              <a:rPr sz="3200" b="1" spc="-55" dirty="0">
                <a:latin typeface="Times New Roman"/>
                <a:cs typeface="Times New Roman"/>
              </a:rPr>
              <a:t> Vector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Routing</a:t>
            </a:r>
            <a:endParaRPr sz="3200">
              <a:latin typeface="Times New Roman"/>
              <a:cs typeface="Times New Roman"/>
            </a:endParaRPr>
          </a:p>
          <a:p>
            <a:pPr marL="571500" indent="-5340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571500" algn="l"/>
                <a:tab pos="5721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Link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State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Routing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8820" y="473405"/>
            <a:ext cx="35877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Network</a:t>
            </a:r>
            <a:r>
              <a:rPr sz="43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300" b="1" dirty="0">
                <a:solidFill>
                  <a:srgbClr val="FF0000"/>
                </a:solidFill>
                <a:latin typeface="Times New Roman"/>
                <a:cs typeface="Times New Roman"/>
              </a:rPr>
              <a:t>Layer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727" y="1386281"/>
            <a:ext cx="8440420" cy="3063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8745" marR="5080" indent="-106680" algn="just">
              <a:lnSpc>
                <a:spcPct val="100000"/>
              </a:lnSpc>
              <a:spcBef>
                <a:spcPts val="110"/>
              </a:spcBef>
              <a:buSzPct val="96250"/>
              <a:buChar char="•"/>
              <a:tabLst>
                <a:tab pos="302260" algn="l"/>
              </a:tabLst>
            </a:pPr>
            <a:r>
              <a:rPr sz="4000" spc="5" dirty="0">
                <a:latin typeface="Times New Roman"/>
                <a:cs typeface="Times New Roman"/>
              </a:rPr>
              <a:t>The</a:t>
            </a:r>
            <a:r>
              <a:rPr sz="4000" spc="10" dirty="0">
                <a:latin typeface="Times New Roman"/>
                <a:cs typeface="Times New Roman"/>
              </a:rPr>
              <a:t> </a:t>
            </a:r>
            <a:r>
              <a:rPr sz="4000" spc="-10" dirty="0">
                <a:latin typeface="Times New Roman"/>
                <a:cs typeface="Times New Roman"/>
              </a:rPr>
              <a:t>Network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layer</a:t>
            </a:r>
            <a:r>
              <a:rPr sz="4000" spc="5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is</a:t>
            </a:r>
            <a:r>
              <a:rPr sz="4000" dirty="0">
                <a:latin typeface="Times New Roman"/>
                <a:cs typeface="Times New Roman"/>
              </a:rPr>
              <a:t> responsible</a:t>
            </a:r>
            <a:r>
              <a:rPr sz="4000" spc="100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for </a:t>
            </a:r>
            <a:r>
              <a:rPr sz="4000" spc="-985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the </a:t>
            </a:r>
            <a:r>
              <a:rPr sz="4000" b="1" spc="-10" dirty="0">
                <a:latin typeface="Times New Roman"/>
                <a:cs typeface="Times New Roman"/>
              </a:rPr>
              <a:t>source-to-destination </a:t>
            </a:r>
            <a:r>
              <a:rPr sz="4000" b="1" spc="-5" dirty="0">
                <a:latin typeface="Times New Roman"/>
                <a:cs typeface="Times New Roman"/>
              </a:rPr>
              <a:t>delivery </a:t>
            </a:r>
            <a:r>
              <a:rPr sz="4000" b="1" spc="5" dirty="0">
                <a:latin typeface="Times New Roman"/>
                <a:cs typeface="Times New Roman"/>
              </a:rPr>
              <a:t>of </a:t>
            </a:r>
            <a:r>
              <a:rPr sz="4000" b="1" dirty="0">
                <a:latin typeface="Times New Roman"/>
                <a:cs typeface="Times New Roman"/>
              </a:rPr>
              <a:t>a </a:t>
            </a:r>
            <a:r>
              <a:rPr sz="4000" b="1" spc="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packet</a:t>
            </a:r>
            <a:r>
              <a:rPr sz="4000" b="1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possible</a:t>
            </a:r>
            <a:r>
              <a:rPr sz="4000" spc="5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across</a:t>
            </a:r>
            <a:r>
              <a:rPr sz="4000" spc="5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multiple </a:t>
            </a:r>
            <a:r>
              <a:rPr sz="4000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networks.</a:t>
            </a:r>
            <a:endParaRPr sz="4000">
              <a:latin typeface="Times New Roman"/>
              <a:cs typeface="Times New Roman"/>
            </a:endParaRPr>
          </a:p>
          <a:p>
            <a:pPr marL="304800" indent="-292735" algn="just">
              <a:lnSpc>
                <a:spcPts val="4710"/>
              </a:lnSpc>
              <a:buSzPct val="96250"/>
              <a:buChar char="•"/>
              <a:tabLst>
                <a:tab pos="305435" algn="l"/>
              </a:tabLst>
            </a:pPr>
            <a:r>
              <a:rPr sz="4000" spc="-10" dirty="0">
                <a:latin typeface="Times New Roman"/>
                <a:cs typeface="Times New Roman"/>
              </a:rPr>
              <a:t>It</a:t>
            </a:r>
            <a:r>
              <a:rPr sz="4000" spc="-80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converts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b="1" spc="-20" dirty="0">
                <a:latin typeface="Times New Roman"/>
                <a:cs typeface="Times New Roman"/>
              </a:rPr>
              <a:t>Frames</a:t>
            </a:r>
            <a:r>
              <a:rPr sz="4000" b="1" spc="-5" dirty="0">
                <a:latin typeface="Times New Roman"/>
                <a:cs typeface="Times New Roman"/>
              </a:rPr>
              <a:t> </a:t>
            </a:r>
            <a:r>
              <a:rPr sz="4000" b="1" dirty="0">
                <a:latin typeface="Times New Roman"/>
                <a:cs typeface="Times New Roman"/>
              </a:rPr>
              <a:t>into</a:t>
            </a:r>
            <a:r>
              <a:rPr sz="4000" b="1" spc="135" dirty="0">
                <a:latin typeface="Times New Roman"/>
                <a:cs typeface="Times New Roman"/>
              </a:rPr>
              <a:t> </a:t>
            </a:r>
            <a:r>
              <a:rPr sz="4000" b="1" spc="5" dirty="0">
                <a:latin typeface="Times New Roman"/>
                <a:cs typeface="Times New Roman"/>
              </a:rPr>
              <a:t>packets.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142" y="345059"/>
            <a:ext cx="2160562" cy="4074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948" y="335788"/>
            <a:ext cx="465581" cy="4166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0596" y="335788"/>
            <a:ext cx="2035682" cy="4166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3925" y="347979"/>
            <a:ext cx="1221358" cy="5134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1056" y="1378889"/>
            <a:ext cx="8324850" cy="22821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b="1" spc="-50" dirty="0">
                <a:latin typeface="Arial"/>
                <a:cs typeface="Arial"/>
              </a:rPr>
              <a:t>Source-to-Destination</a:t>
            </a:r>
            <a:r>
              <a:rPr sz="3200" b="1" spc="10" dirty="0">
                <a:latin typeface="Arial"/>
                <a:cs typeface="Arial"/>
              </a:rPr>
              <a:t> </a:t>
            </a:r>
            <a:r>
              <a:rPr sz="3200" b="1" spc="-55" dirty="0">
                <a:latin typeface="Arial"/>
                <a:cs typeface="Arial"/>
              </a:rPr>
              <a:t>delivery</a:t>
            </a:r>
            <a:r>
              <a:rPr sz="3200" b="1" spc="45" dirty="0">
                <a:latin typeface="Arial"/>
                <a:cs typeface="Arial"/>
              </a:rPr>
              <a:t> </a:t>
            </a:r>
            <a:r>
              <a:rPr sz="3200" b="1" spc="-60" dirty="0">
                <a:latin typeface="Arial"/>
                <a:cs typeface="Arial"/>
              </a:rPr>
              <a:t>of</a:t>
            </a:r>
            <a:r>
              <a:rPr sz="3200" b="1" spc="-18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</a:t>
            </a:r>
            <a:r>
              <a:rPr sz="3200" b="1" spc="-409" dirty="0">
                <a:latin typeface="Arial"/>
                <a:cs typeface="Arial"/>
              </a:rPr>
              <a:t> </a:t>
            </a:r>
            <a:r>
              <a:rPr sz="3200" b="1" spc="-50" dirty="0">
                <a:latin typeface="Arial"/>
                <a:cs typeface="Arial"/>
              </a:rPr>
              <a:t>packet</a:t>
            </a:r>
            <a:endParaRPr sz="3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b="1" spc="-95" dirty="0">
                <a:latin typeface="Arial"/>
                <a:cs typeface="Arial"/>
              </a:rPr>
              <a:t>Logical</a:t>
            </a:r>
            <a:r>
              <a:rPr sz="3200" b="1" spc="-110" dirty="0">
                <a:latin typeface="Arial"/>
                <a:cs typeface="Arial"/>
              </a:rPr>
              <a:t> </a:t>
            </a:r>
            <a:r>
              <a:rPr sz="3200" b="1" spc="-140" dirty="0">
                <a:latin typeface="Arial"/>
                <a:cs typeface="Arial"/>
              </a:rPr>
              <a:t>addressing</a:t>
            </a:r>
            <a:endParaRPr sz="3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b="1" spc="-50" dirty="0">
                <a:latin typeface="Arial"/>
                <a:cs typeface="Arial"/>
              </a:rPr>
              <a:t>Routing</a:t>
            </a:r>
            <a:endParaRPr sz="3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b="1" spc="10" dirty="0">
                <a:latin typeface="Arial"/>
                <a:cs typeface="Arial"/>
              </a:rPr>
              <a:t>Internetworking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76198"/>
              <a:ext cx="8129270" cy="6781800"/>
            </a:xfrm>
            <a:custGeom>
              <a:avLst/>
              <a:gdLst/>
              <a:ahLst/>
              <a:cxnLst/>
              <a:rect l="l" t="t" r="r" b="b"/>
              <a:pathLst>
                <a:path w="8129270" h="6781800">
                  <a:moveTo>
                    <a:pt x="8128761" y="0"/>
                  </a:moveTo>
                  <a:lnTo>
                    <a:pt x="0" y="0"/>
                  </a:lnTo>
                  <a:lnTo>
                    <a:pt x="0" y="6781798"/>
                  </a:lnTo>
                  <a:lnTo>
                    <a:pt x="8128761" y="6781798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76197"/>
              <a:ext cx="152400" cy="6781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76198"/>
              <a:ext cx="73025" cy="6781800"/>
            </a:xfrm>
            <a:custGeom>
              <a:avLst/>
              <a:gdLst/>
              <a:ahLst/>
              <a:cxnLst/>
              <a:rect l="l" t="t" r="r" b="b"/>
              <a:pathLst>
                <a:path w="73025" h="6781800">
                  <a:moveTo>
                    <a:pt x="72649" y="0"/>
                  </a:moveTo>
                  <a:lnTo>
                    <a:pt x="0" y="0"/>
                  </a:lnTo>
                  <a:lnTo>
                    <a:pt x="0" y="6781798"/>
                  </a:lnTo>
                  <a:lnTo>
                    <a:pt x="72649" y="6781798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5760" y="106679"/>
              <a:ext cx="438784" cy="475615"/>
            </a:xfrm>
            <a:custGeom>
              <a:avLst/>
              <a:gdLst/>
              <a:ahLst/>
              <a:cxnLst/>
              <a:rect l="l" t="t" r="r" b="b"/>
              <a:pathLst>
                <a:path w="438784" h="475615">
                  <a:moveTo>
                    <a:pt x="438404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0" y="475361"/>
                  </a:lnTo>
                  <a:lnTo>
                    <a:pt x="438404" y="475361"/>
                  </a:lnTo>
                  <a:lnTo>
                    <a:pt x="438404" y="423672"/>
                  </a:lnTo>
                  <a:lnTo>
                    <a:pt x="438404" y="0"/>
                  </a:lnTo>
                  <a:close/>
                </a:path>
              </a:pathLst>
            </a:custGeom>
            <a:solidFill>
              <a:srgbClr val="FCB8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808" y="106679"/>
              <a:ext cx="329184" cy="4754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0727" y="530351"/>
              <a:ext cx="420370" cy="475615"/>
            </a:xfrm>
            <a:custGeom>
              <a:avLst/>
              <a:gdLst/>
              <a:ahLst/>
              <a:cxnLst/>
              <a:rect l="l" t="t" r="r" b="b"/>
              <a:pathLst>
                <a:path w="420369" h="475615">
                  <a:moveTo>
                    <a:pt x="420243" y="0"/>
                  </a:moveTo>
                  <a:lnTo>
                    <a:pt x="0" y="0"/>
                  </a:lnTo>
                  <a:lnTo>
                    <a:pt x="0" y="475361"/>
                  </a:lnTo>
                  <a:lnTo>
                    <a:pt x="420243" y="475361"/>
                  </a:lnTo>
                  <a:lnTo>
                    <a:pt x="420243" y="0"/>
                  </a:lnTo>
                  <a:close/>
                </a:path>
              </a:pathLst>
            </a:custGeom>
            <a:solidFill>
              <a:srgbClr val="AA8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" y="457200"/>
              <a:ext cx="8592312" cy="5486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0183" y="0"/>
              <a:ext cx="33655" cy="1051560"/>
            </a:xfrm>
            <a:custGeom>
              <a:avLst/>
              <a:gdLst/>
              <a:ahLst/>
              <a:cxnLst/>
              <a:rect l="l" t="t" r="r" b="b"/>
              <a:pathLst>
                <a:path w="33654" h="1051560">
                  <a:moveTo>
                    <a:pt x="33402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33402" y="1051560"/>
                  </a:lnTo>
                  <a:lnTo>
                    <a:pt x="33402" y="0"/>
                  </a:lnTo>
                  <a:close/>
                </a:path>
              </a:pathLst>
            </a:custGeom>
            <a:solidFill>
              <a:srgbClr val="E7D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54479" y="0"/>
            <a:ext cx="46208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Network</a:t>
            </a:r>
            <a:r>
              <a:rPr sz="40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layer</a:t>
            </a:r>
            <a:r>
              <a:rPr sz="4000" b="1" spc="-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Duties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000" y="1075944"/>
            <a:ext cx="8455152" cy="356615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793226" y="654050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3476" y="186308"/>
            <a:ext cx="47250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Switching</a:t>
            </a:r>
            <a:r>
              <a:rPr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Concepts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640" y="1038174"/>
            <a:ext cx="420623" cy="3142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640" y="2822448"/>
            <a:ext cx="420623" cy="3139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964" y="4792598"/>
            <a:ext cx="1348105" cy="3383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9389" y="4783709"/>
            <a:ext cx="1884426" cy="435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7585" y="5408548"/>
            <a:ext cx="1250188" cy="3460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7092" y="5408548"/>
            <a:ext cx="1884426" cy="43534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64640" y="921842"/>
            <a:ext cx="7737475" cy="554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3210" marR="5080" algn="just">
              <a:lnSpc>
                <a:spcPct val="100000"/>
              </a:lnSpc>
              <a:spcBef>
                <a:spcPts val="110"/>
              </a:spcBef>
            </a:pPr>
            <a:r>
              <a:rPr sz="2800" spc="-114" dirty="0">
                <a:latin typeface="Trebuchet MS"/>
                <a:cs typeface="Trebuchet MS"/>
              </a:rPr>
              <a:t>Switches</a:t>
            </a:r>
            <a:r>
              <a:rPr sz="2800" spc="-1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are </a:t>
            </a:r>
            <a:r>
              <a:rPr sz="2800" spc="-130" dirty="0">
                <a:latin typeface="Trebuchet MS"/>
                <a:cs typeface="Trebuchet MS"/>
              </a:rPr>
              <a:t>hardware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or </a:t>
            </a:r>
            <a:r>
              <a:rPr sz="2800" spc="-125" dirty="0">
                <a:latin typeface="Trebuchet MS"/>
                <a:cs typeface="Trebuchet MS"/>
              </a:rPr>
              <a:t>software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devices</a:t>
            </a:r>
            <a:r>
              <a:rPr sz="2800" spc="560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used 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f</a:t>
            </a:r>
            <a:r>
              <a:rPr sz="2800" spc="-95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18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t</a:t>
            </a:r>
            <a:r>
              <a:rPr sz="2800" spc="-120" dirty="0">
                <a:latin typeface="Trebuchet MS"/>
                <a:cs typeface="Trebuchet MS"/>
              </a:rPr>
              <a:t>emp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10" dirty="0">
                <a:latin typeface="Trebuchet MS"/>
                <a:cs typeface="Trebuchet MS"/>
              </a:rPr>
              <a:t>ra</a:t>
            </a:r>
            <a:r>
              <a:rPr sz="2800" spc="-135" dirty="0">
                <a:latin typeface="Trebuchet MS"/>
                <a:cs typeface="Trebuchet MS"/>
              </a:rPr>
              <a:t>r</a:t>
            </a:r>
            <a:r>
              <a:rPr sz="2800" dirty="0">
                <a:latin typeface="Trebuchet MS"/>
                <a:cs typeface="Trebuchet MS"/>
              </a:rPr>
              <a:t>y</a:t>
            </a:r>
            <a:r>
              <a:rPr sz="2800" spc="15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c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spc="-120" dirty="0">
                <a:latin typeface="Trebuchet MS"/>
                <a:cs typeface="Trebuchet MS"/>
              </a:rPr>
              <a:t>nn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20" dirty="0">
                <a:latin typeface="Trebuchet MS"/>
                <a:cs typeface="Trebuchet MS"/>
              </a:rPr>
              <a:t>c</a:t>
            </a:r>
            <a:r>
              <a:rPr sz="2800" spc="-135" dirty="0">
                <a:latin typeface="Trebuchet MS"/>
                <a:cs typeface="Trebuchet MS"/>
              </a:rPr>
              <a:t>t</a:t>
            </a:r>
            <a:r>
              <a:rPr sz="2800" spc="-130" dirty="0">
                <a:latin typeface="Trebuchet MS"/>
                <a:cs typeface="Trebuchet MS"/>
              </a:rPr>
              <a:t>i</a:t>
            </a:r>
            <a:r>
              <a:rPr sz="2800" spc="-114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</a:t>
            </a:r>
            <a:r>
              <a:rPr sz="2800" spc="145" dirty="0">
                <a:latin typeface="Trebuchet MS"/>
                <a:cs typeface="Trebuchet MS"/>
              </a:rPr>
              <a:t> </a:t>
            </a:r>
            <a:r>
              <a:rPr sz="2800" spc="-320" dirty="0">
                <a:latin typeface="Trebuchet MS"/>
                <a:cs typeface="Trebuchet MS"/>
              </a:rPr>
              <a:t>b</a:t>
            </a:r>
            <a:r>
              <a:rPr sz="2800" spc="-325" dirty="0">
                <a:latin typeface="Trebuchet MS"/>
                <a:cs typeface="Trebuchet MS"/>
              </a:rPr>
              <a:t>/</a:t>
            </a:r>
            <a:r>
              <a:rPr sz="2800" spc="5" dirty="0">
                <a:latin typeface="Trebuchet MS"/>
                <a:cs typeface="Trebuchet MS"/>
              </a:rPr>
              <a:t>w</a:t>
            </a:r>
            <a:r>
              <a:rPr sz="2800" spc="-30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2</a:t>
            </a:r>
            <a:r>
              <a:rPr sz="2800" spc="180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32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mo</a:t>
            </a:r>
            <a:r>
              <a:rPr sz="2800" spc="-110" dirty="0">
                <a:latin typeface="Trebuchet MS"/>
                <a:cs typeface="Trebuchet MS"/>
              </a:rPr>
              <a:t>r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170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d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spc="-155" dirty="0">
                <a:latin typeface="Trebuchet MS"/>
                <a:cs typeface="Trebuchet MS"/>
              </a:rPr>
              <a:t>v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spc="-170" dirty="0">
                <a:latin typeface="Trebuchet MS"/>
                <a:cs typeface="Trebuchet MS"/>
              </a:rPr>
              <a:t>c</a:t>
            </a:r>
            <a:r>
              <a:rPr sz="2800" spc="-140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s  </a:t>
            </a:r>
            <a:r>
              <a:rPr sz="2800" spc="-145" dirty="0">
                <a:latin typeface="Trebuchet MS"/>
                <a:cs typeface="Trebuchet MS"/>
              </a:rPr>
              <a:t>linked </a:t>
            </a:r>
            <a:r>
              <a:rPr sz="2800" spc="-55" dirty="0">
                <a:latin typeface="Trebuchet MS"/>
                <a:cs typeface="Trebuchet MS"/>
              </a:rPr>
              <a:t>to </a:t>
            </a:r>
            <a:r>
              <a:rPr sz="2800" spc="-120" dirty="0">
                <a:latin typeface="Trebuchet MS"/>
                <a:cs typeface="Trebuchet MS"/>
              </a:rPr>
              <a:t>the </a:t>
            </a:r>
            <a:r>
              <a:rPr sz="2800" spc="-125" dirty="0">
                <a:latin typeface="Trebuchet MS"/>
                <a:cs typeface="Trebuchet MS"/>
              </a:rPr>
              <a:t>switch </a:t>
            </a:r>
            <a:r>
              <a:rPr sz="2800" spc="-75" dirty="0">
                <a:latin typeface="Trebuchet MS"/>
                <a:cs typeface="Trebuchet MS"/>
              </a:rPr>
              <a:t>in </a:t>
            </a:r>
            <a:r>
              <a:rPr sz="2800" spc="-90" dirty="0">
                <a:latin typeface="Trebuchet MS"/>
                <a:cs typeface="Trebuchet MS"/>
              </a:rPr>
              <a:t>network </a:t>
            </a:r>
            <a:r>
              <a:rPr sz="2800" b="1" spc="10" dirty="0">
                <a:latin typeface="Arial"/>
                <a:cs typeface="Arial"/>
              </a:rPr>
              <a:t>but </a:t>
            </a:r>
            <a:r>
              <a:rPr sz="2800" b="1" spc="15" dirty="0">
                <a:latin typeface="Arial"/>
                <a:cs typeface="Arial"/>
              </a:rPr>
              <a:t>not </a:t>
            </a:r>
            <a:r>
              <a:rPr sz="2800" b="1" spc="35" dirty="0">
                <a:latin typeface="Arial"/>
                <a:cs typeface="Arial"/>
              </a:rPr>
              <a:t>to </a:t>
            </a:r>
            <a:r>
              <a:rPr sz="2800" b="1" spc="-75" dirty="0">
                <a:latin typeface="Arial"/>
                <a:cs typeface="Arial"/>
              </a:rPr>
              <a:t>each 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another</a:t>
            </a:r>
            <a:endParaRPr sz="2800">
              <a:latin typeface="Arial"/>
              <a:cs typeface="Arial"/>
            </a:endParaRPr>
          </a:p>
          <a:p>
            <a:pPr marL="283210" marR="5080" algn="just">
              <a:lnSpc>
                <a:spcPct val="100000"/>
              </a:lnSpc>
              <a:spcBef>
                <a:spcPts val="605"/>
              </a:spcBef>
            </a:pPr>
            <a:r>
              <a:rPr sz="2800" spc="-114" dirty="0">
                <a:latin typeface="Trebuchet MS"/>
                <a:cs typeface="Trebuchet MS"/>
              </a:rPr>
              <a:t>Switches </a:t>
            </a:r>
            <a:r>
              <a:rPr sz="2800" spc="-120" dirty="0">
                <a:latin typeface="Trebuchet MS"/>
                <a:cs typeface="Trebuchet MS"/>
              </a:rPr>
              <a:t>are </a:t>
            </a:r>
            <a:r>
              <a:rPr sz="2800" spc="-135" dirty="0">
                <a:latin typeface="Trebuchet MS"/>
                <a:cs typeface="Trebuchet MS"/>
              </a:rPr>
              <a:t>needed </a:t>
            </a:r>
            <a:r>
              <a:rPr sz="2800" spc="-40" dirty="0">
                <a:latin typeface="Trebuchet MS"/>
                <a:cs typeface="Trebuchet MS"/>
              </a:rPr>
              <a:t>to </a:t>
            </a:r>
            <a:r>
              <a:rPr sz="2800" spc="-110" dirty="0">
                <a:latin typeface="Trebuchet MS"/>
                <a:cs typeface="Trebuchet MS"/>
              </a:rPr>
              <a:t>connect </a:t>
            </a:r>
            <a:r>
              <a:rPr sz="2800" spc="-165" dirty="0">
                <a:latin typeface="Trebuchet MS"/>
                <a:cs typeface="Trebuchet MS"/>
              </a:rPr>
              <a:t>multiple </a:t>
            </a:r>
            <a:r>
              <a:rPr sz="2800" spc="-185" dirty="0">
                <a:latin typeface="Trebuchet MS"/>
                <a:cs typeface="Trebuchet MS"/>
              </a:rPr>
              <a:t>devices 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f</a:t>
            </a:r>
            <a:r>
              <a:rPr sz="2800" spc="-95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m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70" dirty="0">
                <a:latin typeface="Trebuchet MS"/>
                <a:cs typeface="Trebuchet MS"/>
              </a:rPr>
              <a:t>k</a:t>
            </a:r>
            <a:r>
              <a:rPr sz="2800" spc="-180" dirty="0">
                <a:latin typeface="Trebuchet MS"/>
                <a:cs typeface="Trebuchet MS"/>
              </a:rPr>
              <a:t>i</a:t>
            </a:r>
            <a:r>
              <a:rPr sz="2800" spc="-170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g</a:t>
            </a:r>
            <a:r>
              <a:rPr sz="2800" spc="-35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one-on</a:t>
            </a:r>
            <a:r>
              <a:rPr sz="2800" dirty="0">
                <a:latin typeface="Trebuchet MS"/>
                <a:cs typeface="Trebuchet MS"/>
              </a:rPr>
              <a:t>e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c</a:t>
            </a:r>
            <a:r>
              <a:rPr sz="2800" spc="-140" dirty="0">
                <a:latin typeface="Trebuchet MS"/>
                <a:cs typeface="Trebuchet MS"/>
              </a:rPr>
              <a:t>ommun</a:t>
            </a:r>
            <a:r>
              <a:rPr sz="2800" spc="-155" dirty="0">
                <a:latin typeface="Trebuchet MS"/>
                <a:cs typeface="Trebuchet MS"/>
              </a:rPr>
              <a:t>i</a:t>
            </a:r>
            <a:r>
              <a:rPr sz="2800" spc="-145" dirty="0">
                <a:latin typeface="Trebuchet MS"/>
                <a:cs typeface="Trebuchet MS"/>
              </a:rPr>
              <a:t>c</a:t>
            </a:r>
            <a:r>
              <a:rPr sz="2800" spc="-160" dirty="0">
                <a:latin typeface="Trebuchet MS"/>
                <a:cs typeface="Trebuchet MS"/>
              </a:rPr>
              <a:t>a</a:t>
            </a:r>
            <a:r>
              <a:rPr sz="2800" spc="-155" dirty="0">
                <a:latin typeface="Trebuchet MS"/>
                <a:cs typeface="Trebuchet MS"/>
              </a:rPr>
              <a:t>ti</a:t>
            </a:r>
            <a:r>
              <a:rPr sz="2800" spc="-14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2800" u="heavy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TYPES: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45"/>
              </a:spcBef>
            </a:pPr>
            <a:r>
              <a:rPr sz="2850" dirty="0">
                <a:solidFill>
                  <a:srgbClr val="3891A7"/>
                </a:solidFill>
                <a:latin typeface="Arial MT"/>
                <a:cs typeface="Arial MT"/>
              </a:rPr>
              <a:t>•</a:t>
            </a:r>
            <a:endParaRPr sz="2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05"/>
              </a:spcBef>
            </a:pPr>
            <a:r>
              <a:rPr sz="2850" dirty="0">
                <a:solidFill>
                  <a:srgbClr val="3891A7"/>
                </a:solidFill>
                <a:latin typeface="Arial MT"/>
                <a:cs typeface="Arial MT"/>
              </a:rPr>
              <a:t>•</a:t>
            </a:r>
            <a:endParaRPr sz="2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sz="2850" dirty="0">
                <a:solidFill>
                  <a:srgbClr val="3891A7"/>
                </a:solidFill>
                <a:latin typeface="Arial MT"/>
                <a:cs typeface="Arial MT"/>
              </a:rPr>
              <a:t>•</a:t>
            </a:r>
            <a:endParaRPr sz="285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8629" y="6047917"/>
            <a:ext cx="1624457" cy="4208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709" y="6033401"/>
            <a:ext cx="1884426" cy="43533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716" y="0"/>
            <a:ext cx="9157970" cy="6859905"/>
            <a:chOff x="-13716" y="0"/>
            <a:chExt cx="9157970" cy="685990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67055" cy="812165"/>
            </a:xfrm>
            <a:custGeom>
              <a:avLst/>
              <a:gdLst/>
              <a:ahLst/>
              <a:cxnLst/>
              <a:rect l="l" t="t" r="r" b="b"/>
              <a:pathLst>
                <a:path w="567055" h="812165">
                  <a:moveTo>
                    <a:pt x="566749" y="0"/>
                  </a:moveTo>
                  <a:lnTo>
                    <a:pt x="0" y="0"/>
                  </a:lnTo>
                  <a:lnTo>
                    <a:pt x="0" y="812112"/>
                  </a:lnTo>
                  <a:lnTo>
                    <a:pt x="70328" y="782065"/>
                  </a:lnTo>
                  <a:lnTo>
                    <a:pt x="113743" y="759460"/>
                  </a:lnTo>
                  <a:lnTo>
                    <a:pt x="155702" y="734567"/>
                  </a:lnTo>
                  <a:lnTo>
                    <a:pt x="196126" y="707644"/>
                  </a:lnTo>
                  <a:lnTo>
                    <a:pt x="234911" y="678434"/>
                  </a:lnTo>
                  <a:lnTo>
                    <a:pt x="271995" y="647319"/>
                  </a:lnTo>
                  <a:lnTo>
                    <a:pt x="307301" y="614299"/>
                  </a:lnTo>
                  <a:lnTo>
                    <a:pt x="340715" y="579374"/>
                  </a:lnTo>
                  <a:lnTo>
                    <a:pt x="372186" y="542671"/>
                  </a:lnTo>
                  <a:lnTo>
                    <a:pt x="401612" y="504189"/>
                  </a:lnTo>
                  <a:lnTo>
                    <a:pt x="428917" y="464185"/>
                  </a:lnTo>
                  <a:lnTo>
                    <a:pt x="454012" y="422655"/>
                  </a:lnTo>
                  <a:lnTo>
                    <a:pt x="476821" y="379729"/>
                  </a:lnTo>
                  <a:lnTo>
                    <a:pt x="497268" y="335406"/>
                  </a:lnTo>
                  <a:lnTo>
                    <a:pt x="515251" y="289814"/>
                  </a:lnTo>
                  <a:lnTo>
                    <a:pt x="530694" y="242950"/>
                  </a:lnTo>
                  <a:lnTo>
                    <a:pt x="543509" y="195072"/>
                  </a:lnTo>
                  <a:lnTo>
                    <a:pt x="553631" y="146176"/>
                  </a:lnTo>
                  <a:lnTo>
                    <a:pt x="560959" y="96266"/>
                  </a:lnTo>
                  <a:lnTo>
                    <a:pt x="565416" y="45466"/>
                  </a:lnTo>
                  <a:lnTo>
                    <a:pt x="566749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68325" cy="814705"/>
            </a:xfrm>
            <a:custGeom>
              <a:avLst/>
              <a:gdLst/>
              <a:ahLst/>
              <a:cxnLst/>
              <a:rect l="l" t="t" r="r" b="b"/>
              <a:pathLst>
                <a:path w="568325" h="814705">
                  <a:moveTo>
                    <a:pt x="568317" y="0"/>
                  </a:moveTo>
                  <a:lnTo>
                    <a:pt x="566940" y="46990"/>
                  </a:lnTo>
                  <a:lnTo>
                    <a:pt x="562483" y="97790"/>
                  </a:lnTo>
                  <a:lnTo>
                    <a:pt x="555155" y="147700"/>
                  </a:lnTo>
                  <a:lnTo>
                    <a:pt x="545033" y="196596"/>
                  </a:lnTo>
                  <a:lnTo>
                    <a:pt x="532218" y="244475"/>
                  </a:lnTo>
                  <a:lnTo>
                    <a:pt x="516775" y="291338"/>
                  </a:lnTo>
                  <a:lnTo>
                    <a:pt x="498792" y="336930"/>
                  </a:lnTo>
                  <a:lnTo>
                    <a:pt x="478345" y="381253"/>
                  </a:lnTo>
                  <a:lnTo>
                    <a:pt x="455536" y="424179"/>
                  </a:lnTo>
                  <a:lnTo>
                    <a:pt x="430441" y="465709"/>
                  </a:lnTo>
                  <a:lnTo>
                    <a:pt x="403136" y="505713"/>
                  </a:lnTo>
                  <a:lnTo>
                    <a:pt x="373710" y="544195"/>
                  </a:lnTo>
                  <a:lnTo>
                    <a:pt x="342239" y="580898"/>
                  </a:lnTo>
                  <a:lnTo>
                    <a:pt x="308825" y="615823"/>
                  </a:lnTo>
                  <a:lnTo>
                    <a:pt x="273519" y="648842"/>
                  </a:lnTo>
                  <a:lnTo>
                    <a:pt x="236435" y="679958"/>
                  </a:lnTo>
                  <a:lnTo>
                    <a:pt x="197650" y="709167"/>
                  </a:lnTo>
                  <a:lnTo>
                    <a:pt x="157226" y="736091"/>
                  </a:lnTo>
                  <a:lnTo>
                    <a:pt x="115267" y="760984"/>
                  </a:lnTo>
                  <a:lnTo>
                    <a:pt x="71852" y="783589"/>
                  </a:lnTo>
                  <a:lnTo>
                    <a:pt x="27061" y="803783"/>
                  </a:lnTo>
                  <a:lnTo>
                    <a:pt x="0" y="814224"/>
                  </a:lnTo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43456" cy="1905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3715"/>
              <a:ext cx="1701800" cy="1822450"/>
            </a:xfrm>
            <a:custGeom>
              <a:avLst/>
              <a:gdLst/>
              <a:ahLst/>
              <a:cxnLst/>
              <a:rect l="l" t="t" r="r" b="b"/>
              <a:pathLst>
                <a:path w="1701800" h="1822450">
                  <a:moveTo>
                    <a:pt x="0" y="430234"/>
                  </a:moveTo>
                  <a:lnTo>
                    <a:pt x="21913" y="396620"/>
                  </a:lnTo>
                  <a:lnTo>
                    <a:pt x="50576" y="357504"/>
                  </a:lnTo>
                  <a:lnTo>
                    <a:pt x="81245" y="320039"/>
                  </a:lnTo>
                  <a:lnTo>
                    <a:pt x="113844" y="284099"/>
                  </a:lnTo>
                  <a:lnTo>
                    <a:pt x="148297" y="250062"/>
                  </a:lnTo>
                  <a:lnTo>
                    <a:pt x="184518" y="217677"/>
                  </a:lnTo>
                  <a:lnTo>
                    <a:pt x="222440" y="187325"/>
                  </a:lnTo>
                  <a:lnTo>
                    <a:pt x="261975" y="159003"/>
                  </a:lnTo>
                  <a:lnTo>
                    <a:pt x="303060" y="132714"/>
                  </a:lnTo>
                  <a:lnTo>
                    <a:pt x="345605" y="108457"/>
                  </a:lnTo>
                  <a:lnTo>
                    <a:pt x="389534" y="86613"/>
                  </a:lnTo>
                  <a:lnTo>
                    <a:pt x="434771" y="66928"/>
                  </a:lnTo>
                  <a:lnTo>
                    <a:pt x="481241" y="49656"/>
                  </a:lnTo>
                  <a:lnTo>
                    <a:pt x="528866" y="34798"/>
                  </a:lnTo>
                  <a:lnTo>
                    <a:pt x="577557" y="22478"/>
                  </a:lnTo>
                  <a:lnTo>
                    <a:pt x="627253" y="12700"/>
                  </a:lnTo>
                  <a:lnTo>
                    <a:pt x="677862" y="5714"/>
                  </a:lnTo>
                  <a:lnTo>
                    <a:pt x="729322" y="1397"/>
                  </a:lnTo>
                  <a:lnTo>
                    <a:pt x="781532" y="0"/>
                  </a:lnTo>
                  <a:lnTo>
                    <a:pt x="833755" y="1397"/>
                  </a:lnTo>
                  <a:lnTo>
                    <a:pt x="885215" y="5714"/>
                  </a:lnTo>
                  <a:lnTo>
                    <a:pt x="935837" y="12700"/>
                  </a:lnTo>
                  <a:lnTo>
                    <a:pt x="985532" y="22478"/>
                  </a:lnTo>
                  <a:lnTo>
                    <a:pt x="1034224" y="34798"/>
                  </a:lnTo>
                  <a:lnTo>
                    <a:pt x="1081849" y="49656"/>
                  </a:lnTo>
                  <a:lnTo>
                    <a:pt x="1128318" y="66928"/>
                  </a:lnTo>
                  <a:lnTo>
                    <a:pt x="1173556" y="86613"/>
                  </a:lnTo>
                  <a:lnTo>
                    <a:pt x="1217485" y="108457"/>
                  </a:lnTo>
                  <a:lnTo>
                    <a:pt x="1260030" y="132714"/>
                  </a:lnTo>
                  <a:lnTo>
                    <a:pt x="1301115" y="159003"/>
                  </a:lnTo>
                  <a:lnTo>
                    <a:pt x="1340612" y="187325"/>
                  </a:lnTo>
                  <a:lnTo>
                    <a:pt x="1378585" y="217677"/>
                  </a:lnTo>
                  <a:lnTo>
                    <a:pt x="1414780" y="250062"/>
                  </a:lnTo>
                  <a:lnTo>
                    <a:pt x="1449197" y="284099"/>
                  </a:lnTo>
                  <a:lnTo>
                    <a:pt x="1481836" y="320039"/>
                  </a:lnTo>
                  <a:lnTo>
                    <a:pt x="1512570" y="357504"/>
                  </a:lnTo>
                  <a:lnTo>
                    <a:pt x="1541145" y="396620"/>
                  </a:lnTo>
                  <a:lnTo>
                    <a:pt x="1567688" y="437387"/>
                  </a:lnTo>
                  <a:lnTo>
                    <a:pt x="1592199" y="479424"/>
                  </a:lnTo>
                  <a:lnTo>
                    <a:pt x="1614297" y="522985"/>
                  </a:lnTo>
                  <a:lnTo>
                    <a:pt x="1634236" y="567689"/>
                  </a:lnTo>
                  <a:lnTo>
                    <a:pt x="1651635" y="613790"/>
                  </a:lnTo>
                  <a:lnTo>
                    <a:pt x="1666620" y="660907"/>
                  </a:lnTo>
                  <a:lnTo>
                    <a:pt x="1679067" y="709167"/>
                  </a:lnTo>
                  <a:lnTo>
                    <a:pt x="1688845" y="758316"/>
                  </a:lnTo>
                  <a:lnTo>
                    <a:pt x="1695958" y="808481"/>
                  </a:lnTo>
                  <a:lnTo>
                    <a:pt x="1700276" y="859408"/>
                  </a:lnTo>
                  <a:lnTo>
                    <a:pt x="1701800" y="911097"/>
                  </a:lnTo>
                  <a:lnTo>
                    <a:pt x="1700276" y="962786"/>
                  </a:lnTo>
                  <a:lnTo>
                    <a:pt x="1695958" y="1013713"/>
                  </a:lnTo>
                  <a:lnTo>
                    <a:pt x="1688845" y="1063878"/>
                  </a:lnTo>
                  <a:lnTo>
                    <a:pt x="1679067" y="1113027"/>
                  </a:lnTo>
                  <a:lnTo>
                    <a:pt x="1666620" y="1161287"/>
                  </a:lnTo>
                  <a:lnTo>
                    <a:pt x="1651635" y="1208404"/>
                  </a:lnTo>
                  <a:lnTo>
                    <a:pt x="1634236" y="1254378"/>
                  </a:lnTo>
                  <a:lnTo>
                    <a:pt x="1614297" y="1299209"/>
                  </a:lnTo>
                  <a:lnTo>
                    <a:pt x="1592199" y="1342643"/>
                  </a:lnTo>
                  <a:lnTo>
                    <a:pt x="1567688" y="1384807"/>
                  </a:lnTo>
                  <a:lnTo>
                    <a:pt x="1541145" y="1425447"/>
                  </a:lnTo>
                  <a:lnTo>
                    <a:pt x="1512570" y="1464690"/>
                  </a:lnTo>
                  <a:lnTo>
                    <a:pt x="1481836" y="1502155"/>
                  </a:lnTo>
                  <a:lnTo>
                    <a:pt x="1449197" y="1538096"/>
                  </a:lnTo>
                  <a:lnTo>
                    <a:pt x="1414780" y="1572132"/>
                  </a:lnTo>
                  <a:lnTo>
                    <a:pt x="1378585" y="1604390"/>
                  </a:lnTo>
                  <a:lnTo>
                    <a:pt x="1340612" y="1634743"/>
                  </a:lnTo>
                  <a:lnTo>
                    <a:pt x="1301115" y="1663191"/>
                  </a:lnTo>
                  <a:lnTo>
                    <a:pt x="1260030" y="1689480"/>
                  </a:lnTo>
                  <a:lnTo>
                    <a:pt x="1217485" y="1713610"/>
                  </a:lnTo>
                  <a:lnTo>
                    <a:pt x="1173556" y="1735581"/>
                  </a:lnTo>
                  <a:lnTo>
                    <a:pt x="1128318" y="1755266"/>
                  </a:lnTo>
                  <a:lnTo>
                    <a:pt x="1081849" y="1772538"/>
                  </a:lnTo>
                  <a:lnTo>
                    <a:pt x="1034224" y="1787397"/>
                  </a:lnTo>
                  <a:lnTo>
                    <a:pt x="985532" y="1799716"/>
                  </a:lnTo>
                  <a:lnTo>
                    <a:pt x="935837" y="1809368"/>
                  </a:lnTo>
                  <a:lnTo>
                    <a:pt x="885215" y="1816480"/>
                  </a:lnTo>
                  <a:lnTo>
                    <a:pt x="833755" y="1820671"/>
                  </a:lnTo>
                  <a:lnTo>
                    <a:pt x="781532" y="1822195"/>
                  </a:lnTo>
                  <a:lnTo>
                    <a:pt x="729322" y="1820671"/>
                  </a:lnTo>
                  <a:lnTo>
                    <a:pt x="677862" y="1816480"/>
                  </a:lnTo>
                  <a:lnTo>
                    <a:pt x="627253" y="1809368"/>
                  </a:lnTo>
                  <a:lnTo>
                    <a:pt x="577557" y="1799716"/>
                  </a:lnTo>
                  <a:lnTo>
                    <a:pt x="528866" y="1787397"/>
                  </a:lnTo>
                  <a:lnTo>
                    <a:pt x="481241" y="1772538"/>
                  </a:lnTo>
                  <a:lnTo>
                    <a:pt x="434771" y="1755266"/>
                  </a:lnTo>
                  <a:lnTo>
                    <a:pt x="389534" y="1735581"/>
                  </a:lnTo>
                  <a:lnTo>
                    <a:pt x="345605" y="1713610"/>
                  </a:lnTo>
                  <a:lnTo>
                    <a:pt x="303060" y="1689480"/>
                  </a:lnTo>
                  <a:lnTo>
                    <a:pt x="261975" y="1663191"/>
                  </a:lnTo>
                  <a:lnTo>
                    <a:pt x="222440" y="1634743"/>
                  </a:lnTo>
                  <a:lnTo>
                    <a:pt x="184518" y="1604390"/>
                  </a:lnTo>
                  <a:lnTo>
                    <a:pt x="148297" y="1572132"/>
                  </a:lnTo>
                  <a:lnTo>
                    <a:pt x="113844" y="1538096"/>
                  </a:lnTo>
                  <a:lnTo>
                    <a:pt x="81245" y="1502155"/>
                  </a:lnTo>
                  <a:lnTo>
                    <a:pt x="50576" y="1464690"/>
                  </a:lnTo>
                  <a:lnTo>
                    <a:pt x="21913" y="1425447"/>
                  </a:lnTo>
                  <a:lnTo>
                    <a:pt x="0" y="1391939"/>
                  </a:lnTo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03376"/>
              <a:ext cx="1106424" cy="12313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12520"/>
              <a:ext cx="1085088" cy="11887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112520"/>
              <a:ext cx="1085215" cy="1188720"/>
            </a:xfrm>
            <a:custGeom>
              <a:avLst/>
              <a:gdLst/>
              <a:ahLst/>
              <a:cxnLst/>
              <a:rect l="l" t="t" r="r" b="b"/>
              <a:pathLst>
                <a:path w="1085215" h="1188720">
                  <a:moveTo>
                    <a:pt x="6128" y="218820"/>
                  </a:moveTo>
                  <a:lnTo>
                    <a:pt x="39940" y="180339"/>
                  </a:lnTo>
                  <a:lnTo>
                    <a:pt x="76389" y="145668"/>
                  </a:lnTo>
                  <a:lnTo>
                    <a:pt x="115222" y="114553"/>
                  </a:lnTo>
                  <a:lnTo>
                    <a:pt x="156184" y="87121"/>
                  </a:lnTo>
                  <a:lnTo>
                    <a:pt x="199021" y="63372"/>
                  </a:lnTo>
                  <a:lnTo>
                    <a:pt x="243471" y="43306"/>
                  </a:lnTo>
                  <a:lnTo>
                    <a:pt x="289293" y="27050"/>
                  </a:lnTo>
                  <a:lnTo>
                    <a:pt x="336232" y="14604"/>
                  </a:lnTo>
                  <a:lnTo>
                    <a:pt x="384022" y="5841"/>
                  </a:lnTo>
                  <a:lnTo>
                    <a:pt x="432409" y="1015"/>
                  </a:lnTo>
                  <a:lnTo>
                    <a:pt x="481152" y="0"/>
                  </a:lnTo>
                  <a:lnTo>
                    <a:pt x="529996" y="2793"/>
                  </a:lnTo>
                  <a:lnTo>
                    <a:pt x="578675" y="9651"/>
                  </a:lnTo>
                  <a:lnTo>
                    <a:pt x="626935" y="20319"/>
                  </a:lnTo>
                  <a:lnTo>
                    <a:pt x="674535" y="34925"/>
                  </a:lnTo>
                  <a:lnTo>
                    <a:pt x="721207" y="53593"/>
                  </a:lnTo>
                  <a:lnTo>
                    <a:pt x="766699" y="76200"/>
                  </a:lnTo>
                  <a:lnTo>
                    <a:pt x="810768" y="102869"/>
                  </a:lnTo>
                  <a:lnTo>
                    <a:pt x="853147" y="133476"/>
                  </a:lnTo>
                  <a:lnTo>
                    <a:pt x="892797" y="167639"/>
                  </a:lnTo>
                  <a:lnTo>
                    <a:pt x="928827" y="204215"/>
                  </a:lnTo>
                  <a:lnTo>
                    <a:pt x="961212" y="243077"/>
                  </a:lnTo>
                  <a:lnTo>
                    <a:pt x="989901" y="283971"/>
                  </a:lnTo>
                  <a:lnTo>
                    <a:pt x="1014869" y="326643"/>
                  </a:lnTo>
                  <a:lnTo>
                    <a:pt x="1036091" y="370839"/>
                  </a:lnTo>
                  <a:lnTo>
                    <a:pt x="1053541" y="416305"/>
                  </a:lnTo>
                  <a:lnTo>
                    <a:pt x="1067181" y="462788"/>
                  </a:lnTo>
                  <a:lnTo>
                    <a:pt x="1076972" y="510031"/>
                  </a:lnTo>
                  <a:lnTo>
                    <a:pt x="1082903" y="557783"/>
                  </a:lnTo>
                  <a:lnTo>
                    <a:pt x="1084922" y="605789"/>
                  </a:lnTo>
                  <a:lnTo>
                    <a:pt x="1083017" y="653922"/>
                  </a:lnTo>
                  <a:lnTo>
                    <a:pt x="1077137" y="701675"/>
                  </a:lnTo>
                  <a:lnTo>
                    <a:pt x="1067269" y="749045"/>
                  </a:lnTo>
                  <a:lnTo>
                    <a:pt x="1053376" y="795527"/>
                  </a:lnTo>
                  <a:lnTo>
                    <a:pt x="1035418" y="841120"/>
                  </a:lnTo>
                  <a:lnTo>
                    <a:pt x="1013371" y="885570"/>
                  </a:lnTo>
                  <a:lnTo>
                    <a:pt x="987209" y="928369"/>
                  </a:lnTo>
                  <a:lnTo>
                    <a:pt x="956894" y="969517"/>
                  </a:lnTo>
                  <a:lnTo>
                    <a:pt x="923086" y="1007871"/>
                  </a:lnTo>
                  <a:lnTo>
                    <a:pt x="886637" y="1042669"/>
                  </a:lnTo>
                  <a:lnTo>
                    <a:pt x="847801" y="1073657"/>
                  </a:lnTo>
                  <a:lnTo>
                    <a:pt x="806843" y="1101089"/>
                  </a:lnTo>
                  <a:lnTo>
                    <a:pt x="764006" y="1124839"/>
                  </a:lnTo>
                  <a:lnTo>
                    <a:pt x="719556" y="1144904"/>
                  </a:lnTo>
                  <a:lnTo>
                    <a:pt x="673735" y="1161160"/>
                  </a:lnTo>
                  <a:lnTo>
                    <a:pt x="626808" y="1173733"/>
                  </a:lnTo>
                  <a:lnTo>
                    <a:pt x="579018" y="1182369"/>
                  </a:lnTo>
                  <a:lnTo>
                    <a:pt x="530618" y="1187195"/>
                  </a:lnTo>
                  <a:lnTo>
                    <a:pt x="481876" y="1188339"/>
                  </a:lnTo>
                  <a:lnTo>
                    <a:pt x="433044" y="1185417"/>
                  </a:lnTo>
                  <a:lnTo>
                    <a:pt x="384365" y="1178687"/>
                  </a:lnTo>
                  <a:lnTo>
                    <a:pt x="336092" y="1168018"/>
                  </a:lnTo>
                  <a:lnTo>
                    <a:pt x="288505" y="1153414"/>
                  </a:lnTo>
                  <a:lnTo>
                    <a:pt x="241833" y="1134744"/>
                  </a:lnTo>
                  <a:lnTo>
                    <a:pt x="196329" y="1112139"/>
                  </a:lnTo>
                  <a:lnTo>
                    <a:pt x="152260" y="1085595"/>
                  </a:lnTo>
                  <a:lnTo>
                    <a:pt x="109880" y="1054862"/>
                  </a:lnTo>
                  <a:lnTo>
                    <a:pt x="70225" y="1020826"/>
                  </a:lnTo>
                  <a:lnTo>
                    <a:pt x="34194" y="984250"/>
                  </a:lnTo>
                  <a:lnTo>
                    <a:pt x="1817" y="945260"/>
                  </a:lnTo>
                  <a:lnTo>
                    <a:pt x="0" y="942670"/>
                  </a:lnTo>
                </a:path>
                <a:path w="1085215" h="1188720">
                  <a:moveTo>
                    <a:pt x="0" y="227112"/>
                  </a:moveTo>
                  <a:lnTo>
                    <a:pt x="6128" y="218820"/>
                  </a:lnTo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49" y="1252473"/>
              <a:ext cx="924560" cy="908685"/>
            </a:xfrm>
            <a:custGeom>
              <a:avLst/>
              <a:gdLst/>
              <a:ahLst/>
              <a:cxnLst/>
              <a:rect l="l" t="t" r="r" b="b"/>
              <a:pathLst>
                <a:path w="924560" h="908685">
                  <a:moveTo>
                    <a:pt x="97081" y="165862"/>
                  </a:moveTo>
                  <a:lnTo>
                    <a:pt x="68314" y="205866"/>
                  </a:lnTo>
                  <a:lnTo>
                    <a:pt x="44648" y="247903"/>
                  </a:lnTo>
                  <a:lnTo>
                    <a:pt x="26032" y="291718"/>
                  </a:lnTo>
                  <a:lnTo>
                    <a:pt x="12419" y="336676"/>
                  </a:lnTo>
                  <a:lnTo>
                    <a:pt x="3757" y="382650"/>
                  </a:lnTo>
                  <a:lnTo>
                    <a:pt x="0" y="429133"/>
                  </a:lnTo>
                  <a:lnTo>
                    <a:pt x="1094" y="475741"/>
                  </a:lnTo>
                  <a:lnTo>
                    <a:pt x="6991" y="522097"/>
                  </a:lnTo>
                  <a:lnTo>
                    <a:pt x="17641" y="567689"/>
                  </a:lnTo>
                  <a:lnTo>
                    <a:pt x="32995" y="612266"/>
                  </a:lnTo>
                  <a:lnTo>
                    <a:pt x="53004" y="655447"/>
                  </a:lnTo>
                  <a:lnTo>
                    <a:pt x="77617" y="696849"/>
                  </a:lnTo>
                  <a:lnTo>
                    <a:pt x="106785" y="735964"/>
                  </a:lnTo>
                  <a:lnTo>
                    <a:pt x="140453" y="772413"/>
                  </a:lnTo>
                  <a:lnTo>
                    <a:pt x="178591" y="805941"/>
                  </a:lnTo>
                  <a:lnTo>
                    <a:pt x="220044" y="835278"/>
                  </a:lnTo>
                  <a:lnTo>
                    <a:pt x="263465" y="859663"/>
                  </a:lnTo>
                  <a:lnTo>
                    <a:pt x="308474" y="879093"/>
                  </a:lnTo>
                  <a:lnTo>
                    <a:pt x="354664" y="893699"/>
                  </a:lnTo>
                  <a:lnTo>
                    <a:pt x="401628" y="903477"/>
                  </a:lnTo>
                  <a:lnTo>
                    <a:pt x="448986" y="908303"/>
                  </a:lnTo>
                  <a:lnTo>
                    <a:pt x="496345" y="908558"/>
                  </a:lnTo>
                  <a:lnTo>
                    <a:pt x="543297" y="903859"/>
                  </a:lnTo>
                  <a:lnTo>
                    <a:pt x="589448" y="894588"/>
                  </a:lnTo>
                  <a:lnTo>
                    <a:pt x="634406" y="880745"/>
                  </a:lnTo>
                  <a:lnTo>
                    <a:pt x="677777" y="862202"/>
                  </a:lnTo>
                  <a:lnTo>
                    <a:pt x="719166" y="839088"/>
                  </a:lnTo>
                  <a:lnTo>
                    <a:pt x="758168" y="811402"/>
                  </a:lnTo>
                  <a:lnTo>
                    <a:pt x="794388" y="779272"/>
                  </a:lnTo>
                  <a:lnTo>
                    <a:pt x="827446" y="742568"/>
                  </a:lnTo>
                  <a:lnTo>
                    <a:pt x="856212" y="702563"/>
                  </a:lnTo>
                  <a:lnTo>
                    <a:pt x="879885" y="660526"/>
                  </a:lnTo>
                  <a:lnTo>
                    <a:pt x="898503" y="616712"/>
                  </a:lnTo>
                  <a:lnTo>
                    <a:pt x="912117" y="571626"/>
                  </a:lnTo>
                  <a:lnTo>
                    <a:pt x="920779" y="525779"/>
                  </a:lnTo>
                  <a:lnTo>
                    <a:pt x="924538" y="479298"/>
                  </a:lnTo>
                  <a:lnTo>
                    <a:pt x="923446" y="432688"/>
                  </a:lnTo>
                  <a:lnTo>
                    <a:pt x="917540" y="386334"/>
                  </a:lnTo>
                  <a:lnTo>
                    <a:pt x="906898" y="340740"/>
                  </a:lnTo>
                  <a:lnTo>
                    <a:pt x="891543" y="296163"/>
                  </a:lnTo>
                  <a:lnTo>
                    <a:pt x="871528" y="252984"/>
                  </a:lnTo>
                  <a:lnTo>
                    <a:pt x="846916" y="211709"/>
                  </a:lnTo>
                  <a:lnTo>
                    <a:pt x="817756" y="172592"/>
                  </a:lnTo>
                  <a:lnTo>
                    <a:pt x="784076" y="136016"/>
                  </a:lnTo>
                  <a:lnTo>
                    <a:pt x="745951" y="102615"/>
                  </a:lnTo>
                  <a:lnTo>
                    <a:pt x="704498" y="73278"/>
                  </a:lnTo>
                  <a:lnTo>
                    <a:pt x="661064" y="48767"/>
                  </a:lnTo>
                  <a:lnTo>
                    <a:pt x="616055" y="29337"/>
                  </a:lnTo>
                  <a:lnTo>
                    <a:pt x="569878" y="14731"/>
                  </a:lnTo>
                  <a:lnTo>
                    <a:pt x="522900" y="5079"/>
                  </a:lnTo>
                  <a:lnTo>
                    <a:pt x="475542" y="126"/>
                  </a:lnTo>
                  <a:lnTo>
                    <a:pt x="428184" y="0"/>
                  </a:lnTo>
                  <a:lnTo>
                    <a:pt x="381232" y="4572"/>
                  </a:lnTo>
                  <a:lnTo>
                    <a:pt x="335080" y="13842"/>
                  </a:lnTo>
                  <a:lnTo>
                    <a:pt x="290122" y="27812"/>
                  </a:lnTo>
                  <a:lnTo>
                    <a:pt x="246752" y="46354"/>
                  </a:lnTo>
                  <a:lnTo>
                    <a:pt x="205362" y="69468"/>
                  </a:lnTo>
                  <a:lnTo>
                    <a:pt x="166361" y="97027"/>
                  </a:lnTo>
                  <a:lnTo>
                    <a:pt x="130128" y="129286"/>
                  </a:lnTo>
                  <a:lnTo>
                    <a:pt x="97081" y="165862"/>
                  </a:lnTo>
                  <a:close/>
                </a:path>
              </a:pathLst>
            </a:custGeom>
            <a:ln w="6095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8096" y="0"/>
              <a:ext cx="8376284" cy="6858000"/>
            </a:xfrm>
            <a:custGeom>
              <a:avLst/>
              <a:gdLst/>
              <a:ahLst/>
              <a:cxnLst/>
              <a:rect l="l" t="t" r="r" b="b"/>
              <a:pathLst>
                <a:path w="8376284" h="6858000">
                  <a:moveTo>
                    <a:pt x="8375904" y="6857996"/>
                  </a:moveTo>
                  <a:lnTo>
                    <a:pt x="8375904" y="0"/>
                  </a:lnTo>
                  <a:lnTo>
                    <a:pt x="0" y="0"/>
                  </a:lnTo>
                  <a:lnTo>
                    <a:pt x="0" y="6857996"/>
                  </a:lnTo>
                  <a:lnTo>
                    <a:pt x="8375904" y="6857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00" y="0"/>
              <a:ext cx="167640" cy="68579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74192" y="0"/>
              <a:ext cx="78740" cy="6858000"/>
            </a:xfrm>
            <a:custGeom>
              <a:avLst/>
              <a:gdLst/>
              <a:ahLst/>
              <a:cxnLst/>
              <a:rect l="l" t="t" r="r" b="b"/>
              <a:pathLst>
                <a:path w="78740" h="6858000">
                  <a:moveTo>
                    <a:pt x="0" y="6857996"/>
                  </a:moveTo>
                  <a:lnTo>
                    <a:pt x="78701" y="6857996"/>
                  </a:lnTo>
                  <a:lnTo>
                    <a:pt x="78701" y="0"/>
                  </a:lnTo>
                  <a:lnTo>
                    <a:pt x="0" y="0"/>
                  </a:lnTo>
                  <a:lnTo>
                    <a:pt x="0" y="6857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2397"/>
              <a:ext cx="9143999" cy="6705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0951" y="476453"/>
            <a:ext cx="374142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>
                <a:solidFill>
                  <a:srgbClr val="FF0000"/>
                </a:solidFill>
                <a:latin typeface="Trebuchet MS"/>
                <a:cs typeface="Trebuchet MS"/>
              </a:rPr>
              <a:t>Ci</a:t>
            </a:r>
            <a:r>
              <a:rPr sz="4300" spc="-120" dirty="0">
                <a:solidFill>
                  <a:srgbClr val="FF0000"/>
                </a:solidFill>
                <a:latin typeface="Trebuchet MS"/>
                <a:cs typeface="Trebuchet MS"/>
              </a:rPr>
              <a:t>rc</a:t>
            </a:r>
            <a:r>
              <a:rPr sz="4300" spc="-125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4300" spc="-13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300" spc="-36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300" spc="-260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4300" spc="-254" dirty="0">
                <a:solidFill>
                  <a:srgbClr val="FF0000"/>
                </a:solidFill>
                <a:latin typeface="Trebuchet MS"/>
                <a:cs typeface="Trebuchet MS"/>
              </a:rPr>
              <a:t>w</a:t>
            </a:r>
            <a:r>
              <a:rPr sz="4300" spc="-25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spc="-24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300" spc="-24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4300" spc="-245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4300" spc="-25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spc="-24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971" y="1426413"/>
            <a:ext cx="487679" cy="366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971" y="2966973"/>
            <a:ext cx="487679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971" y="4018483"/>
            <a:ext cx="487679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7217" y="5616714"/>
            <a:ext cx="856360" cy="3325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2129" y="5609742"/>
            <a:ext cx="1147571" cy="2699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33271" y="1300937"/>
            <a:ext cx="6892925" cy="5165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5080" algn="just">
              <a:lnSpc>
                <a:spcPct val="100000"/>
              </a:lnSpc>
              <a:spcBef>
                <a:spcPts val="95"/>
              </a:spcBef>
            </a:pPr>
            <a:r>
              <a:rPr sz="3200" spc="-75" dirty="0">
                <a:latin typeface="Trebuchet MS"/>
                <a:cs typeface="Trebuchet MS"/>
              </a:rPr>
              <a:t>It </a:t>
            </a:r>
            <a:r>
              <a:rPr sz="3200" spc="-160" dirty="0">
                <a:latin typeface="Trebuchet MS"/>
                <a:cs typeface="Trebuchet MS"/>
              </a:rPr>
              <a:t>creates </a:t>
            </a:r>
            <a:r>
              <a:rPr sz="3200" b="1" dirty="0">
                <a:latin typeface="Arial"/>
                <a:cs typeface="Arial"/>
              </a:rPr>
              <a:t>direct </a:t>
            </a:r>
            <a:r>
              <a:rPr sz="3200" b="1" spc="-140" dirty="0">
                <a:latin typeface="Arial"/>
                <a:cs typeface="Arial"/>
              </a:rPr>
              <a:t>physical </a:t>
            </a:r>
            <a:r>
              <a:rPr sz="3200" b="1" spc="-105" dirty="0">
                <a:latin typeface="Arial"/>
                <a:cs typeface="Arial"/>
              </a:rPr>
              <a:t>connection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spc="-370" dirty="0">
                <a:latin typeface="Trebuchet MS"/>
                <a:cs typeface="Trebuchet MS"/>
              </a:rPr>
              <a:t>b</a:t>
            </a:r>
            <a:r>
              <a:rPr sz="3200" spc="-365" dirty="0">
                <a:latin typeface="Trebuchet MS"/>
                <a:cs typeface="Trebuchet MS"/>
              </a:rPr>
              <a:t>/</a:t>
            </a:r>
            <a:r>
              <a:rPr sz="3200" spc="-5" dirty="0">
                <a:latin typeface="Trebuchet MS"/>
                <a:cs typeface="Trebuchet MS"/>
              </a:rPr>
              <a:t>w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t</a:t>
            </a:r>
            <a:r>
              <a:rPr sz="3200" spc="-100" dirty="0">
                <a:latin typeface="Trebuchet MS"/>
                <a:cs typeface="Trebuchet MS"/>
              </a:rPr>
              <a:t>w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21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4" dirty="0">
                <a:latin typeface="Trebuchet MS"/>
                <a:cs typeface="Trebuchet MS"/>
              </a:rPr>
              <a:t>v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45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su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 </a:t>
            </a:r>
            <a:r>
              <a:rPr sz="3200" spc="-34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p</a:t>
            </a:r>
            <a:r>
              <a:rPr sz="3200" spc="-114" dirty="0">
                <a:latin typeface="Trebuchet MS"/>
                <a:cs typeface="Trebuchet MS"/>
              </a:rPr>
              <a:t>h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       </a:t>
            </a:r>
            <a:r>
              <a:rPr sz="3200" spc="-245" dirty="0">
                <a:latin typeface="Trebuchet MS"/>
                <a:cs typeface="Trebuchet MS"/>
              </a:rPr>
              <a:t> </a:t>
            </a:r>
            <a:r>
              <a:rPr sz="3200" spc="5" dirty="0">
                <a:latin typeface="Trebuchet MS"/>
                <a:cs typeface="Trebuchet MS"/>
              </a:rPr>
              <a:t>or  </a:t>
            </a:r>
            <a:r>
              <a:rPr sz="3200" spc="-114" dirty="0">
                <a:latin typeface="Trebuchet MS"/>
                <a:cs typeface="Trebuchet MS"/>
              </a:rPr>
              <a:t>computers.</a:t>
            </a:r>
            <a:endParaRPr sz="3200">
              <a:latin typeface="Trebuchet MS"/>
              <a:cs typeface="Trebuchet MS"/>
            </a:endParaRPr>
          </a:p>
          <a:p>
            <a:pPr marL="295910" marR="24765" algn="just">
              <a:lnSpc>
                <a:spcPct val="100000"/>
              </a:lnSpc>
              <a:spcBef>
                <a:spcPts val="605"/>
              </a:spcBef>
            </a:pPr>
            <a:r>
              <a:rPr sz="3200" spc="-7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c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65" dirty="0">
                <a:latin typeface="Trebuchet MS"/>
                <a:cs typeface="Trebuchet MS"/>
              </a:rPr>
              <a:t>m</a:t>
            </a:r>
            <a:r>
              <a:rPr sz="3200" spc="-125" dirty="0">
                <a:latin typeface="Trebuchet MS"/>
                <a:cs typeface="Trebuchet MS"/>
              </a:rPr>
              <a:t>p</a:t>
            </a:r>
            <a:r>
              <a:rPr sz="3200" spc="-140" dirty="0">
                <a:latin typeface="Trebuchet MS"/>
                <a:cs typeface="Trebuchet MS"/>
              </a:rPr>
              <a:t>u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3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ca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nn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145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40" dirty="0">
                <a:latin typeface="Trebuchet MS"/>
                <a:cs typeface="Trebuchet MS"/>
              </a:rPr>
              <a:t> </a:t>
            </a:r>
            <a:r>
              <a:rPr sz="3200" spc="-385" dirty="0">
                <a:latin typeface="Trebuchet MS"/>
                <a:cs typeface="Trebuchet MS"/>
              </a:rPr>
              <a:t>a</a:t>
            </a:r>
            <a:r>
              <a:rPr sz="3200" spc="-40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y  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th</a:t>
            </a:r>
            <a:r>
              <a:rPr sz="3200" spc="-9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3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175" dirty="0">
                <a:latin typeface="Trebuchet MS"/>
                <a:cs typeface="Trebuchet MS"/>
              </a:rPr>
              <a:t>si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19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L</a:t>
            </a:r>
            <a:r>
              <a:rPr sz="3200" spc="-145" dirty="0">
                <a:latin typeface="Trebuchet MS"/>
                <a:cs typeface="Trebuchet MS"/>
              </a:rPr>
              <a:t>e</a:t>
            </a:r>
            <a:r>
              <a:rPr sz="3200" spc="-155" dirty="0">
                <a:latin typeface="Trebuchet MS"/>
                <a:cs typeface="Trebuchet MS"/>
              </a:rPr>
              <a:t>v</a:t>
            </a:r>
            <a:r>
              <a:rPr sz="3200" spc="-145" dirty="0">
                <a:latin typeface="Trebuchet MS"/>
                <a:cs typeface="Trebuchet MS"/>
              </a:rPr>
              <a:t>ers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295910" marR="170815" algn="just">
              <a:lnSpc>
                <a:spcPct val="100000"/>
              </a:lnSpc>
              <a:spcBef>
                <a:spcPts val="605"/>
              </a:spcBef>
            </a:pPr>
            <a:r>
              <a:rPr sz="3200" spc="20" dirty="0">
                <a:latin typeface="Trebuchet MS"/>
                <a:cs typeface="Trebuchet MS"/>
              </a:rPr>
              <a:t>N</a:t>
            </a:r>
            <a:r>
              <a:rPr sz="3200" spc="45" dirty="0">
                <a:latin typeface="Trebuchet MS"/>
                <a:cs typeface="Trebuchet MS"/>
              </a:rPr>
              <a:t>-</a:t>
            </a:r>
            <a:r>
              <a:rPr sz="3200" spc="15" dirty="0">
                <a:latin typeface="Trebuchet MS"/>
                <a:cs typeface="Trebuchet MS"/>
              </a:rPr>
              <a:t>b</a:t>
            </a:r>
            <a:r>
              <a:rPr sz="3200" spc="25" dirty="0">
                <a:latin typeface="Trebuchet MS"/>
                <a:cs typeface="Trebuchet MS"/>
              </a:rPr>
              <a:t>y</a:t>
            </a:r>
            <a:r>
              <a:rPr sz="3200" spc="45" dirty="0">
                <a:latin typeface="Trebuchet MS"/>
                <a:cs typeface="Trebuchet MS"/>
              </a:rPr>
              <a:t>-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65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f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204" dirty="0">
                <a:latin typeface="Trebuchet MS"/>
                <a:cs typeface="Trebuchet MS"/>
              </a:rPr>
              <a:t>ld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13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175" dirty="0">
                <a:latin typeface="Trebuchet MS"/>
                <a:cs typeface="Trebuchet MS"/>
              </a:rPr>
              <a:t>w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tc</a:t>
            </a:r>
            <a:r>
              <a:rPr sz="3200" spc="-165" dirty="0">
                <a:latin typeface="Trebuchet MS"/>
                <a:cs typeface="Trebuchet MS"/>
              </a:rPr>
              <a:t>h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ca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nne</a:t>
            </a:r>
            <a:r>
              <a:rPr sz="3200" spc="-150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n  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n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60" dirty="0">
                <a:latin typeface="Trebuchet MS"/>
                <a:cs typeface="Trebuchet MS"/>
              </a:rPr>
              <a:t> </a:t>
            </a:r>
            <a:r>
              <a:rPr sz="3200" spc="-280" dirty="0">
                <a:latin typeface="Trebuchet MS"/>
                <a:cs typeface="Trebuchet MS"/>
              </a:rPr>
              <a:t>f</a:t>
            </a:r>
            <a:r>
              <a:rPr sz="3200" spc="-265" dirty="0">
                <a:latin typeface="Trebuchet MS"/>
                <a:cs typeface="Trebuchet MS"/>
              </a:rPr>
              <a:t>u</a:t>
            </a:r>
            <a:r>
              <a:rPr sz="3200" spc="-280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465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d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x</a:t>
            </a:r>
            <a:r>
              <a:rPr sz="3200" spc="220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m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2</a:t>
            </a:r>
            <a:r>
              <a:rPr sz="3200" u="heavy" spc="-2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types:</a:t>
            </a:r>
            <a:endParaRPr sz="3200">
              <a:latin typeface="Trebuchet MS"/>
              <a:cs typeface="Trebuchet MS"/>
            </a:endParaRPr>
          </a:p>
          <a:p>
            <a:pPr marL="332740">
              <a:lnSpc>
                <a:spcPct val="100000"/>
              </a:lnSpc>
              <a:spcBef>
                <a:spcPts val="615"/>
              </a:spcBef>
            </a:pPr>
            <a:r>
              <a:rPr sz="2800" dirty="0">
                <a:solidFill>
                  <a:srgbClr val="3891A7"/>
                </a:solidFill>
                <a:latin typeface="Verdana"/>
                <a:cs typeface="Verdana"/>
              </a:rPr>
              <a:t>◦</a:t>
            </a:r>
            <a:endParaRPr sz="2800">
              <a:latin typeface="Verdana"/>
              <a:cs typeface="Verdana"/>
            </a:endParaRPr>
          </a:p>
          <a:p>
            <a:pPr marL="332740">
              <a:lnSpc>
                <a:spcPct val="100000"/>
              </a:lnSpc>
              <a:spcBef>
                <a:spcPts val="600"/>
              </a:spcBef>
            </a:pPr>
            <a:r>
              <a:rPr sz="2800" dirty="0">
                <a:solidFill>
                  <a:srgbClr val="3891A7"/>
                </a:solidFill>
                <a:latin typeface="Verdana"/>
                <a:cs typeface="Verdana"/>
              </a:rPr>
              <a:t>◦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6676" y="6120333"/>
            <a:ext cx="766318" cy="2622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74594" y="6112662"/>
            <a:ext cx="1147571" cy="2699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3047" y="6095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506" y="0"/>
                  </a:lnTo>
                  <a:lnTo>
                    <a:pt x="0" y="819403"/>
                  </a:lnTo>
                  <a:lnTo>
                    <a:pt x="48831" y="818006"/>
                  </a:lnTo>
                  <a:lnTo>
                    <a:pt x="96420" y="813942"/>
                  </a:lnTo>
                  <a:lnTo>
                    <a:pt x="143192" y="807084"/>
                  </a:lnTo>
                  <a:lnTo>
                    <a:pt x="189090" y="797813"/>
                  </a:lnTo>
                  <a:lnTo>
                    <a:pt x="234010" y="785876"/>
                  </a:lnTo>
                  <a:lnTo>
                    <a:pt x="277888" y="771651"/>
                  </a:lnTo>
                  <a:lnTo>
                    <a:pt x="320636" y="755014"/>
                  </a:lnTo>
                  <a:lnTo>
                    <a:pt x="362191" y="736091"/>
                  </a:lnTo>
                  <a:lnTo>
                    <a:pt x="402475" y="715009"/>
                  </a:lnTo>
                  <a:lnTo>
                    <a:pt x="441413" y="691895"/>
                  </a:lnTo>
                  <a:lnTo>
                    <a:pt x="478917" y="666623"/>
                  </a:lnTo>
                  <a:lnTo>
                    <a:pt x="514908" y="639444"/>
                  </a:lnTo>
                  <a:lnTo>
                    <a:pt x="549313" y="610362"/>
                  </a:lnTo>
                  <a:lnTo>
                    <a:pt x="582066" y="579374"/>
                  </a:lnTo>
                  <a:lnTo>
                    <a:pt x="613079" y="546862"/>
                  </a:lnTo>
                  <a:lnTo>
                    <a:pt x="642277" y="512571"/>
                  </a:lnTo>
                  <a:lnTo>
                    <a:pt x="669582" y="476630"/>
                  </a:lnTo>
                  <a:lnTo>
                    <a:pt x="694905" y="439292"/>
                  </a:lnTo>
                  <a:lnTo>
                    <a:pt x="718197" y="400557"/>
                  </a:lnTo>
                  <a:lnTo>
                    <a:pt x="739355" y="360425"/>
                  </a:lnTo>
                  <a:lnTo>
                    <a:pt x="758329" y="319024"/>
                  </a:lnTo>
                  <a:lnTo>
                    <a:pt x="775004" y="276351"/>
                  </a:lnTo>
                  <a:lnTo>
                    <a:pt x="789343" y="232663"/>
                  </a:lnTo>
                  <a:lnTo>
                    <a:pt x="801230" y="187959"/>
                  </a:lnTo>
                  <a:lnTo>
                    <a:pt x="810628" y="142239"/>
                  </a:lnTo>
                  <a:lnTo>
                    <a:pt x="817422" y="95630"/>
                  </a:lnTo>
                  <a:lnTo>
                    <a:pt x="821563" y="48132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" y="7620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821563" y="48132"/>
                  </a:lnTo>
                  <a:lnTo>
                    <a:pt x="817422" y="95630"/>
                  </a:lnTo>
                  <a:lnTo>
                    <a:pt x="810628" y="142239"/>
                  </a:lnTo>
                  <a:lnTo>
                    <a:pt x="801230" y="187959"/>
                  </a:lnTo>
                  <a:lnTo>
                    <a:pt x="789343" y="232663"/>
                  </a:lnTo>
                  <a:lnTo>
                    <a:pt x="775004" y="276351"/>
                  </a:lnTo>
                  <a:lnTo>
                    <a:pt x="758329" y="319024"/>
                  </a:lnTo>
                  <a:lnTo>
                    <a:pt x="739355" y="360425"/>
                  </a:lnTo>
                  <a:lnTo>
                    <a:pt x="718197" y="400557"/>
                  </a:lnTo>
                  <a:lnTo>
                    <a:pt x="694905" y="439292"/>
                  </a:lnTo>
                  <a:lnTo>
                    <a:pt x="669582" y="476630"/>
                  </a:lnTo>
                  <a:lnTo>
                    <a:pt x="642277" y="512571"/>
                  </a:lnTo>
                  <a:lnTo>
                    <a:pt x="613079" y="546862"/>
                  </a:lnTo>
                  <a:lnTo>
                    <a:pt x="582066" y="579374"/>
                  </a:lnTo>
                  <a:lnTo>
                    <a:pt x="549313" y="610362"/>
                  </a:lnTo>
                  <a:lnTo>
                    <a:pt x="514908" y="639444"/>
                  </a:lnTo>
                  <a:lnTo>
                    <a:pt x="478917" y="666622"/>
                  </a:lnTo>
                  <a:lnTo>
                    <a:pt x="441413" y="691895"/>
                  </a:lnTo>
                  <a:lnTo>
                    <a:pt x="402475" y="715009"/>
                  </a:lnTo>
                  <a:lnTo>
                    <a:pt x="362191" y="736091"/>
                  </a:lnTo>
                  <a:lnTo>
                    <a:pt x="320636" y="755014"/>
                  </a:lnTo>
                  <a:lnTo>
                    <a:pt x="277888" y="771651"/>
                  </a:lnTo>
                  <a:lnTo>
                    <a:pt x="234010" y="785876"/>
                  </a:lnTo>
                  <a:lnTo>
                    <a:pt x="189090" y="797813"/>
                  </a:lnTo>
                  <a:lnTo>
                    <a:pt x="143192" y="807084"/>
                  </a:lnTo>
                  <a:lnTo>
                    <a:pt x="96420" y="813942"/>
                  </a:lnTo>
                  <a:lnTo>
                    <a:pt x="48831" y="818006"/>
                  </a:lnTo>
                  <a:lnTo>
                    <a:pt x="506" y="819403"/>
                  </a:lnTo>
                  <a:lnTo>
                    <a:pt x="338" y="819403"/>
                  </a:lnTo>
                  <a:lnTo>
                    <a:pt x="168" y="819403"/>
                  </a:lnTo>
                  <a:lnTo>
                    <a:pt x="0" y="819403"/>
                  </a:lnTo>
                  <a:lnTo>
                    <a:pt x="506" y="0"/>
                  </a:lnTo>
                  <a:lnTo>
                    <a:pt x="822960" y="0"/>
                  </a:lnTo>
                  <a:close/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8" y="3047"/>
              <a:ext cx="1786127" cy="17861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163" y="22859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853186"/>
                  </a:moveTo>
                  <a:lnTo>
                    <a:pt x="1346" y="804799"/>
                  </a:lnTo>
                  <a:lnTo>
                    <a:pt x="5359" y="757047"/>
                  </a:lnTo>
                  <a:lnTo>
                    <a:pt x="11937" y="710184"/>
                  </a:lnTo>
                  <a:lnTo>
                    <a:pt x="21031" y="664083"/>
                  </a:lnTo>
                  <a:lnTo>
                    <a:pt x="32562" y="618871"/>
                  </a:lnTo>
                  <a:lnTo>
                    <a:pt x="46456" y="574802"/>
                  </a:lnTo>
                  <a:lnTo>
                    <a:pt x="62649" y="531622"/>
                  </a:lnTo>
                  <a:lnTo>
                    <a:pt x="81064" y="489712"/>
                  </a:lnTo>
                  <a:lnTo>
                    <a:pt x="101625" y="448945"/>
                  </a:lnTo>
                  <a:lnTo>
                    <a:pt x="124256" y="409575"/>
                  </a:lnTo>
                  <a:lnTo>
                    <a:pt x="148894" y="371475"/>
                  </a:lnTo>
                  <a:lnTo>
                    <a:pt x="175475" y="334772"/>
                  </a:lnTo>
                  <a:lnTo>
                    <a:pt x="203911" y="299593"/>
                  </a:lnTo>
                  <a:lnTo>
                    <a:pt x="234137" y="266065"/>
                  </a:lnTo>
                  <a:lnTo>
                    <a:pt x="266077" y="234061"/>
                  </a:lnTo>
                  <a:lnTo>
                    <a:pt x="299656" y="203835"/>
                  </a:lnTo>
                  <a:lnTo>
                    <a:pt x="334822" y="175514"/>
                  </a:lnTo>
                  <a:lnTo>
                    <a:pt x="371475" y="148844"/>
                  </a:lnTo>
                  <a:lnTo>
                    <a:pt x="409562" y="124206"/>
                  </a:lnTo>
                  <a:lnTo>
                    <a:pt x="449008" y="101600"/>
                  </a:lnTo>
                  <a:lnTo>
                    <a:pt x="489737" y="81025"/>
                  </a:lnTo>
                  <a:lnTo>
                    <a:pt x="531685" y="62611"/>
                  </a:lnTo>
                  <a:lnTo>
                    <a:pt x="574763" y="46482"/>
                  </a:lnTo>
                  <a:lnTo>
                    <a:pt x="618921" y="32512"/>
                  </a:lnTo>
                  <a:lnTo>
                    <a:pt x="664070" y="21082"/>
                  </a:lnTo>
                  <a:lnTo>
                    <a:pt x="710145" y="11938"/>
                  </a:lnTo>
                  <a:lnTo>
                    <a:pt x="757059" y="5334"/>
                  </a:lnTo>
                  <a:lnTo>
                    <a:pt x="804773" y="1397"/>
                  </a:lnTo>
                  <a:lnTo>
                    <a:pt x="853186" y="0"/>
                  </a:lnTo>
                  <a:lnTo>
                    <a:pt x="901598" y="1397"/>
                  </a:lnTo>
                  <a:lnTo>
                    <a:pt x="949312" y="5334"/>
                  </a:lnTo>
                  <a:lnTo>
                    <a:pt x="996238" y="11938"/>
                  </a:lnTo>
                  <a:lnTo>
                    <a:pt x="1042314" y="21082"/>
                  </a:lnTo>
                  <a:lnTo>
                    <a:pt x="1087462" y="32512"/>
                  </a:lnTo>
                  <a:lnTo>
                    <a:pt x="1131570" y="46482"/>
                  </a:lnTo>
                  <a:lnTo>
                    <a:pt x="1174750" y="62611"/>
                  </a:lnTo>
                  <a:lnTo>
                    <a:pt x="1216660" y="81025"/>
                  </a:lnTo>
                  <a:lnTo>
                    <a:pt x="1257427" y="101600"/>
                  </a:lnTo>
                  <a:lnTo>
                    <a:pt x="1296797" y="124206"/>
                  </a:lnTo>
                  <a:lnTo>
                    <a:pt x="1334897" y="148844"/>
                  </a:lnTo>
                  <a:lnTo>
                    <a:pt x="1371600" y="175514"/>
                  </a:lnTo>
                  <a:lnTo>
                    <a:pt x="1406779" y="203835"/>
                  </a:lnTo>
                  <a:lnTo>
                    <a:pt x="1440307" y="234061"/>
                  </a:lnTo>
                  <a:lnTo>
                    <a:pt x="1472311" y="266065"/>
                  </a:lnTo>
                  <a:lnTo>
                    <a:pt x="1502537" y="299593"/>
                  </a:lnTo>
                  <a:lnTo>
                    <a:pt x="1530858" y="334772"/>
                  </a:lnTo>
                  <a:lnTo>
                    <a:pt x="1557528" y="371475"/>
                  </a:lnTo>
                  <a:lnTo>
                    <a:pt x="1582166" y="409575"/>
                  </a:lnTo>
                  <a:lnTo>
                    <a:pt x="1604772" y="448945"/>
                  </a:lnTo>
                  <a:lnTo>
                    <a:pt x="1625346" y="489712"/>
                  </a:lnTo>
                  <a:lnTo>
                    <a:pt x="1643761" y="531622"/>
                  </a:lnTo>
                  <a:lnTo>
                    <a:pt x="1659890" y="574802"/>
                  </a:lnTo>
                  <a:lnTo>
                    <a:pt x="1673860" y="618871"/>
                  </a:lnTo>
                  <a:lnTo>
                    <a:pt x="1685290" y="664083"/>
                  </a:lnTo>
                  <a:lnTo>
                    <a:pt x="1694434" y="710184"/>
                  </a:lnTo>
                  <a:lnTo>
                    <a:pt x="1701038" y="757047"/>
                  </a:lnTo>
                  <a:lnTo>
                    <a:pt x="1704975" y="804799"/>
                  </a:lnTo>
                  <a:lnTo>
                    <a:pt x="1706372" y="853186"/>
                  </a:lnTo>
                  <a:lnTo>
                    <a:pt x="1704975" y="901573"/>
                  </a:lnTo>
                  <a:lnTo>
                    <a:pt x="1701038" y="949325"/>
                  </a:lnTo>
                  <a:lnTo>
                    <a:pt x="1694434" y="996188"/>
                  </a:lnTo>
                  <a:lnTo>
                    <a:pt x="1685290" y="1042289"/>
                  </a:lnTo>
                  <a:lnTo>
                    <a:pt x="1673860" y="1087501"/>
                  </a:lnTo>
                  <a:lnTo>
                    <a:pt x="1659890" y="1131570"/>
                  </a:lnTo>
                  <a:lnTo>
                    <a:pt x="1643761" y="1174750"/>
                  </a:lnTo>
                  <a:lnTo>
                    <a:pt x="1625346" y="1216660"/>
                  </a:lnTo>
                  <a:lnTo>
                    <a:pt x="1604772" y="1257427"/>
                  </a:lnTo>
                  <a:lnTo>
                    <a:pt x="1582166" y="1296797"/>
                  </a:lnTo>
                  <a:lnTo>
                    <a:pt x="1557528" y="1334897"/>
                  </a:lnTo>
                  <a:lnTo>
                    <a:pt x="1530858" y="1371600"/>
                  </a:lnTo>
                  <a:lnTo>
                    <a:pt x="1502537" y="1406779"/>
                  </a:lnTo>
                  <a:lnTo>
                    <a:pt x="1472311" y="1440307"/>
                  </a:lnTo>
                  <a:lnTo>
                    <a:pt x="1440307" y="1472311"/>
                  </a:lnTo>
                  <a:lnTo>
                    <a:pt x="1406779" y="1502537"/>
                  </a:lnTo>
                  <a:lnTo>
                    <a:pt x="1371600" y="1530858"/>
                  </a:lnTo>
                  <a:lnTo>
                    <a:pt x="1334897" y="1557528"/>
                  </a:lnTo>
                  <a:lnTo>
                    <a:pt x="1296797" y="1582166"/>
                  </a:lnTo>
                  <a:lnTo>
                    <a:pt x="1257427" y="1604772"/>
                  </a:lnTo>
                  <a:lnTo>
                    <a:pt x="1216660" y="1625346"/>
                  </a:lnTo>
                  <a:lnTo>
                    <a:pt x="1174750" y="1643761"/>
                  </a:lnTo>
                  <a:lnTo>
                    <a:pt x="1131570" y="1659890"/>
                  </a:lnTo>
                  <a:lnTo>
                    <a:pt x="1087462" y="1673860"/>
                  </a:lnTo>
                  <a:lnTo>
                    <a:pt x="1042314" y="1685290"/>
                  </a:lnTo>
                  <a:lnTo>
                    <a:pt x="996238" y="1694434"/>
                  </a:lnTo>
                  <a:lnTo>
                    <a:pt x="949312" y="1701038"/>
                  </a:lnTo>
                  <a:lnTo>
                    <a:pt x="901598" y="1704975"/>
                  </a:lnTo>
                  <a:lnTo>
                    <a:pt x="853186" y="1706372"/>
                  </a:lnTo>
                  <a:lnTo>
                    <a:pt x="804773" y="1704975"/>
                  </a:lnTo>
                  <a:lnTo>
                    <a:pt x="757059" y="1701038"/>
                  </a:lnTo>
                  <a:lnTo>
                    <a:pt x="710145" y="1694434"/>
                  </a:lnTo>
                  <a:lnTo>
                    <a:pt x="664070" y="1685290"/>
                  </a:lnTo>
                  <a:lnTo>
                    <a:pt x="618921" y="1673860"/>
                  </a:lnTo>
                  <a:lnTo>
                    <a:pt x="574763" y="1659890"/>
                  </a:lnTo>
                  <a:lnTo>
                    <a:pt x="531685" y="1643761"/>
                  </a:lnTo>
                  <a:lnTo>
                    <a:pt x="489737" y="1625346"/>
                  </a:lnTo>
                  <a:lnTo>
                    <a:pt x="449008" y="1604772"/>
                  </a:lnTo>
                  <a:lnTo>
                    <a:pt x="409562" y="1582166"/>
                  </a:lnTo>
                  <a:lnTo>
                    <a:pt x="371475" y="1557528"/>
                  </a:lnTo>
                  <a:lnTo>
                    <a:pt x="334822" y="1530858"/>
                  </a:lnTo>
                  <a:lnTo>
                    <a:pt x="299656" y="1502537"/>
                  </a:lnTo>
                  <a:lnTo>
                    <a:pt x="266077" y="1472311"/>
                  </a:lnTo>
                  <a:lnTo>
                    <a:pt x="234137" y="1440307"/>
                  </a:lnTo>
                  <a:lnTo>
                    <a:pt x="203911" y="1406779"/>
                  </a:lnTo>
                  <a:lnTo>
                    <a:pt x="175475" y="1371600"/>
                  </a:lnTo>
                  <a:lnTo>
                    <a:pt x="148894" y="1334897"/>
                  </a:lnTo>
                  <a:lnTo>
                    <a:pt x="124256" y="1296797"/>
                  </a:lnTo>
                  <a:lnTo>
                    <a:pt x="101625" y="1257427"/>
                  </a:lnTo>
                  <a:lnTo>
                    <a:pt x="81064" y="1216660"/>
                  </a:lnTo>
                  <a:lnTo>
                    <a:pt x="62649" y="1174750"/>
                  </a:lnTo>
                  <a:lnTo>
                    <a:pt x="46456" y="1131570"/>
                  </a:lnTo>
                  <a:lnTo>
                    <a:pt x="32562" y="1087501"/>
                  </a:lnTo>
                  <a:lnTo>
                    <a:pt x="21031" y="1042289"/>
                  </a:lnTo>
                  <a:lnTo>
                    <a:pt x="11937" y="996188"/>
                  </a:lnTo>
                  <a:lnTo>
                    <a:pt x="5359" y="949325"/>
                  </a:lnTo>
                  <a:lnTo>
                    <a:pt x="1346" y="901573"/>
                  </a:lnTo>
                  <a:lnTo>
                    <a:pt x="0" y="853186"/>
                  </a:lnTo>
                  <a:close/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87" y="1042416"/>
              <a:ext cx="1152144" cy="1149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8" y="1051560"/>
              <a:ext cx="1118616" cy="1109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5928" y="1051560"/>
              <a:ext cx="1118870" cy="1109345"/>
            </a:xfrm>
            <a:custGeom>
              <a:avLst/>
              <a:gdLst/>
              <a:ahLst/>
              <a:cxnLst/>
              <a:rect l="l" t="t" r="r" b="b"/>
              <a:pathLst>
                <a:path w="1118870" h="1109345">
                  <a:moveTo>
                    <a:pt x="118668" y="204215"/>
                  </a:moveTo>
                  <a:lnTo>
                    <a:pt x="150012" y="168401"/>
                  </a:lnTo>
                  <a:lnTo>
                    <a:pt x="183781" y="135889"/>
                  </a:lnTo>
                  <a:lnTo>
                    <a:pt x="219773" y="106934"/>
                  </a:lnTo>
                  <a:lnTo>
                    <a:pt x="257733" y="81279"/>
                  </a:lnTo>
                  <a:lnTo>
                    <a:pt x="297434" y="59181"/>
                  </a:lnTo>
                  <a:lnTo>
                    <a:pt x="338632" y="40512"/>
                  </a:lnTo>
                  <a:lnTo>
                    <a:pt x="381101" y="25273"/>
                  </a:lnTo>
                  <a:lnTo>
                    <a:pt x="424599" y="13588"/>
                  </a:lnTo>
                  <a:lnTo>
                    <a:pt x="468884" y="5461"/>
                  </a:lnTo>
                  <a:lnTo>
                    <a:pt x="513740" y="888"/>
                  </a:lnTo>
                  <a:lnTo>
                    <a:pt x="558914" y="0"/>
                  </a:lnTo>
                  <a:lnTo>
                    <a:pt x="604177" y="2666"/>
                  </a:lnTo>
                  <a:lnTo>
                    <a:pt x="649287" y="9016"/>
                  </a:lnTo>
                  <a:lnTo>
                    <a:pt x="694016" y="18923"/>
                  </a:lnTo>
                  <a:lnTo>
                    <a:pt x="738124" y="32638"/>
                  </a:lnTo>
                  <a:lnTo>
                    <a:pt x="781380" y="49911"/>
                  </a:lnTo>
                  <a:lnTo>
                    <a:pt x="823544" y="71119"/>
                  </a:lnTo>
                  <a:lnTo>
                    <a:pt x="864387" y="96012"/>
                  </a:lnTo>
                  <a:lnTo>
                    <a:pt x="903655" y="124587"/>
                  </a:lnTo>
                  <a:lnTo>
                    <a:pt x="940409" y="156463"/>
                  </a:lnTo>
                  <a:lnTo>
                    <a:pt x="973797" y="190626"/>
                  </a:lnTo>
                  <a:lnTo>
                    <a:pt x="1003808" y="226822"/>
                  </a:lnTo>
                  <a:lnTo>
                    <a:pt x="1030389" y="265049"/>
                  </a:lnTo>
                  <a:lnTo>
                    <a:pt x="1053541" y="304926"/>
                  </a:lnTo>
                  <a:lnTo>
                    <a:pt x="1073213" y="346075"/>
                  </a:lnTo>
                  <a:lnTo>
                    <a:pt x="1089406" y="388619"/>
                  </a:lnTo>
                  <a:lnTo>
                    <a:pt x="1101979" y="431926"/>
                  </a:lnTo>
                  <a:lnTo>
                    <a:pt x="1111123" y="475995"/>
                  </a:lnTo>
                  <a:lnTo>
                    <a:pt x="1116584" y="520573"/>
                  </a:lnTo>
                  <a:lnTo>
                    <a:pt x="1118489" y="565403"/>
                  </a:lnTo>
                  <a:lnTo>
                    <a:pt x="1116711" y="610235"/>
                  </a:lnTo>
                  <a:lnTo>
                    <a:pt x="1111250" y="654938"/>
                  </a:lnTo>
                  <a:lnTo>
                    <a:pt x="1102106" y="699135"/>
                  </a:lnTo>
                  <a:lnTo>
                    <a:pt x="1089279" y="742568"/>
                  </a:lnTo>
                  <a:lnTo>
                    <a:pt x="1072578" y="785113"/>
                  </a:lnTo>
                  <a:lnTo>
                    <a:pt x="1052156" y="826515"/>
                  </a:lnTo>
                  <a:lnTo>
                    <a:pt x="1027912" y="866520"/>
                  </a:lnTo>
                  <a:lnTo>
                    <a:pt x="999820" y="904875"/>
                  </a:lnTo>
                  <a:lnTo>
                    <a:pt x="968476" y="940688"/>
                  </a:lnTo>
                  <a:lnTo>
                    <a:pt x="934694" y="973074"/>
                  </a:lnTo>
                  <a:lnTo>
                    <a:pt x="898715" y="1002156"/>
                  </a:lnTo>
                  <a:lnTo>
                    <a:pt x="860755" y="1027684"/>
                  </a:lnTo>
                  <a:lnTo>
                    <a:pt x="821055" y="1049909"/>
                  </a:lnTo>
                  <a:lnTo>
                    <a:pt x="779856" y="1068577"/>
                  </a:lnTo>
                  <a:lnTo>
                    <a:pt x="737387" y="1083817"/>
                  </a:lnTo>
                  <a:lnTo>
                    <a:pt x="693889" y="1095375"/>
                  </a:lnTo>
                  <a:lnTo>
                    <a:pt x="649605" y="1103502"/>
                  </a:lnTo>
                  <a:lnTo>
                    <a:pt x="604748" y="1108075"/>
                  </a:lnTo>
                  <a:lnTo>
                    <a:pt x="559574" y="1109090"/>
                  </a:lnTo>
                  <a:lnTo>
                    <a:pt x="514324" y="1106424"/>
                  </a:lnTo>
                  <a:lnTo>
                    <a:pt x="469201" y="1100074"/>
                  </a:lnTo>
                  <a:lnTo>
                    <a:pt x="424472" y="1090167"/>
                  </a:lnTo>
                  <a:lnTo>
                    <a:pt x="380365" y="1076452"/>
                  </a:lnTo>
                  <a:lnTo>
                    <a:pt x="337108" y="1059179"/>
                  </a:lnTo>
                  <a:lnTo>
                    <a:pt x="294944" y="1038098"/>
                  </a:lnTo>
                  <a:lnTo>
                    <a:pt x="254101" y="1013205"/>
                  </a:lnTo>
                  <a:lnTo>
                    <a:pt x="214820" y="984503"/>
                  </a:lnTo>
                  <a:lnTo>
                    <a:pt x="178079" y="952753"/>
                  </a:lnTo>
                  <a:lnTo>
                    <a:pt x="144678" y="918590"/>
                  </a:lnTo>
                  <a:lnTo>
                    <a:pt x="114681" y="882268"/>
                  </a:lnTo>
                  <a:lnTo>
                    <a:pt x="88087" y="844168"/>
                  </a:lnTo>
                  <a:lnTo>
                    <a:pt x="64935" y="804290"/>
                  </a:lnTo>
                  <a:lnTo>
                    <a:pt x="45262" y="763015"/>
                  </a:lnTo>
                  <a:lnTo>
                    <a:pt x="29095" y="720598"/>
                  </a:lnTo>
                  <a:lnTo>
                    <a:pt x="16446" y="677163"/>
                  </a:lnTo>
                  <a:lnTo>
                    <a:pt x="7366" y="633094"/>
                  </a:lnTo>
                  <a:lnTo>
                    <a:pt x="1879" y="588517"/>
                  </a:lnTo>
                  <a:lnTo>
                    <a:pt x="0" y="543687"/>
                  </a:lnTo>
                  <a:lnTo>
                    <a:pt x="1765" y="498855"/>
                  </a:lnTo>
                  <a:lnTo>
                    <a:pt x="7213" y="454278"/>
                  </a:lnTo>
                  <a:lnTo>
                    <a:pt x="16357" y="410082"/>
                  </a:lnTo>
                  <a:lnTo>
                    <a:pt x="29248" y="366522"/>
                  </a:lnTo>
                  <a:lnTo>
                    <a:pt x="45885" y="323976"/>
                  </a:lnTo>
                  <a:lnTo>
                    <a:pt x="66319" y="282575"/>
                  </a:lnTo>
                  <a:lnTo>
                    <a:pt x="90576" y="242569"/>
                  </a:lnTo>
                  <a:lnTo>
                    <a:pt x="118668" y="204215"/>
                  </a:lnTo>
                  <a:close/>
                </a:path>
                <a:path w="1118870" h="1109345">
                  <a:moveTo>
                    <a:pt x="220802" y="285368"/>
                  </a:moveTo>
                  <a:lnTo>
                    <a:pt x="194144" y="322706"/>
                  </a:lnTo>
                  <a:lnTo>
                    <a:pt x="172211" y="362076"/>
                  </a:lnTo>
                  <a:lnTo>
                    <a:pt x="154952" y="402843"/>
                  </a:lnTo>
                  <a:lnTo>
                    <a:pt x="142341" y="444880"/>
                  </a:lnTo>
                  <a:lnTo>
                    <a:pt x="134315" y="487806"/>
                  </a:lnTo>
                  <a:lnTo>
                    <a:pt x="130835" y="531113"/>
                  </a:lnTo>
                  <a:lnTo>
                    <a:pt x="131851" y="574675"/>
                  </a:lnTo>
                  <a:lnTo>
                    <a:pt x="137312" y="617854"/>
                  </a:lnTo>
                  <a:lnTo>
                    <a:pt x="147180" y="660526"/>
                  </a:lnTo>
                  <a:lnTo>
                    <a:pt x="161417" y="702182"/>
                  </a:lnTo>
                  <a:lnTo>
                    <a:pt x="179958" y="742441"/>
                  </a:lnTo>
                  <a:lnTo>
                    <a:pt x="202768" y="781050"/>
                  </a:lnTo>
                  <a:lnTo>
                    <a:pt x="229793" y="817499"/>
                  </a:lnTo>
                  <a:lnTo>
                    <a:pt x="260997" y="851535"/>
                  </a:lnTo>
                  <a:lnTo>
                    <a:pt x="296341" y="882776"/>
                  </a:lnTo>
                  <a:lnTo>
                    <a:pt x="334759" y="910209"/>
                  </a:lnTo>
                  <a:lnTo>
                    <a:pt x="375005" y="932941"/>
                  </a:lnTo>
                  <a:lnTo>
                    <a:pt x="416712" y="951102"/>
                  </a:lnTo>
                  <a:lnTo>
                    <a:pt x="459524" y="964691"/>
                  </a:lnTo>
                  <a:lnTo>
                    <a:pt x="503047" y="973836"/>
                  </a:lnTo>
                  <a:lnTo>
                    <a:pt x="546938" y="978407"/>
                  </a:lnTo>
                  <a:lnTo>
                    <a:pt x="590829" y="978535"/>
                  </a:lnTo>
                  <a:lnTo>
                    <a:pt x="634339" y="974343"/>
                  </a:lnTo>
                  <a:lnTo>
                    <a:pt x="677113" y="965580"/>
                  </a:lnTo>
                  <a:lnTo>
                    <a:pt x="718781" y="952626"/>
                  </a:lnTo>
                  <a:lnTo>
                    <a:pt x="758977" y="935354"/>
                  </a:lnTo>
                  <a:lnTo>
                    <a:pt x="797331" y="913764"/>
                  </a:lnTo>
                  <a:lnTo>
                    <a:pt x="833475" y="887984"/>
                  </a:lnTo>
                  <a:lnTo>
                    <a:pt x="867054" y="857885"/>
                  </a:lnTo>
                  <a:lnTo>
                    <a:pt x="897686" y="823722"/>
                  </a:lnTo>
                  <a:lnTo>
                    <a:pt x="924344" y="786384"/>
                  </a:lnTo>
                  <a:lnTo>
                    <a:pt x="946277" y="747140"/>
                  </a:lnTo>
                  <a:lnTo>
                    <a:pt x="963536" y="706247"/>
                  </a:lnTo>
                  <a:lnTo>
                    <a:pt x="976147" y="664210"/>
                  </a:lnTo>
                  <a:lnTo>
                    <a:pt x="984173" y="621284"/>
                  </a:lnTo>
                  <a:lnTo>
                    <a:pt x="987666" y="577976"/>
                  </a:lnTo>
                  <a:lnTo>
                    <a:pt x="986650" y="534415"/>
                  </a:lnTo>
                  <a:lnTo>
                    <a:pt x="981176" y="491236"/>
                  </a:lnTo>
                  <a:lnTo>
                    <a:pt x="971308" y="448690"/>
                  </a:lnTo>
                  <a:lnTo>
                    <a:pt x="957084" y="407035"/>
                  </a:lnTo>
                  <a:lnTo>
                    <a:pt x="938542" y="366775"/>
                  </a:lnTo>
                  <a:lnTo>
                    <a:pt x="915733" y="328167"/>
                  </a:lnTo>
                  <a:lnTo>
                    <a:pt x="888695" y="291718"/>
                  </a:lnTo>
                  <a:lnTo>
                    <a:pt x="857491" y="257555"/>
                  </a:lnTo>
                  <a:lnTo>
                    <a:pt x="822159" y="226313"/>
                  </a:lnTo>
                  <a:lnTo>
                    <a:pt x="783742" y="199009"/>
                  </a:lnTo>
                  <a:lnTo>
                    <a:pt x="743483" y="176149"/>
                  </a:lnTo>
                  <a:lnTo>
                    <a:pt x="701776" y="157987"/>
                  </a:lnTo>
                  <a:lnTo>
                    <a:pt x="658977" y="144399"/>
                  </a:lnTo>
                  <a:lnTo>
                    <a:pt x="615442" y="135381"/>
                  </a:lnTo>
                  <a:lnTo>
                    <a:pt x="571550" y="130810"/>
                  </a:lnTo>
                  <a:lnTo>
                    <a:pt x="527659" y="130555"/>
                  </a:lnTo>
                  <a:lnTo>
                    <a:pt x="484149" y="134874"/>
                  </a:lnTo>
                  <a:lnTo>
                    <a:pt x="441375" y="143510"/>
                  </a:lnTo>
                  <a:lnTo>
                    <a:pt x="399707" y="156590"/>
                  </a:lnTo>
                  <a:lnTo>
                    <a:pt x="359511" y="173862"/>
                  </a:lnTo>
                  <a:lnTo>
                    <a:pt x="321157" y="195452"/>
                  </a:lnTo>
                  <a:lnTo>
                    <a:pt x="285013" y="221234"/>
                  </a:lnTo>
                  <a:lnTo>
                    <a:pt x="251434" y="251205"/>
                  </a:lnTo>
                  <a:lnTo>
                    <a:pt x="220802" y="285368"/>
                  </a:lnTo>
                  <a:close/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1936" y="0"/>
              <a:ext cx="8131809" cy="6858000"/>
            </a:xfrm>
            <a:custGeom>
              <a:avLst/>
              <a:gdLst/>
              <a:ahLst/>
              <a:cxnLst/>
              <a:rect l="l" t="t" r="r" b="b"/>
              <a:pathLst>
                <a:path w="8131809" h="6858000">
                  <a:moveTo>
                    <a:pt x="813168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31683" y="6858000"/>
                  </a:lnTo>
                  <a:lnTo>
                    <a:pt x="8131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28598"/>
              <a:ext cx="9143999" cy="6592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716" y="0"/>
            <a:ext cx="9157970" cy="6858000"/>
            <a:chOff x="-13716" y="0"/>
            <a:chExt cx="91579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095"/>
              <a:ext cx="481965" cy="722630"/>
            </a:xfrm>
            <a:custGeom>
              <a:avLst/>
              <a:gdLst/>
              <a:ahLst/>
              <a:cxnLst/>
              <a:rect l="l" t="t" r="r" b="b"/>
              <a:pathLst>
                <a:path w="481965" h="722630">
                  <a:moveTo>
                    <a:pt x="481584" y="0"/>
                  </a:moveTo>
                  <a:lnTo>
                    <a:pt x="0" y="0"/>
                  </a:lnTo>
                  <a:lnTo>
                    <a:pt x="0" y="722543"/>
                  </a:lnTo>
                  <a:lnTo>
                    <a:pt x="59052" y="691895"/>
                  </a:lnTo>
                  <a:lnTo>
                    <a:pt x="100582" y="666623"/>
                  </a:lnTo>
                  <a:lnTo>
                    <a:pt x="140436" y="639444"/>
                  </a:lnTo>
                  <a:lnTo>
                    <a:pt x="178549" y="610362"/>
                  </a:lnTo>
                  <a:lnTo>
                    <a:pt x="214820" y="579374"/>
                  </a:lnTo>
                  <a:lnTo>
                    <a:pt x="249161" y="546862"/>
                  </a:lnTo>
                  <a:lnTo>
                    <a:pt x="281495" y="512571"/>
                  </a:lnTo>
                  <a:lnTo>
                    <a:pt x="311721" y="476630"/>
                  </a:lnTo>
                  <a:lnTo>
                    <a:pt x="339775" y="439292"/>
                  </a:lnTo>
                  <a:lnTo>
                    <a:pt x="365569" y="400557"/>
                  </a:lnTo>
                  <a:lnTo>
                    <a:pt x="389001" y="360425"/>
                  </a:lnTo>
                  <a:lnTo>
                    <a:pt x="410006" y="319024"/>
                  </a:lnTo>
                  <a:lnTo>
                    <a:pt x="428485" y="276351"/>
                  </a:lnTo>
                  <a:lnTo>
                    <a:pt x="444347" y="232663"/>
                  </a:lnTo>
                  <a:lnTo>
                    <a:pt x="457530" y="187959"/>
                  </a:lnTo>
                  <a:lnTo>
                    <a:pt x="467918" y="142239"/>
                  </a:lnTo>
                  <a:lnTo>
                    <a:pt x="475449" y="95630"/>
                  </a:lnTo>
                  <a:lnTo>
                    <a:pt x="480034" y="48132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620"/>
              <a:ext cx="483234" cy="723265"/>
            </a:xfrm>
            <a:custGeom>
              <a:avLst/>
              <a:gdLst/>
              <a:ahLst/>
              <a:cxnLst/>
              <a:rect l="l" t="t" r="r" b="b"/>
              <a:pathLst>
                <a:path w="483234" h="723265">
                  <a:moveTo>
                    <a:pt x="483108" y="0"/>
                  </a:moveTo>
                  <a:lnTo>
                    <a:pt x="481558" y="48132"/>
                  </a:lnTo>
                  <a:lnTo>
                    <a:pt x="476973" y="95630"/>
                  </a:lnTo>
                  <a:lnTo>
                    <a:pt x="469442" y="142239"/>
                  </a:lnTo>
                  <a:lnTo>
                    <a:pt x="459054" y="187959"/>
                  </a:lnTo>
                  <a:lnTo>
                    <a:pt x="445871" y="232663"/>
                  </a:lnTo>
                  <a:lnTo>
                    <a:pt x="430009" y="276351"/>
                  </a:lnTo>
                  <a:lnTo>
                    <a:pt x="411530" y="319024"/>
                  </a:lnTo>
                  <a:lnTo>
                    <a:pt x="390525" y="360425"/>
                  </a:lnTo>
                  <a:lnTo>
                    <a:pt x="367093" y="400557"/>
                  </a:lnTo>
                  <a:lnTo>
                    <a:pt x="341299" y="439292"/>
                  </a:lnTo>
                  <a:lnTo>
                    <a:pt x="313245" y="476630"/>
                  </a:lnTo>
                  <a:lnTo>
                    <a:pt x="283019" y="512571"/>
                  </a:lnTo>
                  <a:lnTo>
                    <a:pt x="250685" y="546862"/>
                  </a:lnTo>
                  <a:lnTo>
                    <a:pt x="216344" y="579374"/>
                  </a:lnTo>
                  <a:lnTo>
                    <a:pt x="180073" y="610362"/>
                  </a:lnTo>
                  <a:lnTo>
                    <a:pt x="141960" y="639444"/>
                  </a:lnTo>
                  <a:lnTo>
                    <a:pt x="102106" y="666622"/>
                  </a:lnTo>
                  <a:lnTo>
                    <a:pt x="60576" y="691895"/>
                  </a:lnTo>
                  <a:lnTo>
                    <a:pt x="17465" y="715009"/>
                  </a:lnTo>
                  <a:lnTo>
                    <a:pt x="0" y="723263"/>
                  </a:lnTo>
                </a:path>
                <a:path w="483234" h="723265">
                  <a:moveTo>
                    <a:pt x="0" y="0"/>
                  </a:moveTo>
                  <a:lnTo>
                    <a:pt x="483108" y="0"/>
                  </a:lnTo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47"/>
              <a:ext cx="1691639" cy="17861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2859"/>
              <a:ext cx="1650364" cy="1706880"/>
            </a:xfrm>
            <a:custGeom>
              <a:avLst/>
              <a:gdLst/>
              <a:ahLst/>
              <a:cxnLst/>
              <a:rect l="l" t="t" r="r" b="b"/>
              <a:pathLst>
                <a:path w="1650364" h="1706880">
                  <a:moveTo>
                    <a:pt x="0" y="280736"/>
                  </a:moveTo>
                  <a:lnTo>
                    <a:pt x="50168" y="234061"/>
                  </a:lnTo>
                  <a:lnTo>
                    <a:pt x="87472" y="203835"/>
                  </a:lnTo>
                  <a:lnTo>
                    <a:pt x="126523" y="175514"/>
                  </a:lnTo>
                  <a:lnTo>
                    <a:pt x="167246" y="148844"/>
                  </a:lnTo>
                  <a:lnTo>
                    <a:pt x="209550" y="124206"/>
                  </a:lnTo>
                  <a:lnTo>
                    <a:pt x="253365" y="101600"/>
                  </a:lnTo>
                  <a:lnTo>
                    <a:pt x="298602" y="81025"/>
                  </a:lnTo>
                  <a:lnTo>
                    <a:pt x="345186" y="62611"/>
                  </a:lnTo>
                  <a:lnTo>
                    <a:pt x="393039" y="46482"/>
                  </a:lnTo>
                  <a:lnTo>
                    <a:pt x="442074" y="32512"/>
                  </a:lnTo>
                  <a:lnTo>
                    <a:pt x="492226" y="21082"/>
                  </a:lnTo>
                  <a:lnTo>
                    <a:pt x="543394" y="11938"/>
                  </a:lnTo>
                  <a:lnTo>
                    <a:pt x="595515" y="5334"/>
                  </a:lnTo>
                  <a:lnTo>
                    <a:pt x="648512" y="1397"/>
                  </a:lnTo>
                  <a:lnTo>
                    <a:pt x="702284" y="0"/>
                  </a:lnTo>
                  <a:lnTo>
                    <a:pt x="756056" y="1397"/>
                  </a:lnTo>
                  <a:lnTo>
                    <a:pt x="809053" y="5334"/>
                  </a:lnTo>
                  <a:lnTo>
                    <a:pt x="861174" y="11938"/>
                  </a:lnTo>
                  <a:lnTo>
                    <a:pt x="912355" y="21082"/>
                  </a:lnTo>
                  <a:lnTo>
                    <a:pt x="962494" y="32512"/>
                  </a:lnTo>
                  <a:lnTo>
                    <a:pt x="1011542" y="46482"/>
                  </a:lnTo>
                  <a:lnTo>
                    <a:pt x="1059395" y="62611"/>
                  </a:lnTo>
                  <a:lnTo>
                    <a:pt x="1105979" y="81025"/>
                  </a:lnTo>
                  <a:lnTo>
                    <a:pt x="1151216" y="101600"/>
                  </a:lnTo>
                  <a:lnTo>
                    <a:pt x="1195031" y="124206"/>
                  </a:lnTo>
                  <a:lnTo>
                    <a:pt x="1237335" y="148844"/>
                  </a:lnTo>
                  <a:lnTo>
                    <a:pt x="1278001" y="175514"/>
                  </a:lnTo>
                  <a:lnTo>
                    <a:pt x="1317117" y="203835"/>
                  </a:lnTo>
                  <a:lnTo>
                    <a:pt x="1354455" y="234061"/>
                  </a:lnTo>
                  <a:lnTo>
                    <a:pt x="1389888" y="266065"/>
                  </a:lnTo>
                  <a:lnTo>
                    <a:pt x="1423416" y="299593"/>
                  </a:lnTo>
                  <a:lnTo>
                    <a:pt x="1455039" y="334772"/>
                  </a:lnTo>
                  <a:lnTo>
                    <a:pt x="1484503" y="371475"/>
                  </a:lnTo>
                  <a:lnTo>
                    <a:pt x="1511935" y="409575"/>
                  </a:lnTo>
                  <a:lnTo>
                    <a:pt x="1537081" y="448945"/>
                  </a:lnTo>
                  <a:lnTo>
                    <a:pt x="1559941" y="489712"/>
                  </a:lnTo>
                  <a:lnTo>
                    <a:pt x="1580388" y="531622"/>
                  </a:lnTo>
                  <a:lnTo>
                    <a:pt x="1598295" y="574802"/>
                  </a:lnTo>
                  <a:lnTo>
                    <a:pt x="1613789" y="618871"/>
                  </a:lnTo>
                  <a:lnTo>
                    <a:pt x="1626616" y="664083"/>
                  </a:lnTo>
                  <a:lnTo>
                    <a:pt x="1636649" y="710184"/>
                  </a:lnTo>
                  <a:lnTo>
                    <a:pt x="1644014" y="757047"/>
                  </a:lnTo>
                  <a:lnTo>
                    <a:pt x="1648460" y="804799"/>
                  </a:lnTo>
                  <a:lnTo>
                    <a:pt x="1649983" y="853186"/>
                  </a:lnTo>
                  <a:lnTo>
                    <a:pt x="1648460" y="901573"/>
                  </a:lnTo>
                  <a:lnTo>
                    <a:pt x="1644014" y="949325"/>
                  </a:lnTo>
                  <a:lnTo>
                    <a:pt x="1636649" y="996188"/>
                  </a:lnTo>
                  <a:lnTo>
                    <a:pt x="1626616" y="1042289"/>
                  </a:lnTo>
                  <a:lnTo>
                    <a:pt x="1613789" y="1087501"/>
                  </a:lnTo>
                  <a:lnTo>
                    <a:pt x="1598295" y="1131570"/>
                  </a:lnTo>
                  <a:lnTo>
                    <a:pt x="1580388" y="1174750"/>
                  </a:lnTo>
                  <a:lnTo>
                    <a:pt x="1559941" y="1216660"/>
                  </a:lnTo>
                  <a:lnTo>
                    <a:pt x="1537081" y="1257427"/>
                  </a:lnTo>
                  <a:lnTo>
                    <a:pt x="1511935" y="1296797"/>
                  </a:lnTo>
                  <a:lnTo>
                    <a:pt x="1484503" y="1334897"/>
                  </a:lnTo>
                  <a:lnTo>
                    <a:pt x="1455039" y="1371600"/>
                  </a:lnTo>
                  <a:lnTo>
                    <a:pt x="1423416" y="1406779"/>
                  </a:lnTo>
                  <a:lnTo>
                    <a:pt x="1389888" y="1440307"/>
                  </a:lnTo>
                  <a:lnTo>
                    <a:pt x="1354455" y="1472311"/>
                  </a:lnTo>
                  <a:lnTo>
                    <a:pt x="1317117" y="1502537"/>
                  </a:lnTo>
                  <a:lnTo>
                    <a:pt x="1278001" y="1530858"/>
                  </a:lnTo>
                  <a:lnTo>
                    <a:pt x="1237335" y="1557528"/>
                  </a:lnTo>
                  <a:lnTo>
                    <a:pt x="1195031" y="1582166"/>
                  </a:lnTo>
                  <a:lnTo>
                    <a:pt x="1151216" y="1604772"/>
                  </a:lnTo>
                  <a:lnTo>
                    <a:pt x="1105979" y="1625346"/>
                  </a:lnTo>
                  <a:lnTo>
                    <a:pt x="1059395" y="1643761"/>
                  </a:lnTo>
                  <a:lnTo>
                    <a:pt x="1011542" y="1659890"/>
                  </a:lnTo>
                  <a:lnTo>
                    <a:pt x="962494" y="1673860"/>
                  </a:lnTo>
                  <a:lnTo>
                    <a:pt x="912355" y="1685290"/>
                  </a:lnTo>
                  <a:lnTo>
                    <a:pt x="861174" y="1694434"/>
                  </a:lnTo>
                  <a:lnTo>
                    <a:pt x="809053" y="1701038"/>
                  </a:lnTo>
                  <a:lnTo>
                    <a:pt x="756056" y="1704975"/>
                  </a:lnTo>
                  <a:lnTo>
                    <a:pt x="702284" y="1706372"/>
                  </a:lnTo>
                  <a:lnTo>
                    <a:pt x="648512" y="1704975"/>
                  </a:lnTo>
                  <a:lnTo>
                    <a:pt x="595515" y="1701038"/>
                  </a:lnTo>
                  <a:lnTo>
                    <a:pt x="543394" y="1694434"/>
                  </a:lnTo>
                  <a:lnTo>
                    <a:pt x="492226" y="1685290"/>
                  </a:lnTo>
                  <a:lnTo>
                    <a:pt x="442074" y="1673860"/>
                  </a:lnTo>
                  <a:lnTo>
                    <a:pt x="393039" y="1659890"/>
                  </a:lnTo>
                  <a:lnTo>
                    <a:pt x="345186" y="1643761"/>
                  </a:lnTo>
                  <a:lnTo>
                    <a:pt x="298602" y="1625346"/>
                  </a:lnTo>
                  <a:lnTo>
                    <a:pt x="253365" y="1604772"/>
                  </a:lnTo>
                  <a:lnTo>
                    <a:pt x="209550" y="1582166"/>
                  </a:lnTo>
                  <a:lnTo>
                    <a:pt x="167246" y="1557528"/>
                  </a:lnTo>
                  <a:lnTo>
                    <a:pt x="126523" y="1530858"/>
                  </a:lnTo>
                  <a:lnTo>
                    <a:pt x="87472" y="1502537"/>
                  </a:lnTo>
                  <a:lnTo>
                    <a:pt x="50168" y="1472311"/>
                  </a:lnTo>
                  <a:lnTo>
                    <a:pt x="14690" y="1440307"/>
                  </a:lnTo>
                  <a:lnTo>
                    <a:pt x="0" y="1425635"/>
                  </a:lnTo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42416"/>
              <a:ext cx="1039368" cy="1149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1560"/>
              <a:ext cx="1014984" cy="1109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51560"/>
              <a:ext cx="1015365" cy="1109345"/>
            </a:xfrm>
            <a:custGeom>
              <a:avLst/>
              <a:gdLst/>
              <a:ahLst/>
              <a:cxnLst/>
              <a:rect l="l" t="t" r="r" b="b"/>
              <a:pathLst>
                <a:path w="1015365" h="1109345">
                  <a:moveTo>
                    <a:pt x="0" y="120121"/>
                  </a:moveTo>
                  <a:lnTo>
                    <a:pt x="60275" y="81279"/>
                  </a:lnTo>
                  <a:lnTo>
                    <a:pt x="104301" y="59181"/>
                  </a:lnTo>
                  <a:lnTo>
                    <a:pt x="149987" y="40512"/>
                  </a:lnTo>
                  <a:lnTo>
                    <a:pt x="197091" y="25273"/>
                  </a:lnTo>
                  <a:lnTo>
                    <a:pt x="245325" y="13588"/>
                  </a:lnTo>
                  <a:lnTo>
                    <a:pt x="294436" y="5461"/>
                  </a:lnTo>
                  <a:lnTo>
                    <a:pt x="344182" y="888"/>
                  </a:lnTo>
                  <a:lnTo>
                    <a:pt x="394271" y="0"/>
                  </a:lnTo>
                  <a:lnTo>
                    <a:pt x="444474" y="2666"/>
                  </a:lnTo>
                  <a:lnTo>
                    <a:pt x="494499" y="9016"/>
                  </a:lnTo>
                  <a:lnTo>
                    <a:pt x="544106" y="18923"/>
                  </a:lnTo>
                  <a:lnTo>
                    <a:pt x="593026" y="32638"/>
                  </a:lnTo>
                  <a:lnTo>
                    <a:pt x="640994" y="49911"/>
                  </a:lnTo>
                  <a:lnTo>
                    <a:pt x="687755" y="71119"/>
                  </a:lnTo>
                  <a:lnTo>
                    <a:pt x="733044" y="96012"/>
                  </a:lnTo>
                  <a:lnTo>
                    <a:pt x="776605" y="124587"/>
                  </a:lnTo>
                  <a:lnTo>
                    <a:pt x="817359" y="156463"/>
                  </a:lnTo>
                  <a:lnTo>
                    <a:pt x="854392" y="190626"/>
                  </a:lnTo>
                  <a:lnTo>
                    <a:pt x="887666" y="226822"/>
                  </a:lnTo>
                  <a:lnTo>
                    <a:pt x="917143" y="265049"/>
                  </a:lnTo>
                  <a:lnTo>
                    <a:pt x="942809" y="304926"/>
                  </a:lnTo>
                  <a:lnTo>
                    <a:pt x="964628" y="346075"/>
                  </a:lnTo>
                  <a:lnTo>
                    <a:pt x="982560" y="388619"/>
                  </a:lnTo>
                  <a:lnTo>
                    <a:pt x="996581" y="431926"/>
                  </a:lnTo>
                  <a:lnTo>
                    <a:pt x="1006640" y="475995"/>
                  </a:lnTo>
                  <a:lnTo>
                    <a:pt x="1012736" y="520573"/>
                  </a:lnTo>
                  <a:lnTo>
                    <a:pt x="1014818" y="565403"/>
                  </a:lnTo>
                  <a:lnTo>
                    <a:pt x="1012850" y="610235"/>
                  </a:lnTo>
                  <a:lnTo>
                    <a:pt x="1006817" y="654938"/>
                  </a:lnTo>
                  <a:lnTo>
                    <a:pt x="996670" y="699135"/>
                  </a:lnTo>
                  <a:lnTo>
                    <a:pt x="982383" y="742568"/>
                  </a:lnTo>
                  <a:lnTo>
                    <a:pt x="963930" y="785113"/>
                  </a:lnTo>
                  <a:lnTo>
                    <a:pt x="941273" y="826515"/>
                  </a:lnTo>
                  <a:lnTo>
                    <a:pt x="914387" y="866520"/>
                  </a:lnTo>
                  <a:lnTo>
                    <a:pt x="883234" y="904875"/>
                  </a:lnTo>
                  <a:lnTo>
                    <a:pt x="848487" y="940688"/>
                  </a:lnTo>
                  <a:lnTo>
                    <a:pt x="811022" y="973074"/>
                  </a:lnTo>
                  <a:lnTo>
                    <a:pt x="771105" y="1002156"/>
                  </a:lnTo>
                  <a:lnTo>
                    <a:pt x="729018" y="1027684"/>
                  </a:lnTo>
                  <a:lnTo>
                    <a:pt x="684987" y="1049909"/>
                  </a:lnTo>
                  <a:lnTo>
                    <a:pt x="639305" y="1068577"/>
                  </a:lnTo>
                  <a:lnTo>
                    <a:pt x="592201" y="1083817"/>
                  </a:lnTo>
                  <a:lnTo>
                    <a:pt x="543966" y="1095375"/>
                  </a:lnTo>
                  <a:lnTo>
                    <a:pt x="494855" y="1103502"/>
                  </a:lnTo>
                  <a:lnTo>
                    <a:pt x="445109" y="1108075"/>
                  </a:lnTo>
                  <a:lnTo>
                    <a:pt x="395020" y="1109090"/>
                  </a:lnTo>
                  <a:lnTo>
                    <a:pt x="344817" y="1106424"/>
                  </a:lnTo>
                  <a:lnTo>
                    <a:pt x="294792" y="1100074"/>
                  </a:lnTo>
                  <a:lnTo>
                    <a:pt x="245186" y="1090167"/>
                  </a:lnTo>
                  <a:lnTo>
                    <a:pt x="196265" y="1076452"/>
                  </a:lnTo>
                  <a:lnTo>
                    <a:pt x="148297" y="1059179"/>
                  </a:lnTo>
                  <a:lnTo>
                    <a:pt x="101537" y="1038098"/>
                  </a:lnTo>
                  <a:lnTo>
                    <a:pt x="56247" y="1013205"/>
                  </a:lnTo>
                  <a:lnTo>
                    <a:pt x="12687" y="984503"/>
                  </a:lnTo>
                  <a:lnTo>
                    <a:pt x="0" y="974620"/>
                  </a:lnTo>
                </a:path>
                <a:path w="1015365" h="1109345">
                  <a:moveTo>
                    <a:pt x="19316" y="285368"/>
                  </a:moveTo>
                  <a:lnTo>
                    <a:pt x="0" y="309763"/>
                  </a:lnTo>
                </a:path>
                <a:path w="1015365" h="1109345">
                  <a:moveTo>
                    <a:pt x="0" y="781886"/>
                  </a:moveTo>
                  <a:lnTo>
                    <a:pt x="29290" y="817499"/>
                  </a:lnTo>
                  <a:lnTo>
                    <a:pt x="63898" y="851535"/>
                  </a:lnTo>
                  <a:lnTo>
                    <a:pt x="103085" y="882776"/>
                  </a:lnTo>
                  <a:lnTo>
                    <a:pt x="145694" y="910209"/>
                  </a:lnTo>
                  <a:lnTo>
                    <a:pt x="190322" y="932941"/>
                  </a:lnTo>
                  <a:lnTo>
                    <a:pt x="236588" y="951102"/>
                  </a:lnTo>
                  <a:lnTo>
                    <a:pt x="284048" y="964691"/>
                  </a:lnTo>
                  <a:lnTo>
                    <a:pt x="332320" y="973836"/>
                  </a:lnTo>
                  <a:lnTo>
                    <a:pt x="381000" y="978407"/>
                  </a:lnTo>
                  <a:lnTo>
                    <a:pt x="429666" y="978535"/>
                  </a:lnTo>
                  <a:lnTo>
                    <a:pt x="477926" y="974343"/>
                  </a:lnTo>
                  <a:lnTo>
                    <a:pt x="525360" y="965580"/>
                  </a:lnTo>
                  <a:lnTo>
                    <a:pt x="571576" y="952626"/>
                  </a:lnTo>
                  <a:lnTo>
                    <a:pt x="616153" y="935354"/>
                  </a:lnTo>
                  <a:lnTo>
                    <a:pt x="658685" y="913764"/>
                  </a:lnTo>
                  <a:lnTo>
                    <a:pt x="698766" y="887984"/>
                  </a:lnTo>
                  <a:lnTo>
                    <a:pt x="736003" y="857885"/>
                  </a:lnTo>
                  <a:lnTo>
                    <a:pt x="769975" y="823722"/>
                  </a:lnTo>
                  <a:lnTo>
                    <a:pt x="799541" y="786384"/>
                  </a:lnTo>
                  <a:lnTo>
                    <a:pt x="823861" y="747140"/>
                  </a:lnTo>
                  <a:lnTo>
                    <a:pt x="843000" y="706247"/>
                  </a:lnTo>
                  <a:lnTo>
                    <a:pt x="856996" y="664210"/>
                  </a:lnTo>
                  <a:lnTo>
                    <a:pt x="865898" y="621284"/>
                  </a:lnTo>
                  <a:lnTo>
                    <a:pt x="869759" y="577976"/>
                  </a:lnTo>
                  <a:lnTo>
                    <a:pt x="868629" y="534415"/>
                  </a:lnTo>
                  <a:lnTo>
                    <a:pt x="862571" y="491236"/>
                  </a:lnTo>
                  <a:lnTo>
                    <a:pt x="851623" y="448690"/>
                  </a:lnTo>
                  <a:lnTo>
                    <a:pt x="835837" y="407035"/>
                  </a:lnTo>
                  <a:lnTo>
                    <a:pt x="815276" y="366775"/>
                  </a:lnTo>
                  <a:lnTo>
                    <a:pt x="789978" y="328167"/>
                  </a:lnTo>
                  <a:lnTo>
                    <a:pt x="760006" y="291718"/>
                  </a:lnTo>
                  <a:lnTo>
                    <a:pt x="725398" y="257555"/>
                  </a:lnTo>
                  <a:lnTo>
                    <a:pt x="686219" y="226313"/>
                  </a:lnTo>
                  <a:lnTo>
                    <a:pt x="643610" y="199009"/>
                  </a:lnTo>
                  <a:lnTo>
                    <a:pt x="598970" y="176149"/>
                  </a:lnTo>
                  <a:lnTo>
                    <a:pt x="552716" y="157987"/>
                  </a:lnTo>
                  <a:lnTo>
                    <a:pt x="505244" y="144399"/>
                  </a:lnTo>
                  <a:lnTo>
                    <a:pt x="456971" y="135381"/>
                  </a:lnTo>
                  <a:lnTo>
                    <a:pt x="408292" y="130810"/>
                  </a:lnTo>
                  <a:lnTo>
                    <a:pt x="359613" y="130555"/>
                  </a:lnTo>
                  <a:lnTo>
                    <a:pt x="311365" y="134874"/>
                  </a:lnTo>
                  <a:lnTo>
                    <a:pt x="263918" y="143510"/>
                  </a:lnTo>
                  <a:lnTo>
                    <a:pt x="217716" y="156590"/>
                  </a:lnTo>
                  <a:lnTo>
                    <a:pt x="173139" y="173862"/>
                  </a:lnTo>
                  <a:lnTo>
                    <a:pt x="130606" y="195452"/>
                  </a:lnTo>
                  <a:lnTo>
                    <a:pt x="90519" y="221234"/>
                  </a:lnTo>
                  <a:lnTo>
                    <a:pt x="53287" y="251205"/>
                  </a:lnTo>
                  <a:lnTo>
                    <a:pt x="19316" y="285368"/>
                  </a:lnTo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896" y="0"/>
              <a:ext cx="8452485" cy="6858000"/>
            </a:xfrm>
            <a:custGeom>
              <a:avLst/>
              <a:gdLst/>
              <a:ahLst/>
              <a:cxnLst/>
              <a:rect l="l" t="t" r="r" b="b"/>
              <a:pathLst>
                <a:path w="8452485" h="6858000">
                  <a:moveTo>
                    <a:pt x="8452103" y="0"/>
                  </a:moveTo>
                  <a:lnTo>
                    <a:pt x="0" y="0"/>
                  </a:lnTo>
                  <a:lnTo>
                    <a:pt x="0" y="6857998"/>
                  </a:lnTo>
                  <a:lnTo>
                    <a:pt x="8452103" y="6857998"/>
                  </a:lnTo>
                  <a:lnTo>
                    <a:pt x="84521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552" y="0"/>
              <a:ext cx="170687" cy="6857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4943" y="0"/>
              <a:ext cx="81915" cy="6858000"/>
            </a:xfrm>
            <a:custGeom>
              <a:avLst/>
              <a:gdLst/>
              <a:ahLst/>
              <a:cxnLst/>
              <a:rect l="l" t="t" r="r" b="b"/>
              <a:pathLst>
                <a:path w="81915" h="6858000">
                  <a:moveTo>
                    <a:pt x="8172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729" y="6858000"/>
                  </a:lnTo>
                  <a:lnTo>
                    <a:pt x="817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5288" y="3133344"/>
              <a:ext cx="5297423" cy="14295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04798"/>
              <a:ext cx="9143999" cy="6553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2985" y="187528"/>
            <a:ext cx="555561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5" dirty="0">
                <a:solidFill>
                  <a:srgbClr val="00AFEF"/>
                </a:solidFill>
                <a:latin typeface="Times New Roman"/>
                <a:cs typeface="Times New Roman"/>
              </a:rPr>
              <a:t>Introduction</a:t>
            </a:r>
            <a:r>
              <a:rPr sz="4000" b="1" spc="-6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AFEF"/>
                </a:solidFill>
                <a:latin typeface="Times New Roman"/>
                <a:cs typeface="Times New Roman"/>
              </a:rPr>
              <a:t>to</a:t>
            </a:r>
            <a:r>
              <a:rPr sz="4000" b="1" spc="-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AFEF"/>
                </a:solidFill>
                <a:latin typeface="Times New Roman"/>
                <a:cs typeface="Times New Roman"/>
              </a:rPr>
              <a:t>Networks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100785"/>
            <a:ext cx="8326755" cy="207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762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  <a:tab pos="920750" algn="l"/>
                <a:tab pos="2756535" algn="l"/>
                <a:tab pos="3323590" algn="l"/>
                <a:tab pos="4606925" algn="l"/>
                <a:tab pos="5247640" algn="l"/>
                <a:tab pos="6765925" algn="l"/>
                <a:tab pos="7723505" algn="l"/>
              </a:tabLst>
            </a:pPr>
            <a:r>
              <a:rPr sz="32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A	Netw</a:t>
            </a:r>
            <a:r>
              <a:rPr sz="32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32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3200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i="1" spc="-5" dirty="0">
                <a:latin typeface="Times New Roman"/>
                <a:cs typeface="Times New Roman"/>
              </a:rPr>
              <a:t>A</a:t>
            </a:r>
            <a:r>
              <a:rPr sz="3200" i="1" dirty="0">
                <a:latin typeface="Times New Roman"/>
                <a:cs typeface="Times New Roman"/>
              </a:rPr>
              <a:t>	g</a:t>
            </a:r>
            <a:r>
              <a:rPr sz="3200" i="1" spc="-120" dirty="0">
                <a:latin typeface="Times New Roman"/>
                <a:cs typeface="Times New Roman"/>
              </a:rPr>
              <a:t>r</a:t>
            </a:r>
            <a:r>
              <a:rPr sz="3200" i="1" dirty="0">
                <a:latin typeface="Times New Roman"/>
                <a:cs typeface="Times New Roman"/>
              </a:rPr>
              <a:t>ou</a:t>
            </a:r>
            <a:r>
              <a:rPr sz="3200" i="1" spc="-5" dirty="0">
                <a:latin typeface="Times New Roman"/>
                <a:cs typeface="Times New Roman"/>
              </a:rPr>
              <a:t>p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i="1" spc="5" dirty="0">
                <a:latin typeface="Times New Roman"/>
                <a:cs typeface="Times New Roman"/>
              </a:rPr>
              <a:t>o</a:t>
            </a:r>
            <a:r>
              <a:rPr sz="3200" i="1" spc="-5" dirty="0">
                <a:latin typeface="Times New Roman"/>
                <a:cs typeface="Times New Roman"/>
              </a:rPr>
              <a:t>f</a:t>
            </a:r>
            <a:r>
              <a:rPr sz="3200" i="1" dirty="0">
                <a:latin typeface="Times New Roman"/>
                <a:cs typeface="Times New Roman"/>
              </a:rPr>
              <a:t>	d</a:t>
            </a:r>
            <a:r>
              <a:rPr sz="3200" i="1" spc="-5" dirty="0">
                <a:latin typeface="Times New Roman"/>
                <a:cs typeface="Times New Roman"/>
              </a:rPr>
              <a:t>evices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i="1" spc="-5" dirty="0">
                <a:latin typeface="Times New Roman"/>
                <a:cs typeface="Times New Roman"/>
              </a:rPr>
              <a:t>t</a:t>
            </a:r>
            <a:r>
              <a:rPr sz="3200" i="1" dirty="0">
                <a:latin typeface="Times New Roman"/>
                <a:cs typeface="Times New Roman"/>
              </a:rPr>
              <a:t>ha</a:t>
            </a:r>
            <a:r>
              <a:rPr sz="3200" i="1" spc="-5" dirty="0">
                <a:latin typeface="Times New Roman"/>
                <a:cs typeface="Times New Roman"/>
              </a:rPr>
              <a:t>t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i="1" spc="-5" dirty="0">
                <a:latin typeface="Times New Roman"/>
                <a:cs typeface="Times New Roman"/>
              </a:rPr>
              <a:t>c</a:t>
            </a:r>
            <a:r>
              <a:rPr sz="3200" i="1" dirty="0">
                <a:latin typeface="Times New Roman"/>
                <a:cs typeface="Times New Roman"/>
              </a:rPr>
              <a:t>a</a:t>
            </a:r>
            <a:r>
              <a:rPr sz="3200" i="1" spc="-5" dirty="0">
                <a:latin typeface="Times New Roman"/>
                <a:cs typeface="Times New Roman"/>
              </a:rPr>
              <a:t>n  communicate</a:t>
            </a:r>
            <a:r>
              <a:rPr sz="3200" i="1" spc="30" dirty="0">
                <a:latin typeface="Times New Roman"/>
                <a:cs typeface="Times New Roman"/>
              </a:rPr>
              <a:t> </a:t>
            </a:r>
            <a:r>
              <a:rPr sz="3200" i="1" spc="-5" dirty="0">
                <a:latin typeface="Times New Roman"/>
                <a:cs typeface="Times New Roman"/>
              </a:rPr>
              <a:t>with</a:t>
            </a:r>
            <a:r>
              <a:rPr sz="3200" i="1" spc="15" dirty="0">
                <a:latin typeface="Times New Roman"/>
                <a:cs typeface="Times New Roman"/>
              </a:rPr>
              <a:t> </a:t>
            </a:r>
            <a:r>
              <a:rPr sz="3200" i="1" spc="-5" dirty="0">
                <a:latin typeface="Times New Roman"/>
                <a:cs typeface="Times New Roman"/>
              </a:rPr>
              <a:t>each</a:t>
            </a:r>
            <a:r>
              <a:rPr sz="3200" i="1" spc="5" dirty="0">
                <a:latin typeface="Times New Roman"/>
                <a:cs typeface="Times New Roman"/>
              </a:rPr>
              <a:t> </a:t>
            </a:r>
            <a:r>
              <a:rPr sz="3200" i="1" spc="-5" dirty="0">
                <a:latin typeface="Times New Roman"/>
                <a:cs typeface="Times New Roman"/>
              </a:rPr>
              <a:t>other</a:t>
            </a:r>
            <a:r>
              <a:rPr sz="3200" i="1" spc="5" dirty="0">
                <a:latin typeface="Times New Roman"/>
                <a:cs typeface="Times New Roman"/>
              </a:rPr>
              <a:t> </a:t>
            </a:r>
            <a:r>
              <a:rPr sz="3200" i="1" spc="-5" dirty="0">
                <a:latin typeface="Times New Roman"/>
                <a:cs typeface="Times New Roman"/>
              </a:rPr>
              <a:t>over</a:t>
            </a:r>
            <a:r>
              <a:rPr sz="3200" i="1" spc="20" dirty="0">
                <a:latin typeface="Times New Roman"/>
                <a:cs typeface="Times New Roman"/>
              </a:rPr>
              <a:t> </a:t>
            </a:r>
            <a:r>
              <a:rPr sz="3200" i="1" spc="-5" dirty="0">
                <a:latin typeface="Times New Roman"/>
                <a:cs typeface="Times New Roman"/>
              </a:rPr>
              <a:t>links.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1362710" algn="l"/>
                <a:tab pos="2573655" algn="l"/>
                <a:tab pos="3018790" algn="l"/>
                <a:tab pos="4186554" algn="l"/>
                <a:tab pos="4561205" algn="l"/>
                <a:tab pos="5513070" algn="l"/>
                <a:tab pos="6522084" algn="l"/>
                <a:tab pos="7372984" algn="l"/>
                <a:tab pos="8110855" algn="l"/>
              </a:tabLst>
            </a:pPr>
            <a:r>
              <a:rPr sz="3200" i="1" spc="-5" dirty="0">
                <a:latin typeface="Times New Roman"/>
                <a:cs typeface="Times New Roman"/>
              </a:rPr>
              <a:t>Each	</a:t>
            </a:r>
            <a:r>
              <a:rPr sz="3200" i="1" dirty="0">
                <a:latin typeface="Times New Roman"/>
                <a:cs typeface="Times New Roman"/>
              </a:rPr>
              <a:t>d</a:t>
            </a:r>
            <a:r>
              <a:rPr sz="3200" i="1" spc="-5" dirty="0">
                <a:latin typeface="Times New Roman"/>
                <a:cs typeface="Times New Roman"/>
              </a:rPr>
              <a:t>evi</a:t>
            </a:r>
            <a:r>
              <a:rPr sz="3200" i="1" spc="10" dirty="0">
                <a:latin typeface="Times New Roman"/>
                <a:cs typeface="Times New Roman"/>
              </a:rPr>
              <a:t>c</a:t>
            </a:r>
            <a:r>
              <a:rPr sz="3200" i="1" spc="-5" dirty="0">
                <a:latin typeface="Times New Roman"/>
                <a:cs typeface="Times New Roman"/>
              </a:rPr>
              <a:t>e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i="1" spc="-5" dirty="0">
                <a:latin typeface="Times New Roman"/>
                <a:cs typeface="Times New Roman"/>
              </a:rPr>
              <a:t>is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i="1" spc="-5" dirty="0">
                <a:latin typeface="Times New Roman"/>
                <a:cs typeface="Times New Roman"/>
              </a:rPr>
              <a:t>c</a:t>
            </a:r>
            <a:r>
              <a:rPr sz="3200" i="1" spc="25" dirty="0">
                <a:latin typeface="Times New Roman"/>
                <a:cs typeface="Times New Roman"/>
              </a:rPr>
              <a:t>a</a:t>
            </a:r>
            <a:r>
              <a:rPr sz="3200" i="1" spc="-5" dirty="0">
                <a:latin typeface="Times New Roman"/>
                <a:cs typeface="Times New Roman"/>
              </a:rPr>
              <a:t>lled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i="1" spc="-5" dirty="0">
                <a:latin typeface="Times New Roman"/>
                <a:cs typeface="Times New Roman"/>
              </a:rPr>
              <a:t>a</a:t>
            </a:r>
            <a:r>
              <a:rPr sz="3200" i="1" dirty="0">
                <a:latin typeface="Times New Roman"/>
                <a:cs typeface="Times New Roman"/>
              </a:rPr>
              <a:t>	ho</a:t>
            </a:r>
            <a:r>
              <a:rPr sz="3200" i="1" spc="-5" dirty="0">
                <a:latin typeface="Times New Roman"/>
                <a:cs typeface="Times New Roman"/>
              </a:rPr>
              <a:t>s</a:t>
            </a:r>
            <a:r>
              <a:rPr sz="3200" i="1" spc="10" dirty="0">
                <a:latin typeface="Times New Roman"/>
                <a:cs typeface="Times New Roman"/>
              </a:rPr>
              <a:t>t</a:t>
            </a:r>
            <a:r>
              <a:rPr sz="3200" i="1" spc="-5" dirty="0">
                <a:latin typeface="Times New Roman"/>
                <a:cs typeface="Times New Roman"/>
              </a:rPr>
              <a:t>.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i="1" spc="-5" dirty="0">
                <a:latin typeface="Times New Roman"/>
                <a:cs typeface="Times New Roman"/>
              </a:rPr>
              <a:t>Each</a:t>
            </a:r>
            <a:r>
              <a:rPr sz="3200" i="1" dirty="0">
                <a:latin typeface="Times New Roman"/>
                <a:cs typeface="Times New Roman"/>
              </a:rPr>
              <a:t>	ho</a:t>
            </a:r>
            <a:r>
              <a:rPr sz="3200" i="1" spc="-5" dirty="0">
                <a:latin typeface="Times New Roman"/>
                <a:cs typeface="Times New Roman"/>
              </a:rPr>
              <a:t>st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i="1" spc="5" dirty="0">
                <a:latin typeface="Times New Roman"/>
                <a:cs typeface="Times New Roman"/>
              </a:rPr>
              <a:t>ha</a:t>
            </a:r>
            <a:r>
              <a:rPr sz="3200" i="1" spc="-5" dirty="0">
                <a:latin typeface="Times New Roman"/>
                <a:cs typeface="Times New Roman"/>
              </a:rPr>
              <a:t>s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i="1" spc="-5" dirty="0">
                <a:latin typeface="Times New Roman"/>
                <a:cs typeface="Times New Roman"/>
              </a:rPr>
              <a:t>a  </a:t>
            </a:r>
            <a:r>
              <a:rPr sz="3200" i="1" dirty="0">
                <a:latin typeface="Times New Roman"/>
                <a:cs typeface="Times New Roman"/>
              </a:rPr>
              <a:t>unique</a:t>
            </a:r>
            <a:r>
              <a:rPr sz="3200" i="1" spc="-20" dirty="0">
                <a:latin typeface="Times New Roman"/>
                <a:cs typeface="Times New Roman"/>
              </a:rPr>
              <a:t> </a:t>
            </a:r>
            <a:r>
              <a:rPr sz="3200" i="1" spc="-15" dirty="0">
                <a:latin typeface="Times New Roman"/>
                <a:cs typeface="Times New Roman"/>
              </a:rPr>
              <a:t>address.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8947" y="3316381"/>
            <a:ext cx="5863344" cy="29922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1794" y="476453"/>
            <a:ext cx="48545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75" dirty="0">
                <a:latin typeface="Trebuchet MS"/>
                <a:cs typeface="Trebuchet MS"/>
              </a:rPr>
              <a:t>S</a:t>
            </a:r>
            <a:r>
              <a:rPr sz="4300" spc="-265" dirty="0">
                <a:latin typeface="Trebuchet MS"/>
                <a:cs typeface="Trebuchet MS"/>
              </a:rPr>
              <a:t>p</a:t>
            </a:r>
            <a:r>
              <a:rPr sz="4300" spc="-275" dirty="0">
                <a:latin typeface="Trebuchet MS"/>
                <a:cs typeface="Trebuchet MS"/>
              </a:rPr>
              <a:t>a</a:t>
            </a:r>
            <a:r>
              <a:rPr sz="4300" spc="-260" dirty="0">
                <a:latin typeface="Trebuchet MS"/>
                <a:cs typeface="Trebuchet MS"/>
              </a:rPr>
              <a:t>c</a:t>
            </a:r>
            <a:r>
              <a:rPr sz="4300" spc="-5" dirty="0">
                <a:latin typeface="Trebuchet MS"/>
                <a:cs typeface="Trebuchet MS"/>
              </a:rPr>
              <a:t>e</a:t>
            </a:r>
            <a:r>
              <a:rPr sz="4300" spc="-570" dirty="0">
                <a:latin typeface="Trebuchet MS"/>
                <a:cs typeface="Trebuchet MS"/>
              </a:rPr>
              <a:t> </a:t>
            </a:r>
            <a:r>
              <a:rPr sz="4300" spc="-100" dirty="0">
                <a:latin typeface="Trebuchet MS"/>
                <a:cs typeface="Trebuchet MS"/>
              </a:rPr>
              <a:t>D</a:t>
            </a:r>
            <a:r>
              <a:rPr sz="4300" spc="-105" dirty="0">
                <a:latin typeface="Trebuchet MS"/>
                <a:cs typeface="Trebuchet MS"/>
              </a:rPr>
              <a:t>i</a:t>
            </a:r>
            <a:r>
              <a:rPr sz="4300" spc="-95" dirty="0">
                <a:latin typeface="Trebuchet MS"/>
                <a:cs typeface="Trebuchet MS"/>
              </a:rPr>
              <a:t>v</a:t>
            </a:r>
            <a:r>
              <a:rPr sz="4300" spc="-105" dirty="0">
                <a:latin typeface="Trebuchet MS"/>
                <a:cs typeface="Trebuchet MS"/>
              </a:rPr>
              <a:t>i</a:t>
            </a:r>
            <a:r>
              <a:rPr sz="4300" spc="-114" dirty="0">
                <a:latin typeface="Trebuchet MS"/>
                <a:cs typeface="Trebuchet MS"/>
              </a:rPr>
              <a:t>s</a:t>
            </a:r>
            <a:r>
              <a:rPr sz="4300" spc="-105" dirty="0">
                <a:latin typeface="Trebuchet MS"/>
                <a:cs typeface="Trebuchet MS"/>
              </a:rPr>
              <a:t>io</a:t>
            </a:r>
            <a:r>
              <a:rPr sz="4300" spc="-5" dirty="0">
                <a:latin typeface="Trebuchet MS"/>
                <a:cs typeface="Trebuchet MS"/>
              </a:rPr>
              <a:t>n</a:t>
            </a:r>
            <a:r>
              <a:rPr sz="4300" spc="10" dirty="0">
                <a:latin typeface="Trebuchet MS"/>
                <a:cs typeface="Trebuchet MS"/>
              </a:rPr>
              <a:t> </a:t>
            </a:r>
            <a:r>
              <a:rPr sz="4300" spc="-200" dirty="0">
                <a:latin typeface="Trebuchet MS"/>
                <a:cs typeface="Trebuchet MS"/>
              </a:rPr>
              <a:t>S</a:t>
            </a:r>
            <a:r>
              <a:rPr sz="4300" spc="-204" dirty="0">
                <a:latin typeface="Trebuchet MS"/>
                <a:cs typeface="Trebuchet MS"/>
              </a:rPr>
              <a:t>w</a:t>
            </a:r>
            <a:r>
              <a:rPr sz="4300" spc="-200" dirty="0">
                <a:latin typeface="Trebuchet MS"/>
                <a:cs typeface="Trebuchet MS"/>
              </a:rPr>
              <a:t>it</a:t>
            </a:r>
            <a:r>
              <a:rPr sz="4300" spc="-195" dirty="0">
                <a:latin typeface="Trebuchet MS"/>
                <a:cs typeface="Trebuchet MS"/>
              </a:rPr>
              <a:t>c</a:t>
            </a:r>
            <a:r>
              <a:rPr sz="4300" spc="-5" dirty="0">
                <a:latin typeface="Trebuchet MS"/>
                <a:cs typeface="Trebuchet MS"/>
              </a:rPr>
              <a:t>h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8895" y="1673098"/>
            <a:ext cx="427329" cy="3169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8895" y="2090369"/>
            <a:ext cx="427329" cy="3172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8895" y="2825750"/>
            <a:ext cx="427329" cy="3169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8895" y="4530293"/>
            <a:ext cx="427329" cy="3172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8895" y="5429402"/>
            <a:ext cx="427329" cy="3172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64819" y="1559813"/>
            <a:ext cx="8134984" cy="4539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7540">
              <a:lnSpc>
                <a:spcPts val="3325"/>
              </a:lnSpc>
              <a:spcBef>
                <a:spcPts val="105"/>
              </a:spcBef>
            </a:pPr>
            <a:r>
              <a:rPr sz="2800" spc="-254" dirty="0">
                <a:latin typeface="Calibri"/>
                <a:cs typeface="Calibri"/>
              </a:rPr>
              <a:t>P</a:t>
            </a:r>
            <a:r>
              <a:rPr sz="2800" spc="-195" dirty="0">
                <a:latin typeface="Calibri"/>
                <a:cs typeface="Calibri"/>
              </a:rPr>
              <a:t>a</a:t>
            </a:r>
            <a:r>
              <a:rPr sz="2800" spc="-17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35" dirty="0">
                <a:latin typeface="Calibri"/>
                <a:cs typeface="Calibri"/>
              </a:rPr>
              <a:t> </a:t>
            </a:r>
            <a:r>
              <a:rPr sz="2800" spc="-14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10" dirty="0">
                <a:latin typeface="Calibri"/>
                <a:cs typeface="Calibri"/>
              </a:rPr>
              <a:t> </a:t>
            </a:r>
            <a:r>
              <a:rPr sz="2800" spc="-150" dirty="0">
                <a:latin typeface="Calibri"/>
                <a:cs typeface="Calibri"/>
              </a:rPr>
              <a:t>t</a:t>
            </a:r>
            <a:r>
              <a:rPr sz="2800" spc="-160" dirty="0">
                <a:latin typeface="Calibri"/>
                <a:cs typeface="Calibri"/>
              </a:rPr>
              <a:t>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330" dirty="0">
                <a:latin typeface="Calibri"/>
                <a:cs typeface="Calibri"/>
              </a:rPr>
              <a:t> </a:t>
            </a:r>
            <a:r>
              <a:rPr sz="2800" spc="-155" dirty="0">
                <a:latin typeface="Calibri"/>
                <a:cs typeface="Calibri"/>
              </a:rPr>
              <a:t>c</a:t>
            </a:r>
            <a:r>
              <a:rPr sz="2800" spc="-145" dirty="0">
                <a:latin typeface="Calibri"/>
                <a:cs typeface="Calibri"/>
              </a:rPr>
              <a:t>i</a:t>
            </a:r>
            <a:r>
              <a:rPr sz="2800" spc="-190" dirty="0">
                <a:latin typeface="Calibri"/>
                <a:cs typeface="Calibri"/>
              </a:rPr>
              <a:t>r</a:t>
            </a:r>
            <a:r>
              <a:rPr sz="2800" spc="-155" dirty="0">
                <a:latin typeface="Calibri"/>
                <a:cs typeface="Calibri"/>
              </a:rPr>
              <a:t>c</a:t>
            </a:r>
            <a:r>
              <a:rPr sz="2800" spc="-160" dirty="0">
                <a:latin typeface="Calibri"/>
                <a:cs typeface="Calibri"/>
              </a:rPr>
              <a:t>u</a:t>
            </a:r>
            <a:r>
              <a:rPr sz="2800" spc="-14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275" dirty="0">
                <a:latin typeface="Calibri"/>
                <a:cs typeface="Calibri"/>
              </a:rPr>
              <a:t> </a:t>
            </a:r>
            <a:r>
              <a:rPr sz="2800" spc="-150" dirty="0">
                <a:latin typeface="Calibri"/>
                <a:cs typeface="Calibri"/>
              </a:rPr>
              <a:t>a</a:t>
            </a:r>
            <a:r>
              <a:rPr sz="2800" spc="-19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350" dirty="0">
                <a:latin typeface="Calibri"/>
                <a:cs typeface="Calibri"/>
              </a:rPr>
              <a:t> </a:t>
            </a:r>
            <a:r>
              <a:rPr sz="2800" spc="-140" dirty="0">
                <a:latin typeface="Calibri"/>
                <a:cs typeface="Calibri"/>
              </a:rPr>
              <a:t>s</a:t>
            </a:r>
            <a:r>
              <a:rPr sz="2800" spc="-155" dirty="0">
                <a:latin typeface="Calibri"/>
                <a:cs typeface="Calibri"/>
              </a:rPr>
              <a:t>e</a:t>
            </a:r>
            <a:r>
              <a:rPr sz="2800" spc="-160" dirty="0">
                <a:latin typeface="Calibri"/>
                <a:cs typeface="Calibri"/>
              </a:rPr>
              <a:t>p</a:t>
            </a:r>
            <a:r>
              <a:rPr sz="2800" spc="-150" dirty="0">
                <a:latin typeface="Calibri"/>
                <a:cs typeface="Calibri"/>
              </a:rPr>
              <a:t>a</a:t>
            </a:r>
            <a:r>
              <a:rPr sz="2800" spc="-190" dirty="0">
                <a:latin typeface="Calibri"/>
                <a:cs typeface="Calibri"/>
              </a:rPr>
              <a:t>r</a:t>
            </a:r>
            <a:r>
              <a:rPr sz="2800" spc="-170" dirty="0">
                <a:latin typeface="Calibri"/>
                <a:cs typeface="Calibri"/>
              </a:rPr>
              <a:t>a</a:t>
            </a:r>
            <a:r>
              <a:rPr sz="2800" spc="-175" dirty="0">
                <a:latin typeface="Calibri"/>
                <a:cs typeface="Calibri"/>
              </a:rPr>
              <a:t>t</a:t>
            </a:r>
            <a:r>
              <a:rPr sz="2800" spc="-15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380" dirty="0">
                <a:latin typeface="Calibri"/>
                <a:cs typeface="Calibri"/>
              </a:rPr>
              <a:t> </a:t>
            </a:r>
            <a:r>
              <a:rPr sz="2800" spc="-114" dirty="0">
                <a:latin typeface="Calibri"/>
                <a:cs typeface="Calibri"/>
              </a:rPr>
              <a:t>f</a:t>
            </a:r>
            <a:r>
              <a:rPr sz="2800" spc="-165" dirty="0">
                <a:latin typeface="Calibri"/>
                <a:cs typeface="Calibri"/>
              </a:rPr>
              <a:t>r</a:t>
            </a:r>
            <a:r>
              <a:rPr sz="2800" spc="-114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m</a:t>
            </a:r>
            <a:r>
              <a:rPr sz="2800" spc="-310" dirty="0">
                <a:latin typeface="Calibri"/>
                <a:cs typeface="Calibri"/>
              </a:rPr>
              <a:t> </a:t>
            </a:r>
            <a:r>
              <a:rPr sz="2800" spc="-200" dirty="0">
                <a:latin typeface="Calibri"/>
                <a:cs typeface="Calibri"/>
              </a:rPr>
              <a:t>e</a:t>
            </a:r>
            <a:r>
              <a:rPr sz="2800" spc="-195" dirty="0">
                <a:latin typeface="Calibri"/>
                <a:cs typeface="Calibri"/>
              </a:rPr>
              <a:t>a</a:t>
            </a:r>
            <a:r>
              <a:rPr sz="2800" spc="-204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o</a:t>
            </a:r>
            <a:r>
              <a:rPr sz="2800" spc="-80" dirty="0">
                <a:latin typeface="Calibri"/>
                <a:cs typeface="Calibri"/>
              </a:rPr>
              <a:t>t</a:t>
            </a:r>
            <a:r>
              <a:rPr sz="2800" spc="-85" dirty="0">
                <a:latin typeface="Calibri"/>
                <a:cs typeface="Calibri"/>
              </a:rPr>
              <a:t>h</a:t>
            </a:r>
            <a:r>
              <a:rPr sz="2800" spc="-8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  <a:p>
            <a:pPr marL="637540" marR="1732914">
              <a:lnSpc>
                <a:spcPct val="77200"/>
              </a:lnSpc>
              <a:spcBef>
                <a:spcPts val="730"/>
              </a:spcBef>
              <a:tabLst>
                <a:tab pos="1076325" algn="l"/>
                <a:tab pos="1530985" algn="l"/>
                <a:tab pos="2421255" algn="l"/>
                <a:tab pos="3314700" algn="l"/>
                <a:tab pos="3811270" algn="l"/>
                <a:tab pos="4909185" algn="l"/>
                <a:tab pos="5652770" algn="l"/>
              </a:tabLst>
            </a:pPr>
            <a:r>
              <a:rPr sz="2800" spc="-13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t	</a:t>
            </a:r>
            <a:r>
              <a:rPr sz="2800" spc="-1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	</a:t>
            </a:r>
            <a:r>
              <a:rPr sz="2800" spc="-130" dirty="0">
                <a:latin typeface="Calibri"/>
                <a:cs typeface="Calibri"/>
              </a:rPr>
              <a:t>u</a:t>
            </a:r>
            <a:r>
              <a:rPr sz="2800" spc="-120" dirty="0">
                <a:latin typeface="Calibri"/>
                <a:cs typeface="Calibri"/>
              </a:rPr>
              <a:t>s</a:t>
            </a:r>
            <a:r>
              <a:rPr sz="2800" spc="-1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5" dirty="0">
                <a:latin typeface="Calibri"/>
                <a:cs typeface="Calibri"/>
              </a:rPr>
              <a:t>b</a:t>
            </a:r>
            <a:r>
              <a:rPr sz="2800" spc="-90" dirty="0">
                <a:latin typeface="Calibri"/>
                <a:cs typeface="Calibri"/>
              </a:rPr>
              <a:t>o</a:t>
            </a:r>
            <a:r>
              <a:rPr sz="2800" spc="-105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4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70" dirty="0">
                <a:latin typeface="Calibri"/>
                <a:cs typeface="Calibri"/>
              </a:rPr>
              <a:t>a</a:t>
            </a:r>
            <a:r>
              <a:rPr sz="2800" spc="-180" dirty="0">
                <a:latin typeface="Calibri"/>
                <a:cs typeface="Calibri"/>
              </a:rPr>
              <a:t>n</a:t>
            </a:r>
            <a:r>
              <a:rPr sz="2800" spc="-170" dirty="0">
                <a:latin typeface="Calibri"/>
                <a:cs typeface="Calibri"/>
              </a:rPr>
              <a:t>a</a:t>
            </a:r>
            <a:r>
              <a:rPr sz="2800" spc="-16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g	</a:t>
            </a:r>
            <a:r>
              <a:rPr sz="2800" spc="-165" dirty="0">
                <a:latin typeface="Calibri"/>
                <a:cs typeface="Calibri"/>
              </a:rPr>
              <a:t>a</a:t>
            </a:r>
            <a:r>
              <a:rPr sz="2800" spc="-175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0" dirty="0">
                <a:latin typeface="Calibri"/>
                <a:cs typeface="Calibri"/>
              </a:rPr>
              <a:t>d</a:t>
            </a:r>
            <a:r>
              <a:rPr sz="2800" spc="-190" dirty="0">
                <a:latin typeface="Calibri"/>
                <a:cs typeface="Calibri"/>
              </a:rPr>
              <a:t>i</a:t>
            </a:r>
            <a:r>
              <a:rPr sz="2800" spc="-195" dirty="0">
                <a:latin typeface="Calibri"/>
                <a:cs typeface="Calibri"/>
              </a:rPr>
              <a:t>g</a:t>
            </a:r>
            <a:r>
              <a:rPr sz="2800" spc="-190" dirty="0">
                <a:latin typeface="Calibri"/>
                <a:cs typeface="Calibri"/>
              </a:rPr>
              <a:t>i</a:t>
            </a:r>
            <a:r>
              <a:rPr sz="2800" spc="-225" dirty="0">
                <a:latin typeface="Calibri"/>
                <a:cs typeface="Calibri"/>
              </a:rPr>
              <a:t>t</a:t>
            </a:r>
            <a:r>
              <a:rPr sz="2800" spc="-19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 </a:t>
            </a:r>
            <a:r>
              <a:rPr sz="2800" spc="-140" dirty="0">
                <a:latin typeface="Calibri"/>
                <a:cs typeface="Calibri"/>
              </a:rPr>
              <a:t>communication</a:t>
            </a:r>
            <a:endParaRPr sz="2800">
              <a:latin typeface="Calibri"/>
              <a:cs typeface="Calibri"/>
            </a:endParaRPr>
          </a:p>
          <a:p>
            <a:pPr marL="637540">
              <a:lnSpc>
                <a:spcPts val="3160"/>
              </a:lnSpc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sz="2800" u="heavy" spc="-1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1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Types:</a:t>
            </a:r>
            <a:endParaRPr sz="2800">
              <a:latin typeface="Calibri"/>
              <a:cs typeface="Calibri"/>
            </a:endParaRPr>
          </a:p>
          <a:p>
            <a:pPr marL="911860" indent="-238125">
              <a:lnSpc>
                <a:spcPts val="3095"/>
              </a:lnSpc>
              <a:buClr>
                <a:srgbClr val="3891A7"/>
              </a:buClr>
              <a:buFont typeface="Verdana"/>
              <a:buChar char="◦"/>
              <a:tabLst>
                <a:tab pos="912494" algn="l"/>
              </a:tabLst>
            </a:pPr>
            <a:r>
              <a:rPr sz="2800" b="1" spc="-25" dirty="0">
                <a:solidFill>
                  <a:srgbClr val="FF0000"/>
                </a:solidFill>
                <a:latin typeface="Calibri"/>
                <a:cs typeface="Calibri"/>
              </a:rPr>
              <a:t>Crossbar</a:t>
            </a:r>
            <a:r>
              <a:rPr sz="2800" b="1" spc="-1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10" dirty="0">
                <a:solidFill>
                  <a:srgbClr val="FF0000"/>
                </a:solidFill>
                <a:latin typeface="Calibri"/>
                <a:cs typeface="Calibri"/>
              </a:rPr>
              <a:t>switch</a:t>
            </a:r>
            <a:endParaRPr sz="2800">
              <a:latin typeface="Calibri"/>
              <a:cs typeface="Calibri"/>
            </a:endParaRPr>
          </a:p>
          <a:p>
            <a:pPr marL="911860" indent="-238125">
              <a:lnSpc>
                <a:spcPts val="3135"/>
              </a:lnSpc>
              <a:buClr>
                <a:srgbClr val="3891A7"/>
              </a:buClr>
              <a:buFont typeface="Verdana"/>
              <a:buChar char="◦"/>
              <a:tabLst>
                <a:tab pos="912494" algn="l"/>
              </a:tabLst>
            </a:pPr>
            <a:r>
              <a:rPr sz="2800" b="1" spc="-1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b="1" spc="-114" dirty="0">
                <a:solidFill>
                  <a:srgbClr val="FF0000"/>
                </a:solidFill>
                <a:latin typeface="Calibri"/>
                <a:cs typeface="Calibri"/>
              </a:rPr>
              <a:t>ul</a:t>
            </a:r>
            <a:r>
              <a:rPr sz="2800" b="1" spc="-1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b="1" spc="-114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b="1" spc="-16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b="1" spc="-13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b="1" spc="-14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b="1" spc="-15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b="1" spc="-2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4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b="1" spc="-12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800" b="1" spc="-114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b="1" spc="-16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b="1" spc="-1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28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8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800" u="heavy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</a:t>
            </a:r>
            <a:r>
              <a:rPr sz="2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ss</a:t>
            </a:r>
            <a:r>
              <a:rPr sz="28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</a:t>
            </a:r>
            <a:r>
              <a:rPr sz="2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2800" u="heavy" spc="-20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1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2800" u="heavy" spc="-1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sz="2800" u="heavy" spc="-1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sz="2800" u="heavy" spc="-2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2800" u="heavy" spc="-1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  <a:spcBef>
                <a:spcPts val="5"/>
              </a:spcBef>
              <a:tabLst>
                <a:tab pos="6604000" algn="l"/>
              </a:tabLst>
            </a:pPr>
            <a:r>
              <a:rPr sz="2800" spc="-65" dirty="0">
                <a:latin typeface="Calibri"/>
                <a:cs typeface="Calibri"/>
              </a:rPr>
              <a:t>It</a:t>
            </a:r>
            <a:r>
              <a:rPr sz="2800" spc="-250" dirty="0">
                <a:latin typeface="Calibri"/>
                <a:cs typeface="Calibri"/>
              </a:rPr>
              <a:t> </a:t>
            </a:r>
            <a:r>
              <a:rPr sz="2800" spc="-114" dirty="0">
                <a:latin typeface="Calibri"/>
                <a:cs typeface="Calibri"/>
              </a:rPr>
              <a:t>connects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25" dirty="0">
                <a:latin typeface="Calibri"/>
                <a:cs typeface="Calibri"/>
              </a:rPr>
              <a:t> </a:t>
            </a:r>
            <a:r>
              <a:rPr sz="2800" spc="-105" dirty="0">
                <a:latin typeface="Calibri"/>
                <a:cs typeface="Calibri"/>
              </a:rPr>
              <a:t>inputs</a:t>
            </a:r>
            <a:r>
              <a:rPr sz="2800" spc="-26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to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moutputs</a:t>
            </a:r>
            <a:r>
              <a:rPr sz="2800" spc="-250" dirty="0">
                <a:latin typeface="Calibri"/>
                <a:cs typeface="Calibri"/>
              </a:rPr>
              <a:t> </a:t>
            </a:r>
            <a:r>
              <a:rPr sz="2800" spc="-120" dirty="0">
                <a:latin typeface="Calibri"/>
                <a:cs typeface="Calibri"/>
              </a:rPr>
              <a:t>using</a:t>
            </a:r>
            <a:r>
              <a:rPr sz="2800" spc="-22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cross	</a:t>
            </a:r>
            <a:r>
              <a:rPr sz="2800" spc="-85" dirty="0">
                <a:latin typeface="Calibri"/>
                <a:cs typeface="Calibri"/>
              </a:rPr>
              <a:t>points</a:t>
            </a:r>
            <a:endParaRPr sz="2800">
              <a:latin typeface="Calibri"/>
              <a:cs typeface="Calibri"/>
            </a:endParaRPr>
          </a:p>
          <a:p>
            <a:pPr marL="353695" indent="-341630">
              <a:lnSpc>
                <a:spcPts val="3325"/>
              </a:lnSpc>
              <a:spcBef>
                <a:spcPts val="434"/>
              </a:spcBef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800" u="heavy" spc="-1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Limitation:</a:t>
            </a:r>
            <a:endParaRPr sz="2800">
              <a:latin typeface="Calibri"/>
              <a:cs typeface="Calibri"/>
            </a:endParaRPr>
          </a:p>
          <a:p>
            <a:pPr marL="637540" marR="5080">
              <a:lnSpc>
                <a:spcPct val="77200"/>
              </a:lnSpc>
              <a:spcBef>
                <a:spcPts val="725"/>
              </a:spcBef>
              <a:tabLst>
                <a:tab pos="7037070" algn="l"/>
              </a:tabLst>
            </a:pPr>
            <a:r>
              <a:rPr sz="2800" spc="5" dirty="0">
                <a:latin typeface="Calibri"/>
                <a:cs typeface="Calibri"/>
              </a:rPr>
              <a:t>Mo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85" dirty="0">
                <a:latin typeface="Calibri"/>
                <a:cs typeface="Calibri"/>
              </a:rPr>
              <a:t>c</a:t>
            </a:r>
            <a:r>
              <a:rPr sz="2800" spc="-120" dirty="0">
                <a:latin typeface="Calibri"/>
                <a:cs typeface="Calibri"/>
              </a:rPr>
              <a:t>r</a:t>
            </a:r>
            <a:r>
              <a:rPr sz="2800" spc="-40" dirty="0">
                <a:latin typeface="Calibri"/>
                <a:cs typeface="Calibri"/>
              </a:rPr>
              <a:t>o</a:t>
            </a:r>
            <a:r>
              <a:rPr sz="2800" spc="-70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5" dirty="0">
                <a:latin typeface="Calibri"/>
                <a:cs typeface="Calibri"/>
              </a:rPr>
              <a:t>p</a:t>
            </a:r>
            <a:r>
              <a:rPr sz="2800" spc="-95" dirty="0">
                <a:latin typeface="Calibri"/>
                <a:cs typeface="Calibri"/>
              </a:rPr>
              <a:t>oi</a:t>
            </a:r>
            <a:r>
              <a:rPr sz="2800" spc="-130" dirty="0">
                <a:latin typeface="Calibri"/>
                <a:cs typeface="Calibri"/>
              </a:rPr>
              <a:t>n</a:t>
            </a:r>
            <a:r>
              <a:rPr sz="2800" spc="-10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n</a:t>
            </a:r>
            <a:r>
              <a:rPr sz="2800" spc="-125" dirty="0">
                <a:latin typeface="Calibri"/>
                <a:cs typeface="Calibri"/>
              </a:rPr>
              <a:t>ee</a:t>
            </a:r>
            <a:r>
              <a:rPr sz="2800" spc="-130" dirty="0">
                <a:latin typeface="Calibri"/>
                <a:cs typeface="Calibri"/>
              </a:rPr>
              <a:t>d</a:t>
            </a:r>
            <a:r>
              <a:rPr sz="2800" spc="-125" dirty="0">
                <a:latin typeface="Calibri"/>
                <a:cs typeface="Calibri"/>
              </a:rPr>
              <a:t>e</a:t>
            </a:r>
            <a:r>
              <a:rPr sz="2800" spc="-110" dirty="0">
                <a:latin typeface="Calibri"/>
                <a:cs typeface="Calibri"/>
              </a:rPr>
              <a:t>d(</a:t>
            </a:r>
            <a:r>
              <a:rPr sz="2800" spc="-125" dirty="0">
                <a:latin typeface="Calibri"/>
                <a:cs typeface="Calibri"/>
              </a:rPr>
              <a:t>1</a:t>
            </a:r>
            <a:r>
              <a:rPr sz="2800" spc="-100" dirty="0">
                <a:latin typeface="Calibri"/>
                <a:cs typeface="Calibri"/>
              </a:rPr>
              <a:t>00</a:t>
            </a:r>
            <a:r>
              <a:rPr sz="2800" spc="5" dirty="0">
                <a:latin typeface="Calibri"/>
                <a:cs typeface="Calibri"/>
              </a:rPr>
              <a:t>0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280" dirty="0">
                <a:latin typeface="Calibri"/>
                <a:cs typeface="Calibri"/>
              </a:rPr>
              <a:t>I</a:t>
            </a:r>
            <a:r>
              <a:rPr sz="2800" spc="-295" dirty="0">
                <a:latin typeface="Calibri"/>
                <a:cs typeface="Calibri"/>
              </a:rPr>
              <a:t>/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2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1</a:t>
            </a:r>
            <a:r>
              <a:rPr sz="2800" spc="-30" dirty="0">
                <a:latin typeface="Calibri"/>
                <a:cs typeface="Calibri"/>
              </a:rPr>
              <a:t>0</a:t>
            </a:r>
            <a:r>
              <a:rPr sz="2800" spc="-55" dirty="0">
                <a:latin typeface="Calibri"/>
                <a:cs typeface="Calibri"/>
              </a:rPr>
              <a:t>0</a:t>
            </a:r>
            <a:r>
              <a:rPr sz="2800" spc="5" dirty="0">
                <a:latin typeface="Calibri"/>
                <a:cs typeface="Calibri"/>
              </a:rPr>
              <a:t>0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O</a:t>
            </a:r>
            <a:r>
              <a:rPr sz="2800" spc="-105" dirty="0">
                <a:latin typeface="Calibri"/>
                <a:cs typeface="Calibri"/>
              </a:rPr>
              <a:t>/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65" dirty="0">
                <a:latin typeface="Calibri"/>
                <a:cs typeface="Calibri"/>
              </a:rPr>
              <a:t>r</a:t>
            </a:r>
            <a:r>
              <a:rPr sz="2800" spc="-100" dirty="0">
                <a:latin typeface="Calibri"/>
                <a:cs typeface="Calibri"/>
              </a:rPr>
              <a:t>e</a:t>
            </a:r>
            <a:r>
              <a:rPr sz="2800" spc="-105" dirty="0">
                <a:latin typeface="Calibri"/>
                <a:cs typeface="Calibri"/>
              </a:rPr>
              <a:t>q</a:t>
            </a:r>
            <a:r>
              <a:rPr sz="2800" spc="-130" dirty="0">
                <a:latin typeface="Calibri"/>
                <a:cs typeface="Calibri"/>
              </a:rPr>
              <a:t>u</a:t>
            </a:r>
            <a:r>
              <a:rPr sz="2800" spc="-120" dirty="0">
                <a:latin typeface="Calibri"/>
                <a:cs typeface="Calibri"/>
              </a:rPr>
              <a:t>i</a:t>
            </a:r>
            <a:r>
              <a:rPr sz="2800" spc="-165" dirty="0">
                <a:latin typeface="Calibri"/>
                <a:cs typeface="Calibri"/>
              </a:rPr>
              <a:t>r</a:t>
            </a:r>
            <a:r>
              <a:rPr sz="2800" spc="-1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  </a:t>
            </a:r>
            <a:r>
              <a:rPr sz="2800" spc="-65" dirty="0">
                <a:latin typeface="Calibri"/>
                <a:cs typeface="Calibri"/>
              </a:rPr>
              <a:t>1000000</a:t>
            </a:r>
            <a:r>
              <a:rPr sz="2800" spc="-95" dirty="0">
                <a:latin typeface="Calibri"/>
                <a:cs typeface="Calibri"/>
              </a:rPr>
              <a:t> crosspoints)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47" y="6095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506" y="0"/>
                  </a:lnTo>
                  <a:lnTo>
                    <a:pt x="0" y="819403"/>
                  </a:lnTo>
                  <a:lnTo>
                    <a:pt x="48831" y="818006"/>
                  </a:lnTo>
                  <a:lnTo>
                    <a:pt x="96420" y="813942"/>
                  </a:lnTo>
                  <a:lnTo>
                    <a:pt x="143192" y="807084"/>
                  </a:lnTo>
                  <a:lnTo>
                    <a:pt x="189090" y="797813"/>
                  </a:lnTo>
                  <a:lnTo>
                    <a:pt x="234010" y="785876"/>
                  </a:lnTo>
                  <a:lnTo>
                    <a:pt x="277888" y="771651"/>
                  </a:lnTo>
                  <a:lnTo>
                    <a:pt x="320636" y="755014"/>
                  </a:lnTo>
                  <a:lnTo>
                    <a:pt x="362191" y="736091"/>
                  </a:lnTo>
                  <a:lnTo>
                    <a:pt x="402475" y="715009"/>
                  </a:lnTo>
                  <a:lnTo>
                    <a:pt x="441413" y="691895"/>
                  </a:lnTo>
                  <a:lnTo>
                    <a:pt x="478917" y="666623"/>
                  </a:lnTo>
                  <a:lnTo>
                    <a:pt x="514908" y="639444"/>
                  </a:lnTo>
                  <a:lnTo>
                    <a:pt x="549313" y="610362"/>
                  </a:lnTo>
                  <a:lnTo>
                    <a:pt x="582066" y="579374"/>
                  </a:lnTo>
                  <a:lnTo>
                    <a:pt x="613079" y="546862"/>
                  </a:lnTo>
                  <a:lnTo>
                    <a:pt x="642277" y="512571"/>
                  </a:lnTo>
                  <a:lnTo>
                    <a:pt x="669582" y="476630"/>
                  </a:lnTo>
                  <a:lnTo>
                    <a:pt x="694905" y="439292"/>
                  </a:lnTo>
                  <a:lnTo>
                    <a:pt x="718197" y="400557"/>
                  </a:lnTo>
                  <a:lnTo>
                    <a:pt x="739355" y="360425"/>
                  </a:lnTo>
                  <a:lnTo>
                    <a:pt x="758329" y="319024"/>
                  </a:lnTo>
                  <a:lnTo>
                    <a:pt x="775004" y="276351"/>
                  </a:lnTo>
                  <a:lnTo>
                    <a:pt x="789343" y="232663"/>
                  </a:lnTo>
                  <a:lnTo>
                    <a:pt x="801230" y="187959"/>
                  </a:lnTo>
                  <a:lnTo>
                    <a:pt x="810628" y="142239"/>
                  </a:lnTo>
                  <a:lnTo>
                    <a:pt x="817422" y="95630"/>
                  </a:lnTo>
                  <a:lnTo>
                    <a:pt x="821563" y="48132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" y="7620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821563" y="48132"/>
                  </a:lnTo>
                  <a:lnTo>
                    <a:pt x="817422" y="95630"/>
                  </a:lnTo>
                  <a:lnTo>
                    <a:pt x="810628" y="142239"/>
                  </a:lnTo>
                  <a:lnTo>
                    <a:pt x="801230" y="187959"/>
                  </a:lnTo>
                  <a:lnTo>
                    <a:pt x="789343" y="232663"/>
                  </a:lnTo>
                  <a:lnTo>
                    <a:pt x="775004" y="276351"/>
                  </a:lnTo>
                  <a:lnTo>
                    <a:pt x="758329" y="319024"/>
                  </a:lnTo>
                  <a:lnTo>
                    <a:pt x="739355" y="360425"/>
                  </a:lnTo>
                  <a:lnTo>
                    <a:pt x="718197" y="400557"/>
                  </a:lnTo>
                  <a:lnTo>
                    <a:pt x="694905" y="439292"/>
                  </a:lnTo>
                  <a:lnTo>
                    <a:pt x="669582" y="476630"/>
                  </a:lnTo>
                  <a:lnTo>
                    <a:pt x="642277" y="512571"/>
                  </a:lnTo>
                  <a:lnTo>
                    <a:pt x="613079" y="546862"/>
                  </a:lnTo>
                  <a:lnTo>
                    <a:pt x="582066" y="579374"/>
                  </a:lnTo>
                  <a:lnTo>
                    <a:pt x="549313" y="610362"/>
                  </a:lnTo>
                  <a:lnTo>
                    <a:pt x="514908" y="639444"/>
                  </a:lnTo>
                  <a:lnTo>
                    <a:pt x="478917" y="666622"/>
                  </a:lnTo>
                  <a:lnTo>
                    <a:pt x="441413" y="691895"/>
                  </a:lnTo>
                  <a:lnTo>
                    <a:pt x="402475" y="715009"/>
                  </a:lnTo>
                  <a:lnTo>
                    <a:pt x="362191" y="736091"/>
                  </a:lnTo>
                  <a:lnTo>
                    <a:pt x="320636" y="755014"/>
                  </a:lnTo>
                  <a:lnTo>
                    <a:pt x="277888" y="771651"/>
                  </a:lnTo>
                  <a:lnTo>
                    <a:pt x="234010" y="785876"/>
                  </a:lnTo>
                  <a:lnTo>
                    <a:pt x="189090" y="797813"/>
                  </a:lnTo>
                  <a:lnTo>
                    <a:pt x="143192" y="807084"/>
                  </a:lnTo>
                  <a:lnTo>
                    <a:pt x="96420" y="813942"/>
                  </a:lnTo>
                  <a:lnTo>
                    <a:pt x="48831" y="818006"/>
                  </a:lnTo>
                  <a:lnTo>
                    <a:pt x="506" y="819403"/>
                  </a:lnTo>
                  <a:lnTo>
                    <a:pt x="338" y="819403"/>
                  </a:lnTo>
                  <a:lnTo>
                    <a:pt x="168" y="819403"/>
                  </a:lnTo>
                  <a:lnTo>
                    <a:pt x="0" y="819403"/>
                  </a:lnTo>
                  <a:lnTo>
                    <a:pt x="506" y="0"/>
                  </a:lnTo>
                  <a:lnTo>
                    <a:pt x="822960" y="0"/>
                  </a:lnTo>
                  <a:close/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8" y="3047"/>
              <a:ext cx="1786127" cy="17861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9163" y="22859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853186"/>
                  </a:moveTo>
                  <a:lnTo>
                    <a:pt x="1346" y="804799"/>
                  </a:lnTo>
                  <a:lnTo>
                    <a:pt x="5359" y="757047"/>
                  </a:lnTo>
                  <a:lnTo>
                    <a:pt x="11937" y="710184"/>
                  </a:lnTo>
                  <a:lnTo>
                    <a:pt x="21031" y="664083"/>
                  </a:lnTo>
                  <a:lnTo>
                    <a:pt x="32562" y="618871"/>
                  </a:lnTo>
                  <a:lnTo>
                    <a:pt x="46456" y="574802"/>
                  </a:lnTo>
                  <a:lnTo>
                    <a:pt x="62649" y="531622"/>
                  </a:lnTo>
                  <a:lnTo>
                    <a:pt x="81064" y="489712"/>
                  </a:lnTo>
                  <a:lnTo>
                    <a:pt x="101625" y="448945"/>
                  </a:lnTo>
                  <a:lnTo>
                    <a:pt x="124256" y="409575"/>
                  </a:lnTo>
                  <a:lnTo>
                    <a:pt x="148894" y="371475"/>
                  </a:lnTo>
                  <a:lnTo>
                    <a:pt x="175475" y="334772"/>
                  </a:lnTo>
                  <a:lnTo>
                    <a:pt x="203911" y="299593"/>
                  </a:lnTo>
                  <a:lnTo>
                    <a:pt x="234137" y="266065"/>
                  </a:lnTo>
                  <a:lnTo>
                    <a:pt x="266077" y="234061"/>
                  </a:lnTo>
                  <a:lnTo>
                    <a:pt x="299656" y="203835"/>
                  </a:lnTo>
                  <a:lnTo>
                    <a:pt x="334822" y="175514"/>
                  </a:lnTo>
                  <a:lnTo>
                    <a:pt x="371475" y="148844"/>
                  </a:lnTo>
                  <a:lnTo>
                    <a:pt x="409562" y="124206"/>
                  </a:lnTo>
                  <a:lnTo>
                    <a:pt x="449008" y="101600"/>
                  </a:lnTo>
                  <a:lnTo>
                    <a:pt x="489737" y="81025"/>
                  </a:lnTo>
                  <a:lnTo>
                    <a:pt x="531685" y="62611"/>
                  </a:lnTo>
                  <a:lnTo>
                    <a:pt x="574763" y="46482"/>
                  </a:lnTo>
                  <a:lnTo>
                    <a:pt x="618921" y="32512"/>
                  </a:lnTo>
                  <a:lnTo>
                    <a:pt x="664070" y="21082"/>
                  </a:lnTo>
                  <a:lnTo>
                    <a:pt x="710145" y="11938"/>
                  </a:lnTo>
                  <a:lnTo>
                    <a:pt x="757059" y="5334"/>
                  </a:lnTo>
                  <a:lnTo>
                    <a:pt x="804773" y="1397"/>
                  </a:lnTo>
                  <a:lnTo>
                    <a:pt x="853186" y="0"/>
                  </a:lnTo>
                  <a:lnTo>
                    <a:pt x="901598" y="1397"/>
                  </a:lnTo>
                  <a:lnTo>
                    <a:pt x="949312" y="5334"/>
                  </a:lnTo>
                  <a:lnTo>
                    <a:pt x="996238" y="11938"/>
                  </a:lnTo>
                  <a:lnTo>
                    <a:pt x="1042314" y="21082"/>
                  </a:lnTo>
                  <a:lnTo>
                    <a:pt x="1087462" y="32512"/>
                  </a:lnTo>
                  <a:lnTo>
                    <a:pt x="1131570" y="46482"/>
                  </a:lnTo>
                  <a:lnTo>
                    <a:pt x="1174750" y="62611"/>
                  </a:lnTo>
                  <a:lnTo>
                    <a:pt x="1216660" y="81025"/>
                  </a:lnTo>
                  <a:lnTo>
                    <a:pt x="1257427" y="101600"/>
                  </a:lnTo>
                  <a:lnTo>
                    <a:pt x="1296797" y="124206"/>
                  </a:lnTo>
                  <a:lnTo>
                    <a:pt x="1334897" y="148844"/>
                  </a:lnTo>
                  <a:lnTo>
                    <a:pt x="1371600" y="175514"/>
                  </a:lnTo>
                  <a:lnTo>
                    <a:pt x="1406779" y="203835"/>
                  </a:lnTo>
                  <a:lnTo>
                    <a:pt x="1440307" y="234061"/>
                  </a:lnTo>
                  <a:lnTo>
                    <a:pt x="1472311" y="266065"/>
                  </a:lnTo>
                  <a:lnTo>
                    <a:pt x="1502537" y="299593"/>
                  </a:lnTo>
                  <a:lnTo>
                    <a:pt x="1530858" y="334772"/>
                  </a:lnTo>
                  <a:lnTo>
                    <a:pt x="1557528" y="371475"/>
                  </a:lnTo>
                  <a:lnTo>
                    <a:pt x="1582166" y="409575"/>
                  </a:lnTo>
                  <a:lnTo>
                    <a:pt x="1604772" y="448945"/>
                  </a:lnTo>
                  <a:lnTo>
                    <a:pt x="1625346" y="489712"/>
                  </a:lnTo>
                  <a:lnTo>
                    <a:pt x="1643761" y="531622"/>
                  </a:lnTo>
                  <a:lnTo>
                    <a:pt x="1659890" y="574802"/>
                  </a:lnTo>
                  <a:lnTo>
                    <a:pt x="1673860" y="618871"/>
                  </a:lnTo>
                  <a:lnTo>
                    <a:pt x="1685290" y="664083"/>
                  </a:lnTo>
                  <a:lnTo>
                    <a:pt x="1694434" y="710184"/>
                  </a:lnTo>
                  <a:lnTo>
                    <a:pt x="1701038" y="757047"/>
                  </a:lnTo>
                  <a:lnTo>
                    <a:pt x="1704975" y="804799"/>
                  </a:lnTo>
                  <a:lnTo>
                    <a:pt x="1706372" y="853186"/>
                  </a:lnTo>
                  <a:lnTo>
                    <a:pt x="1704975" y="901573"/>
                  </a:lnTo>
                  <a:lnTo>
                    <a:pt x="1701038" y="949325"/>
                  </a:lnTo>
                  <a:lnTo>
                    <a:pt x="1694434" y="996188"/>
                  </a:lnTo>
                  <a:lnTo>
                    <a:pt x="1685290" y="1042289"/>
                  </a:lnTo>
                  <a:lnTo>
                    <a:pt x="1673860" y="1087501"/>
                  </a:lnTo>
                  <a:lnTo>
                    <a:pt x="1659890" y="1131570"/>
                  </a:lnTo>
                  <a:lnTo>
                    <a:pt x="1643761" y="1174750"/>
                  </a:lnTo>
                  <a:lnTo>
                    <a:pt x="1625346" y="1216660"/>
                  </a:lnTo>
                  <a:lnTo>
                    <a:pt x="1604772" y="1257427"/>
                  </a:lnTo>
                  <a:lnTo>
                    <a:pt x="1582166" y="1296797"/>
                  </a:lnTo>
                  <a:lnTo>
                    <a:pt x="1557528" y="1334897"/>
                  </a:lnTo>
                  <a:lnTo>
                    <a:pt x="1530858" y="1371600"/>
                  </a:lnTo>
                  <a:lnTo>
                    <a:pt x="1502537" y="1406779"/>
                  </a:lnTo>
                  <a:lnTo>
                    <a:pt x="1472311" y="1440307"/>
                  </a:lnTo>
                  <a:lnTo>
                    <a:pt x="1440307" y="1472311"/>
                  </a:lnTo>
                  <a:lnTo>
                    <a:pt x="1406779" y="1502537"/>
                  </a:lnTo>
                  <a:lnTo>
                    <a:pt x="1371600" y="1530858"/>
                  </a:lnTo>
                  <a:lnTo>
                    <a:pt x="1334897" y="1557528"/>
                  </a:lnTo>
                  <a:lnTo>
                    <a:pt x="1296797" y="1582166"/>
                  </a:lnTo>
                  <a:lnTo>
                    <a:pt x="1257427" y="1604772"/>
                  </a:lnTo>
                  <a:lnTo>
                    <a:pt x="1216660" y="1625346"/>
                  </a:lnTo>
                  <a:lnTo>
                    <a:pt x="1174750" y="1643761"/>
                  </a:lnTo>
                  <a:lnTo>
                    <a:pt x="1131570" y="1659890"/>
                  </a:lnTo>
                  <a:lnTo>
                    <a:pt x="1087462" y="1673860"/>
                  </a:lnTo>
                  <a:lnTo>
                    <a:pt x="1042314" y="1685290"/>
                  </a:lnTo>
                  <a:lnTo>
                    <a:pt x="996238" y="1694434"/>
                  </a:lnTo>
                  <a:lnTo>
                    <a:pt x="949312" y="1701038"/>
                  </a:lnTo>
                  <a:lnTo>
                    <a:pt x="901598" y="1704975"/>
                  </a:lnTo>
                  <a:lnTo>
                    <a:pt x="853186" y="1706372"/>
                  </a:lnTo>
                  <a:lnTo>
                    <a:pt x="804773" y="1704975"/>
                  </a:lnTo>
                  <a:lnTo>
                    <a:pt x="757059" y="1701038"/>
                  </a:lnTo>
                  <a:lnTo>
                    <a:pt x="710145" y="1694434"/>
                  </a:lnTo>
                  <a:lnTo>
                    <a:pt x="664070" y="1685290"/>
                  </a:lnTo>
                  <a:lnTo>
                    <a:pt x="618921" y="1673860"/>
                  </a:lnTo>
                  <a:lnTo>
                    <a:pt x="574763" y="1659890"/>
                  </a:lnTo>
                  <a:lnTo>
                    <a:pt x="531685" y="1643761"/>
                  </a:lnTo>
                  <a:lnTo>
                    <a:pt x="489737" y="1625346"/>
                  </a:lnTo>
                  <a:lnTo>
                    <a:pt x="449008" y="1604772"/>
                  </a:lnTo>
                  <a:lnTo>
                    <a:pt x="409562" y="1582166"/>
                  </a:lnTo>
                  <a:lnTo>
                    <a:pt x="371475" y="1557528"/>
                  </a:lnTo>
                  <a:lnTo>
                    <a:pt x="334822" y="1530858"/>
                  </a:lnTo>
                  <a:lnTo>
                    <a:pt x="299656" y="1502537"/>
                  </a:lnTo>
                  <a:lnTo>
                    <a:pt x="266077" y="1472311"/>
                  </a:lnTo>
                  <a:lnTo>
                    <a:pt x="234137" y="1440307"/>
                  </a:lnTo>
                  <a:lnTo>
                    <a:pt x="203911" y="1406779"/>
                  </a:lnTo>
                  <a:lnTo>
                    <a:pt x="175475" y="1371600"/>
                  </a:lnTo>
                  <a:lnTo>
                    <a:pt x="148894" y="1334897"/>
                  </a:lnTo>
                  <a:lnTo>
                    <a:pt x="124256" y="1296797"/>
                  </a:lnTo>
                  <a:lnTo>
                    <a:pt x="101625" y="1257427"/>
                  </a:lnTo>
                  <a:lnTo>
                    <a:pt x="81064" y="1216660"/>
                  </a:lnTo>
                  <a:lnTo>
                    <a:pt x="62649" y="1174750"/>
                  </a:lnTo>
                  <a:lnTo>
                    <a:pt x="46456" y="1131570"/>
                  </a:lnTo>
                  <a:lnTo>
                    <a:pt x="32562" y="1087501"/>
                  </a:lnTo>
                  <a:lnTo>
                    <a:pt x="21031" y="1042289"/>
                  </a:lnTo>
                  <a:lnTo>
                    <a:pt x="11937" y="996188"/>
                  </a:lnTo>
                  <a:lnTo>
                    <a:pt x="5359" y="949325"/>
                  </a:lnTo>
                  <a:lnTo>
                    <a:pt x="1346" y="901573"/>
                  </a:lnTo>
                  <a:lnTo>
                    <a:pt x="0" y="853186"/>
                  </a:lnTo>
                  <a:close/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87" y="1042416"/>
              <a:ext cx="1152144" cy="11490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928" y="1051560"/>
              <a:ext cx="1118616" cy="11094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5928" y="1051560"/>
              <a:ext cx="1118870" cy="1109345"/>
            </a:xfrm>
            <a:custGeom>
              <a:avLst/>
              <a:gdLst/>
              <a:ahLst/>
              <a:cxnLst/>
              <a:rect l="l" t="t" r="r" b="b"/>
              <a:pathLst>
                <a:path w="1118870" h="1109345">
                  <a:moveTo>
                    <a:pt x="118668" y="204215"/>
                  </a:moveTo>
                  <a:lnTo>
                    <a:pt x="150012" y="168401"/>
                  </a:lnTo>
                  <a:lnTo>
                    <a:pt x="183781" y="135889"/>
                  </a:lnTo>
                  <a:lnTo>
                    <a:pt x="219773" y="106934"/>
                  </a:lnTo>
                  <a:lnTo>
                    <a:pt x="257733" y="81279"/>
                  </a:lnTo>
                  <a:lnTo>
                    <a:pt x="297434" y="59181"/>
                  </a:lnTo>
                  <a:lnTo>
                    <a:pt x="338632" y="40512"/>
                  </a:lnTo>
                  <a:lnTo>
                    <a:pt x="381101" y="25273"/>
                  </a:lnTo>
                  <a:lnTo>
                    <a:pt x="424599" y="13588"/>
                  </a:lnTo>
                  <a:lnTo>
                    <a:pt x="468884" y="5461"/>
                  </a:lnTo>
                  <a:lnTo>
                    <a:pt x="513740" y="888"/>
                  </a:lnTo>
                  <a:lnTo>
                    <a:pt x="558914" y="0"/>
                  </a:lnTo>
                  <a:lnTo>
                    <a:pt x="604177" y="2666"/>
                  </a:lnTo>
                  <a:lnTo>
                    <a:pt x="649287" y="9016"/>
                  </a:lnTo>
                  <a:lnTo>
                    <a:pt x="694016" y="18923"/>
                  </a:lnTo>
                  <a:lnTo>
                    <a:pt x="738124" y="32638"/>
                  </a:lnTo>
                  <a:lnTo>
                    <a:pt x="781380" y="49911"/>
                  </a:lnTo>
                  <a:lnTo>
                    <a:pt x="823544" y="71119"/>
                  </a:lnTo>
                  <a:lnTo>
                    <a:pt x="864387" y="96012"/>
                  </a:lnTo>
                  <a:lnTo>
                    <a:pt x="903655" y="124587"/>
                  </a:lnTo>
                  <a:lnTo>
                    <a:pt x="940409" y="156463"/>
                  </a:lnTo>
                  <a:lnTo>
                    <a:pt x="973797" y="190626"/>
                  </a:lnTo>
                  <a:lnTo>
                    <a:pt x="1003808" y="226822"/>
                  </a:lnTo>
                  <a:lnTo>
                    <a:pt x="1030389" y="265049"/>
                  </a:lnTo>
                  <a:lnTo>
                    <a:pt x="1053541" y="304926"/>
                  </a:lnTo>
                  <a:lnTo>
                    <a:pt x="1073213" y="346075"/>
                  </a:lnTo>
                  <a:lnTo>
                    <a:pt x="1089406" y="388619"/>
                  </a:lnTo>
                  <a:lnTo>
                    <a:pt x="1101979" y="431926"/>
                  </a:lnTo>
                  <a:lnTo>
                    <a:pt x="1111123" y="475995"/>
                  </a:lnTo>
                  <a:lnTo>
                    <a:pt x="1116584" y="520573"/>
                  </a:lnTo>
                  <a:lnTo>
                    <a:pt x="1118489" y="565403"/>
                  </a:lnTo>
                  <a:lnTo>
                    <a:pt x="1116711" y="610235"/>
                  </a:lnTo>
                  <a:lnTo>
                    <a:pt x="1111250" y="654938"/>
                  </a:lnTo>
                  <a:lnTo>
                    <a:pt x="1102106" y="699135"/>
                  </a:lnTo>
                  <a:lnTo>
                    <a:pt x="1089279" y="742568"/>
                  </a:lnTo>
                  <a:lnTo>
                    <a:pt x="1072578" y="785113"/>
                  </a:lnTo>
                  <a:lnTo>
                    <a:pt x="1052156" y="826515"/>
                  </a:lnTo>
                  <a:lnTo>
                    <a:pt x="1027912" y="866520"/>
                  </a:lnTo>
                  <a:lnTo>
                    <a:pt x="999820" y="904875"/>
                  </a:lnTo>
                  <a:lnTo>
                    <a:pt x="968476" y="940688"/>
                  </a:lnTo>
                  <a:lnTo>
                    <a:pt x="934694" y="973074"/>
                  </a:lnTo>
                  <a:lnTo>
                    <a:pt x="898715" y="1002156"/>
                  </a:lnTo>
                  <a:lnTo>
                    <a:pt x="860755" y="1027684"/>
                  </a:lnTo>
                  <a:lnTo>
                    <a:pt x="821055" y="1049909"/>
                  </a:lnTo>
                  <a:lnTo>
                    <a:pt x="779856" y="1068577"/>
                  </a:lnTo>
                  <a:lnTo>
                    <a:pt x="737387" y="1083817"/>
                  </a:lnTo>
                  <a:lnTo>
                    <a:pt x="693889" y="1095375"/>
                  </a:lnTo>
                  <a:lnTo>
                    <a:pt x="649605" y="1103502"/>
                  </a:lnTo>
                  <a:lnTo>
                    <a:pt x="604748" y="1108075"/>
                  </a:lnTo>
                  <a:lnTo>
                    <a:pt x="559574" y="1109090"/>
                  </a:lnTo>
                  <a:lnTo>
                    <a:pt x="514324" y="1106424"/>
                  </a:lnTo>
                  <a:lnTo>
                    <a:pt x="469201" y="1100074"/>
                  </a:lnTo>
                  <a:lnTo>
                    <a:pt x="424472" y="1090167"/>
                  </a:lnTo>
                  <a:lnTo>
                    <a:pt x="380365" y="1076452"/>
                  </a:lnTo>
                  <a:lnTo>
                    <a:pt x="337108" y="1059179"/>
                  </a:lnTo>
                  <a:lnTo>
                    <a:pt x="294944" y="1038098"/>
                  </a:lnTo>
                  <a:lnTo>
                    <a:pt x="254101" y="1013205"/>
                  </a:lnTo>
                  <a:lnTo>
                    <a:pt x="214820" y="984503"/>
                  </a:lnTo>
                  <a:lnTo>
                    <a:pt x="178079" y="952753"/>
                  </a:lnTo>
                  <a:lnTo>
                    <a:pt x="144678" y="918590"/>
                  </a:lnTo>
                  <a:lnTo>
                    <a:pt x="114681" y="882268"/>
                  </a:lnTo>
                  <a:lnTo>
                    <a:pt x="88087" y="844168"/>
                  </a:lnTo>
                  <a:lnTo>
                    <a:pt x="64935" y="804290"/>
                  </a:lnTo>
                  <a:lnTo>
                    <a:pt x="45262" y="763015"/>
                  </a:lnTo>
                  <a:lnTo>
                    <a:pt x="29095" y="720598"/>
                  </a:lnTo>
                  <a:lnTo>
                    <a:pt x="16446" y="677163"/>
                  </a:lnTo>
                  <a:lnTo>
                    <a:pt x="7366" y="633094"/>
                  </a:lnTo>
                  <a:lnTo>
                    <a:pt x="1879" y="588517"/>
                  </a:lnTo>
                  <a:lnTo>
                    <a:pt x="0" y="543687"/>
                  </a:lnTo>
                  <a:lnTo>
                    <a:pt x="1765" y="498855"/>
                  </a:lnTo>
                  <a:lnTo>
                    <a:pt x="7213" y="454278"/>
                  </a:lnTo>
                  <a:lnTo>
                    <a:pt x="16357" y="410082"/>
                  </a:lnTo>
                  <a:lnTo>
                    <a:pt x="29248" y="366522"/>
                  </a:lnTo>
                  <a:lnTo>
                    <a:pt x="45885" y="323976"/>
                  </a:lnTo>
                  <a:lnTo>
                    <a:pt x="66319" y="282575"/>
                  </a:lnTo>
                  <a:lnTo>
                    <a:pt x="90576" y="242569"/>
                  </a:lnTo>
                  <a:lnTo>
                    <a:pt x="118668" y="204215"/>
                  </a:lnTo>
                  <a:close/>
                </a:path>
                <a:path w="1118870" h="1109345">
                  <a:moveTo>
                    <a:pt x="220802" y="285368"/>
                  </a:moveTo>
                  <a:lnTo>
                    <a:pt x="194144" y="322706"/>
                  </a:lnTo>
                  <a:lnTo>
                    <a:pt x="172211" y="362076"/>
                  </a:lnTo>
                  <a:lnTo>
                    <a:pt x="154952" y="402843"/>
                  </a:lnTo>
                  <a:lnTo>
                    <a:pt x="142341" y="444880"/>
                  </a:lnTo>
                  <a:lnTo>
                    <a:pt x="134315" y="487806"/>
                  </a:lnTo>
                  <a:lnTo>
                    <a:pt x="130835" y="531113"/>
                  </a:lnTo>
                  <a:lnTo>
                    <a:pt x="131851" y="574675"/>
                  </a:lnTo>
                  <a:lnTo>
                    <a:pt x="137312" y="617854"/>
                  </a:lnTo>
                  <a:lnTo>
                    <a:pt x="147180" y="660526"/>
                  </a:lnTo>
                  <a:lnTo>
                    <a:pt x="161417" y="702182"/>
                  </a:lnTo>
                  <a:lnTo>
                    <a:pt x="179958" y="742441"/>
                  </a:lnTo>
                  <a:lnTo>
                    <a:pt x="202768" y="781050"/>
                  </a:lnTo>
                  <a:lnTo>
                    <a:pt x="229793" y="817499"/>
                  </a:lnTo>
                  <a:lnTo>
                    <a:pt x="260997" y="851535"/>
                  </a:lnTo>
                  <a:lnTo>
                    <a:pt x="296341" y="882776"/>
                  </a:lnTo>
                  <a:lnTo>
                    <a:pt x="334759" y="910209"/>
                  </a:lnTo>
                  <a:lnTo>
                    <a:pt x="375005" y="932941"/>
                  </a:lnTo>
                  <a:lnTo>
                    <a:pt x="416712" y="951102"/>
                  </a:lnTo>
                  <a:lnTo>
                    <a:pt x="459524" y="964691"/>
                  </a:lnTo>
                  <a:lnTo>
                    <a:pt x="503047" y="973836"/>
                  </a:lnTo>
                  <a:lnTo>
                    <a:pt x="546938" y="978407"/>
                  </a:lnTo>
                  <a:lnTo>
                    <a:pt x="590829" y="978535"/>
                  </a:lnTo>
                  <a:lnTo>
                    <a:pt x="634339" y="974343"/>
                  </a:lnTo>
                  <a:lnTo>
                    <a:pt x="677113" y="965580"/>
                  </a:lnTo>
                  <a:lnTo>
                    <a:pt x="718781" y="952626"/>
                  </a:lnTo>
                  <a:lnTo>
                    <a:pt x="758977" y="935354"/>
                  </a:lnTo>
                  <a:lnTo>
                    <a:pt x="797331" y="913764"/>
                  </a:lnTo>
                  <a:lnTo>
                    <a:pt x="833475" y="887984"/>
                  </a:lnTo>
                  <a:lnTo>
                    <a:pt x="867054" y="857885"/>
                  </a:lnTo>
                  <a:lnTo>
                    <a:pt x="897686" y="823722"/>
                  </a:lnTo>
                  <a:lnTo>
                    <a:pt x="924344" y="786384"/>
                  </a:lnTo>
                  <a:lnTo>
                    <a:pt x="946277" y="747140"/>
                  </a:lnTo>
                  <a:lnTo>
                    <a:pt x="963536" y="706247"/>
                  </a:lnTo>
                  <a:lnTo>
                    <a:pt x="976147" y="664210"/>
                  </a:lnTo>
                  <a:lnTo>
                    <a:pt x="984173" y="621284"/>
                  </a:lnTo>
                  <a:lnTo>
                    <a:pt x="987666" y="577976"/>
                  </a:lnTo>
                  <a:lnTo>
                    <a:pt x="986650" y="534415"/>
                  </a:lnTo>
                  <a:lnTo>
                    <a:pt x="981176" y="491236"/>
                  </a:lnTo>
                  <a:lnTo>
                    <a:pt x="971308" y="448690"/>
                  </a:lnTo>
                  <a:lnTo>
                    <a:pt x="957084" y="407035"/>
                  </a:lnTo>
                  <a:lnTo>
                    <a:pt x="938542" y="366775"/>
                  </a:lnTo>
                  <a:lnTo>
                    <a:pt x="915733" y="328167"/>
                  </a:lnTo>
                  <a:lnTo>
                    <a:pt x="888695" y="291718"/>
                  </a:lnTo>
                  <a:lnTo>
                    <a:pt x="857491" y="257555"/>
                  </a:lnTo>
                  <a:lnTo>
                    <a:pt x="822159" y="226313"/>
                  </a:lnTo>
                  <a:lnTo>
                    <a:pt x="783742" y="199009"/>
                  </a:lnTo>
                  <a:lnTo>
                    <a:pt x="743483" y="176149"/>
                  </a:lnTo>
                  <a:lnTo>
                    <a:pt x="701776" y="157987"/>
                  </a:lnTo>
                  <a:lnTo>
                    <a:pt x="658977" y="144399"/>
                  </a:lnTo>
                  <a:lnTo>
                    <a:pt x="615442" y="135381"/>
                  </a:lnTo>
                  <a:lnTo>
                    <a:pt x="571550" y="130810"/>
                  </a:lnTo>
                  <a:lnTo>
                    <a:pt x="527659" y="130555"/>
                  </a:lnTo>
                  <a:lnTo>
                    <a:pt x="484149" y="134874"/>
                  </a:lnTo>
                  <a:lnTo>
                    <a:pt x="441375" y="143510"/>
                  </a:lnTo>
                  <a:lnTo>
                    <a:pt x="399707" y="156590"/>
                  </a:lnTo>
                  <a:lnTo>
                    <a:pt x="359511" y="173862"/>
                  </a:lnTo>
                  <a:lnTo>
                    <a:pt x="321157" y="195452"/>
                  </a:lnTo>
                  <a:lnTo>
                    <a:pt x="285013" y="221234"/>
                  </a:lnTo>
                  <a:lnTo>
                    <a:pt x="251434" y="251205"/>
                  </a:lnTo>
                  <a:lnTo>
                    <a:pt x="220802" y="285368"/>
                  </a:lnTo>
                  <a:close/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1936" y="0"/>
              <a:ext cx="8131809" cy="6858000"/>
            </a:xfrm>
            <a:custGeom>
              <a:avLst/>
              <a:gdLst/>
              <a:ahLst/>
              <a:cxnLst/>
              <a:rect l="l" t="t" r="r" b="b"/>
              <a:pathLst>
                <a:path w="8131809" h="6858000">
                  <a:moveTo>
                    <a:pt x="813168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31683" y="6858000"/>
                  </a:lnTo>
                  <a:lnTo>
                    <a:pt x="8131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544" y="1417319"/>
              <a:ext cx="210312" cy="210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496" y="1338072"/>
              <a:ext cx="307847" cy="28956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59989" y="520064"/>
            <a:ext cx="39319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u="heavy" spc="-35" dirty="0">
                <a:uFill>
                  <a:solidFill>
                    <a:srgbClr val="552112"/>
                  </a:solidFill>
                </a:uFill>
                <a:latin typeface="Trebuchet MS"/>
                <a:cs typeface="Trebuchet MS"/>
              </a:rPr>
              <a:t>Crossbar</a:t>
            </a:r>
            <a:r>
              <a:rPr u="heavy" spc="-280" dirty="0">
                <a:uFill>
                  <a:solidFill>
                    <a:srgbClr val="552112"/>
                  </a:solidFill>
                </a:uFill>
                <a:latin typeface="Trebuchet MS"/>
                <a:cs typeface="Trebuchet MS"/>
              </a:rPr>
              <a:t> </a:t>
            </a:r>
            <a:r>
              <a:rPr u="heavy" spc="-210" dirty="0">
                <a:uFill>
                  <a:solidFill>
                    <a:srgbClr val="552112"/>
                  </a:solidFill>
                </a:uFill>
                <a:latin typeface="Trebuchet MS"/>
                <a:cs typeface="Trebuchet MS"/>
              </a:rPr>
              <a:t>Switch: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338327" y="1091183"/>
            <a:ext cx="8806180" cy="5767070"/>
            <a:chOff x="338327" y="1091183"/>
            <a:chExt cx="8806180" cy="576707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7424" y="1091183"/>
              <a:ext cx="3486912" cy="914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327" y="1371599"/>
              <a:ext cx="8805672" cy="5486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342" y="969263"/>
            <a:ext cx="323697" cy="3596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9267" y="53653"/>
            <a:ext cx="8204834" cy="22777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895985">
              <a:lnSpc>
                <a:spcPct val="100000"/>
              </a:lnSpc>
              <a:spcBef>
                <a:spcPts val="585"/>
              </a:spcBef>
              <a:tabLst>
                <a:tab pos="1372235" algn="l"/>
              </a:tabLst>
            </a:pPr>
            <a:r>
              <a:rPr sz="4500" u="heavy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 	</a:t>
            </a:r>
            <a:r>
              <a:rPr sz="4500" u="heavy" spc="-220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M</a:t>
            </a:r>
            <a:r>
              <a:rPr sz="4500" u="heavy" spc="-204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u</a:t>
            </a:r>
            <a:r>
              <a:rPr sz="4500" u="heavy" spc="-229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l</a:t>
            </a:r>
            <a:r>
              <a:rPr sz="4500" u="heavy" spc="-210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ti</a:t>
            </a:r>
            <a:r>
              <a:rPr sz="4500" u="heavy" spc="-220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s</a:t>
            </a:r>
            <a:r>
              <a:rPr sz="4500" u="heavy" spc="-225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t</a:t>
            </a:r>
            <a:r>
              <a:rPr sz="4500" u="heavy" spc="-235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a</a:t>
            </a:r>
            <a:r>
              <a:rPr sz="4500" u="heavy" spc="-245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g</a:t>
            </a:r>
            <a:r>
              <a:rPr sz="4500" u="heavy" spc="5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e</a:t>
            </a:r>
            <a:r>
              <a:rPr sz="4500" u="heavy" spc="-480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 </a:t>
            </a:r>
            <a:r>
              <a:rPr sz="4500" u="heavy" spc="-220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s</a:t>
            </a:r>
            <a:r>
              <a:rPr sz="4500" u="heavy" spc="-210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wit</a:t>
            </a:r>
            <a:r>
              <a:rPr sz="4500" u="heavy" spc="-215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c</a:t>
            </a:r>
            <a:r>
              <a:rPr sz="4500" u="heavy" spc="5" dirty="0">
                <a:solidFill>
                  <a:srgbClr val="4F271C"/>
                </a:solidFill>
                <a:uFill>
                  <a:solidFill>
                    <a:srgbClr val="4F271C"/>
                  </a:solidFill>
                </a:uFill>
                <a:latin typeface="Trebuchet MS"/>
                <a:cs typeface="Trebuchet MS"/>
              </a:rPr>
              <a:t>h</a:t>
            </a:r>
            <a:endParaRPr sz="4500">
              <a:latin typeface="Trebuchet MS"/>
              <a:cs typeface="Trebuchet MS"/>
            </a:endParaRPr>
          </a:p>
          <a:p>
            <a:pPr marL="21590" marR="5080" indent="-9525" algn="just">
              <a:lnSpc>
                <a:spcPct val="100000"/>
              </a:lnSpc>
              <a:spcBef>
                <a:spcPts val="325"/>
              </a:spcBef>
            </a:pPr>
            <a:r>
              <a:rPr sz="3200" spc="-85" dirty="0">
                <a:latin typeface="Trebuchet MS"/>
                <a:cs typeface="Trebuchet MS"/>
              </a:rPr>
              <a:t>Devices </a:t>
            </a:r>
            <a:r>
              <a:rPr sz="3200" spc="-135" dirty="0">
                <a:latin typeface="Trebuchet MS"/>
                <a:cs typeface="Trebuchet MS"/>
              </a:rPr>
              <a:t>are </a:t>
            </a:r>
            <a:r>
              <a:rPr sz="3200" spc="-170" dirty="0">
                <a:latin typeface="Trebuchet MS"/>
                <a:cs typeface="Trebuchet MS"/>
              </a:rPr>
              <a:t>linked </a:t>
            </a:r>
            <a:r>
              <a:rPr sz="3200" spc="-40" dirty="0">
                <a:latin typeface="Trebuchet MS"/>
                <a:cs typeface="Trebuchet MS"/>
              </a:rPr>
              <a:t>to </a:t>
            </a:r>
            <a:r>
              <a:rPr sz="3200" spc="-145" dirty="0">
                <a:latin typeface="Trebuchet MS"/>
                <a:cs typeface="Trebuchet MS"/>
              </a:rPr>
              <a:t>switches </a:t>
            </a:r>
            <a:r>
              <a:rPr sz="3200" spc="-220" dirty="0">
                <a:latin typeface="Trebuchet MS"/>
                <a:cs typeface="Trebuchet MS"/>
              </a:rPr>
              <a:t>,that </a:t>
            </a:r>
            <a:r>
              <a:rPr sz="3200" spc="-130" dirty="0">
                <a:latin typeface="Trebuchet MS"/>
                <a:cs typeface="Trebuchet MS"/>
              </a:rPr>
              <a:t>are </a:t>
            </a:r>
            <a:r>
              <a:rPr sz="3200" spc="-135" dirty="0">
                <a:latin typeface="Trebuchet MS"/>
                <a:cs typeface="Trebuchet MS"/>
              </a:rPr>
              <a:t>in</a:t>
            </a:r>
            <a:r>
              <a:rPr sz="3200" spc="-130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turn 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linked</a:t>
            </a:r>
            <a:r>
              <a:rPr sz="3200" spc="635" dirty="0">
                <a:latin typeface="Trebuchet MS"/>
                <a:cs typeface="Trebuchet MS"/>
              </a:rPr>
              <a:t> </a:t>
            </a:r>
            <a:r>
              <a:rPr sz="3200" spc="-40" dirty="0">
                <a:latin typeface="Trebuchet MS"/>
                <a:cs typeface="Trebuchet MS"/>
              </a:rPr>
              <a:t>to</a:t>
            </a:r>
            <a:r>
              <a:rPr sz="3200" spc="-35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another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switches(Hierarchy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of </a:t>
            </a:r>
            <a:r>
              <a:rPr sz="3200" spc="-180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switches)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535" y="2267710"/>
            <a:ext cx="9046463" cy="4590288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898" y="445135"/>
            <a:ext cx="2018664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20" dirty="0">
                <a:latin typeface="Trebuchet MS"/>
                <a:cs typeface="Trebuchet MS"/>
              </a:rPr>
              <a:t>Blocking: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579499"/>
            <a:ext cx="48768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3119373"/>
            <a:ext cx="487680" cy="3657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0361" y="1454023"/>
            <a:ext cx="6701155" cy="3027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92075" algn="just">
              <a:lnSpc>
                <a:spcPct val="100000"/>
              </a:lnSpc>
              <a:spcBef>
                <a:spcPts val="90"/>
              </a:spcBef>
            </a:pPr>
            <a:r>
              <a:rPr sz="3200" spc="-70" dirty="0">
                <a:latin typeface="Trebuchet MS"/>
                <a:cs typeface="Trebuchet MS"/>
              </a:rPr>
              <a:t>The </a:t>
            </a:r>
            <a:r>
              <a:rPr sz="3200" b="1" spc="-30" dirty="0">
                <a:latin typeface="Arial"/>
                <a:cs typeface="Arial"/>
              </a:rPr>
              <a:t>reduction in </a:t>
            </a:r>
            <a:r>
              <a:rPr sz="3200" b="1" spc="-5" dirty="0">
                <a:latin typeface="Arial"/>
                <a:cs typeface="Arial"/>
              </a:rPr>
              <a:t>a </a:t>
            </a:r>
            <a:r>
              <a:rPr sz="3200" b="1" spc="5" dirty="0">
                <a:latin typeface="Arial"/>
                <a:cs typeface="Arial"/>
              </a:rPr>
              <a:t>number </a:t>
            </a:r>
            <a:r>
              <a:rPr sz="3200" b="1" spc="-55" dirty="0">
                <a:latin typeface="Arial"/>
                <a:cs typeface="Arial"/>
              </a:rPr>
              <a:t>of </a:t>
            </a:r>
            <a:r>
              <a:rPr sz="3200" b="1" spc="-240" dirty="0">
                <a:latin typeface="Arial"/>
                <a:cs typeface="Arial"/>
              </a:rPr>
              <a:t>cross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70" dirty="0">
                <a:latin typeface="Arial"/>
                <a:cs typeface="Arial"/>
              </a:rPr>
              <a:t>points</a:t>
            </a:r>
            <a:r>
              <a:rPr sz="3200" b="1" spc="-65" dirty="0">
                <a:latin typeface="Arial"/>
                <a:cs typeface="Arial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causes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phenomena</a:t>
            </a:r>
            <a:r>
              <a:rPr sz="3200" spc="-145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called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Blocking.</a:t>
            </a:r>
            <a:endParaRPr sz="3200">
              <a:latin typeface="Trebuchet MS"/>
              <a:cs typeface="Trebuchet MS"/>
            </a:endParaRPr>
          </a:p>
          <a:p>
            <a:pPr marL="12700" marR="16510" algn="just">
              <a:lnSpc>
                <a:spcPct val="100000"/>
              </a:lnSpc>
              <a:spcBef>
                <a:spcPts val="605"/>
              </a:spcBef>
            </a:pPr>
            <a:r>
              <a:rPr sz="3200" spc="-45" dirty="0">
                <a:latin typeface="Trebuchet MS"/>
                <a:cs typeface="Trebuchet MS"/>
              </a:rPr>
              <a:t>D</a:t>
            </a:r>
            <a:r>
              <a:rPr sz="3200" spc="-50" dirty="0">
                <a:latin typeface="Trebuchet MS"/>
                <a:cs typeface="Trebuchet MS"/>
              </a:rPr>
              <a:t>ur</a:t>
            </a:r>
            <a:r>
              <a:rPr sz="3200" spc="-55" dirty="0">
                <a:latin typeface="Trebuchet MS"/>
                <a:cs typeface="Trebuchet MS"/>
              </a:rPr>
              <a:t>i</a:t>
            </a:r>
            <a:r>
              <a:rPr sz="3200" spc="-5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20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he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54" dirty="0">
                <a:latin typeface="Trebuchet MS"/>
                <a:cs typeface="Trebuchet MS"/>
              </a:rPr>
              <a:t>v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210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tr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50" dirty="0">
                <a:latin typeface="Trebuchet MS"/>
                <a:cs typeface="Trebuchet MS"/>
              </a:rPr>
              <a:t>ff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c</a:t>
            </a:r>
            <a:r>
              <a:rPr sz="3200" spc="-220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14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14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ca</a:t>
            </a:r>
            <a:r>
              <a:rPr sz="3200" spc="-170" dirty="0">
                <a:latin typeface="Trebuchet MS"/>
                <a:cs typeface="Trebuchet MS"/>
              </a:rPr>
              <a:t>nn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420" dirty="0">
                <a:latin typeface="Trebuchet MS"/>
                <a:cs typeface="Trebuchet MS"/>
              </a:rPr>
              <a:t>be  </a:t>
            </a:r>
            <a:r>
              <a:rPr sz="3200" spc="-145" dirty="0">
                <a:latin typeface="Trebuchet MS"/>
                <a:cs typeface="Trebuchet MS"/>
              </a:rPr>
              <a:t>connected </a:t>
            </a:r>
            <a:r>
              <a:rPr sz="3200" spc="-40" dirty="0">
                <a:latin typeface="Trebuchet MS"/>
                <a:cs typeface="Trebuchet MS"/>
              </a:rPr>
              <a:t>to </a:t>
            </a:r>
            <a:r>
              <a:rPr sz="3200" spc="-120" dirty="0">
                <a:latin typeface="Trebuchet MS"/>
                <a:cs typeface="Trebuchet MS"/>
              </a:rPr>
              <a:t>output </a:t>
            </a:r>
            <a:r>
              <a:rPr sz="3200" spc="-165" dirty="0">
                <a:latin typeface="Trebuchet MS"/>
                <a:cs typeface="Trebuchet MS"/>
              </a:rPr>
              <a:t>because </a:t>
            </a:r>
            <a:r>
              <a:rPr sz="3200" spc="-25" dirty="0">
                <a:latin typeface="Trebuchet MS"/>
                <a:cs typeface="Trebuchet MS"/>
              </a:rPr>
              <a:t>no </a:t>
            </a:r>
            <a:r>
              <a:rPr sz="3200" spc="-165" dirty="0">
                <a:latin typeface="Trebuchet MS"/>
                <a:cs typeface="Trebuchet MS"/>
              </a:rPr>
              <a:t>path 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available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1269" y="73228"/>
            <a:ext cx="518033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65" dirty="0">
                <a:latin typeface="Trebuchet MS"/>
                <a:cs typeface="Trebuchet MS"/>
              </a:rPr>
              <a:t>T</a:t>
            </a:r>
            <a:r>
              <a:rPr sz="4300" spc="-200" dirty="0">
                <a:latin typeface="Trebuchet MS"/>
                <a:cs typeface="Trebuchet MS"/>
              </a:rPr>
              <a:t>i</a:t>
            </a:r>
            <a:r>
              <a:rPr sz="4300" spc="-190" dirty="0">
                <a:latin typeface="Trebuchet MS"/>
                <a:cs typeface="Trebuchet MS"/>
              </a:rPr>
              <a:t>m</a:t>
            </a:r>
            <a:r>
              <a:rPr sz="4300" spc="-5" dirty="0">
                <a:latin typeface="Trebuchet MS"/>
                <a:cs typeface="Trebuchet MS"/>
              </a:rPr>
              <a:t>e</a:t>
            </a:r>
            <a:r>
              <a:rPr sz="4300" spc="-350" dirty="0">
                <a:latin typeface="Trebuchet MS"/>
                <a:cs typeface="Trebuchet MS"/>
              </a:rPr>
              <a:t> </a:t>
            </a:r>
            <a:r>
              <a:rPr sz="4300" spc="-100" dirty="0">
                <a:latin typeface="Trebuchet MS"/>
                <a:cs typeface="Trebuchet MS"/>
              </a:rPr>
              <a:t>D</a:t>
            </a:r>
            <a:r>
              <a:rPr sz="4300" spc="-105" dirty="0">
                <a:latin typeface="Trebuchet MS"/>
                <a:cs typeface="Trebuchet MS"/>
              </a:rPr>
              <a:t>i</a:t>
            </a:r>
            <a:r>
              <a:rPr sz="4300" spc="-95" dirty="0">
                <a:latin typeface="Trebuchet MS"/>
                <a:cs typeface="Trebuchet MS"/>
              </a:rPr>
              <a:t>v</a:t>
            </a:r>
            <a:r>
              <a:rPr sz="4300" spc="-105" dirty="0">
                <a:latin typeface="Trebuchet MS"/>
                <a:cs typeface="Trebuchet MS"/>
              </a:rPr>
              <a:t>i</a:t>
            </a:r>
            <a:r>
              <a:rPr sz="4300" spc="-114" dirty="0">
                <a:latin typeface="Trebuchet MS"/>
                <a:cs typeface="Trebuchet MS"/>
              </a:rPr>
              <a:t>s</a:t>
            </a:r>
            <a:r>
              <a:rPr sz="4300" spc="-105" dirty="0">
                <a:latin typeface="Trebuchet MS"/>
                <a:cs typeface="Trebuchet MS"/>
              </a:rPr>
              <a:t>io</a:t>
            </a:r>
            <a:r>
              <a:rPr sz="4300" spc="-5" dirty="0">
                <a:latin typeface="Trebuchet MS"/>
                <a:cs typeface="Trebuchet MS"/>
              </a:rPr>
              <a:t>n</a:t>
            </a:r>
            <a:r>
              <a:rPr sz="4300" spc="-110" dirty="0">
                <a:latin typeface="Trebuchet MS"/>
                <a:cs typeface="Trebuchet MS"/>
              </a:rPr>
              <a:t> </a:t>
            </a:r>
            <a:r>
              <a:rPr sz="4300" spc="-200" dirty="0">
                <a:latin typeface="Trebuchet MS"/>
                <a:cs typeface="Trebuchet MS"/>
              </a:rPr>
              <a:t>S</a:t>
            </a:r>
            <a:r>
              <a:rPr sz="4300" spc="-204" dirty="0">
                <a:latin typeface="Trebuchet MS"/>
                <a:cs typeface="Trebuchet MS"/>
              </a:rPr>
              <a:t>w</a:t>
            </a:r>
            <a:r>
              <a:rPr sz="4300" spc="-200" dirty="0">
                <a:latin typeface="Trebuchet MS"/>
                <a:cs typeface="Trebuchet MS"/>
              </a:rPr>
              <a:t>it</a:t>
            </a:r>
            <a:r>
              <a:rPr sz="4300" spc="-195" dirty="0">
                <a:latin typeface="Trebuchet MS"/>
                <a:cs typeface="Trebuchet MS"/>
              </a:rPr>
              <a:t>ch</a:t>
            </a:r>
            <a:r>
              <a:rPr sz="4300" spc="-190" dirty="0">
                <a:latin typeface="Trebuchet MS"/>
                <a:cs typeface="Trebuchet MS"/>
              </a:rPr>
              <a:t>e</a:t>
            </a:r>
            <a:r>
              <a:rPr sz="4300" spc="-5" dirty="0">
                <a:latin typeface="Trebuchet MS"/>
                <a:cs typeface="Trebuchet MS"/>
              </a:rPr>
              <a:t>s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72" y="1116838"/>
            <a:ext cx="457809" cy="3413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72" y="2083003"/>
            <a:ext cx="457809" cy="3416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72" y="2501138"/>
            <a:ext cx="457809" cy="3413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72" y="2946526"/>
            <a:ext cx="457809" cy="3413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72" y="3836796"/>
            <a:ext cx="457809" cy="3413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72" y="4662881"/>
            <a:ext cx="457809" cy="3416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72" y="5120640"/>
            <a:ext cx="457809" cy="3413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872" y="5537911"/>
            <a:ext cx="298704" cy="3416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72" y="5983223"/>
            <a:ext cx="457809" cy="34168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41172" y="997458"/>
            <a:ext cx="8643620" cy="534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dirty="0">
                <a:latin typeface="Trebuchet MS"/>
                <a:cs typeface="Trebuchet MS"/>
              </a:rPr>
              <a:t>t</a:t>
            </a:r>
            <a:r>
              <a:rPr sz="3000" spc="-295" dirty="0">
                <a:latin typeface="Trebuchet MS"/>
                <a:cs typeface="Trebuchet MS"/>
              </a:rPr>
              <a:t> </a:t>
            </a:r>
            <a:r>
              <a:rPr sz="3000" spc="-130" dirty="0">
                <a:latin typeface="Trebuchet MS"/>
                <a:cs typeface="Trebuchet MS"/>
              </a:rPr>
              <a:t>u</a:t>
            </a:r>
            <a:r>
              <a:rPr sz="3000" spc="-114" dirty="0">
                <a:latin typeface="Trebuchet MS"/>
                <a:cs typeface="Trebuchet MS"/>
              </a:rPr>
              <a:t>s</a:t>
            </a:r>
            <a:r>
              <a:rPr sz="3000" spc="-125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200" dirty="0">
                <a:latin typeface="Trebuchet MS"/>
                <a:cs typeface="Trebuchet MS"/>
              </a:rPr>
              <a:t> </a:t>
            </a:r>
            <a:r>
              <a:rPr sz="3000" spc="-185" dirty="0">
                <a:latin typeface="Trebuchet MS"/>
                <a:cs typeface="Trebuchet MS"/>
              </a:rPr>
              <a:t>ti</a:t>
            </a:r>
            <a:r>
              <a:rPr sz="3000" spc="-190" dirty="0">
                <a:latin typeface="Trebuchet MS"/>
                <a:cs typeface="Trebuchet MS"/>
              </a:rPr>
              <a:t>m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450" dirty="0">
                <a:latin typeface="Trebuchet MS"/>
                <a:cs typeface="Trebuchet MS"/>
              </a:rPr>
              <a:t> </a:t>
            </a:r>
            <a:r>
              <a:rPr sz="3000" spc="-140" dirty="0">
                <a:latin typeface="Trebuchet MS"/>
                <a:cs typeface="Trebuchet MS"/>
              </a:rPr>
              <a:t>di</a:t>
            </a:r>
            <a:r>
              <a:rPr sz="3000" spc="-150" dirty="0">
                <a:latin typeface="Trebuchet MS"/>
                <a:cs typeface="Trebuchet MS"/>
              </a:rPr>
              <a:t>v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35" dirty="0">
                <a:latin typeface="Trebuchet MS"/>
                <a:cs typeface="Trebuchet MS"/>
              </a:rPr>
              <a:t>s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50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n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215" dirty="0">
                <a:latin typeface="Trebuchet MS"/>
                <a:cs typeface="Trebuchet MS"/>
              </a:rPr>
              <a:t>m</a:t>
            </a:r>
            <a:r>
              <a:rPr sz="3000" spc="-225" dirty="0">
                <a:latin typeface="Trebuchet MS"/>
                <a:cs typeface="Trebuchet MS"/>
              </a:rPr>
              <a:t>u</a:t>
            </a:r>
            <a:r>
              <a:rPr sz="3000" spc="-215" dirty="0">
                <a:latin typeface="Trebuchet MS"/>
                <a:cs typeface="Trebuchet MS"/>
              </a:rPr>
              <a:t>l</a:t>
            </a:r>
            <a:r>
              <a:rPr sz="3000" spc="-210" dirty="0">
                <a:latin typeface="Trebuchet MS"/>
                <a:cs typeface="Trebuchet MS"/>
              </a:rPr>
              <a:t>tip</a:t>
            </a:r>
            <a:r>
              <a:rPr sz="3000" spc="-215" dirty="0">
                <a:latin typeface="Trebuchet MS"/>
                <a:cs typeface="Trebuchet MS"/>
              </a:rPr>
              <a:t>l</a:t>
            </a:r>
            <a:r>
              <a:rPr sz="3000" spc="-225" dirty="0">
                <a:latin typeface="Trebuchet MS"/>
                <a:cs typeface="Trebuchet MS"/>
              </a:rPr>
              <a:t>e</a:t>
            </a:r>
            <a:r>
              <a:rPr sz="3000" spc="-210" dirty="0">
                <a:latin typeface="Trebuchet MS"/>
                <a:cs typeface="Trebuchet MS"/>
              </a:rPr>
              <a:t>xi</a:t>
            </a:r>
            <a:r>
              <a:rPr sz="3000" spc="-225" dirty="0">
                <a:latin typeface="Trebuchet MS"/>
                <a:cs typeface="Trebuchet MS"/>
              </a:rPr>
              <a:t>n</a:t>
            </a:r>
            <a:r>
              <a:rPr sz="3000" dirty="0">
                <a:latin typeface="Trebuchet MS"/>
                <a:cs typeface="Trebuchet MS"/>
              </a:rPr>
              <a:t>g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450">
              <a:latin typeface="Trebuchet MS"/>
              <a:cs typeface="Trebuchet MS"/>
            </a:endParaRPr>
          </a:p>
          <a:p>
            <a:pPr marL="240665">
              <a:lnSpc>
                <a:spcPts val="3445"/>
              </a:lnSpc>
              <a:spcBef>
                <a:spcPts val="5"/>
              </a:spcBef>
            </a:pPr>
            <a:r>
              <a:rPr sz="30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2</a:t>
            </a:r>
            <a:r>
              <a:rPr sz="3000" u="heavy" spc="-20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000" u="heavy" spc="-1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methods</a:t>
            </a:r>
            <a:r>
              <a:rPr sz="3000" spc="-150" dirty="0"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295910" marR="4836160">
              <a:lnSpc>
                <a:spcPts val="3510"/>
              </a:lnSpc>
              <a:spcBef>
                <a:spcPts val="35"/>
              </a:spcBef>
            </a:pPr>
            <a:r>
              <a:rPr sz="3000" b="1" spc="-254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000" b="1" spc="-13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000" b="1" spc="-135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3000" b="1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3000" b="1" spc="-2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000" b="1" spc="-120" dirty="0">
                <a:solidFill>
                  <a:srgbClr val="FF0000"/>
                </a:solidFill>
                <a:latin typeface="Trebuchet MS"/>
                <a:cs typeface="Trebuchet MS"/>
              </a:rPr>
              <a:t>sl</a:t>
            </a:r>
            <a:r>
              <a:rPr sz="3000" b="1" spc="-114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3000" b="1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000" b="1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000" b="1" spc="-20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000" b="1" spc="-18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3000" b="1" spc="-18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000" b="1" spc="-190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3000" b="1" spc="-200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3000" b="1" spc="-19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3000" b="1" spc="-195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3000" b="1" spc="-180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3000" b="1" spc="-185" dirty="0">
                <a:solidFill>
                  <a:srgbClr val="FF0000"/>
                </a:solidFill>
                <a:latin typeface="Trebuchet MS"/>
                <a:cs typeface="Trebuchet MS"/>
              </a:rPr>
              <a:t>ng</a:t>
            </a:r>
            <a:r>
              <a:rPr sz="3000" b="1" dirty="0">
                <a:solidFill>
                  <a:srgbClr val="FF0000"/>
                </a:solidFill>
                <a:latin typeface="Trebuchet MS"/>
                <a:cs typeface="Trebuchet MS"/>
              </a:rPr>
              <a:t>e  </a:t>
            </a:r>
            <a:r>
              <a:rPr sz="3000" b="1" spc="150" dirty="0">
                <a:solidFill>
                  <a:srgbClr val="FF0000"/>
                </a:solidFill>
                <a:latin typeface="Trebuchet MS"/>
                <a:cs typeface="Trebuchet MS"/>
              </a:rPr>
              <a:t>TDM</a:t>
            </a:r>
            <a:r>
              <a:rPr sz="3000" b="1" spc="1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000" b="1" spc="-80" dirty="0">
                <a:solidFill>
                  <a:srgbClr val="FF0000"/>
                </a:solidFill>
                <a:latin typeface="Trebuchet MS"/>
                <a:cs typeface="Trebuchet MS"/>
              </a:rPr>
              <a:t>bus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ts val="3350"/>
              </a:lnSpc>
            </a:pPr>
            <a:r>
              <a:rPr sz="3000" u="heavy" spc="-22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3000" u="heavy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im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3000" u="heavy" spc="-3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000" u="heavy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3000" u="heavy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</a:t>
            </a:r>
            <a:r>
              <a:rPr sz="3000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3000" u="heavy" spc="-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000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3000" u="heavy" spc="-2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3000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3000" u="heavy" spc="-2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3000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3000" u="heavy" spc="-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3000" u="heavy" spc="-2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</a:t>
            </a:r>
            <a:r>
              <a:rPr sz="3000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3000" u="heavy" spc="-2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3000" u="heavy" spc="-1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</a:t>
            </a:r>
            <a:r>
              <a:rPr sz="3000" u="heavy" spc="-20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295910" marR="5080">
              <a:lnSpc>
                <a:spcPts val="2900"/>
              </a:lnSpc>
              <a:spcBef>
                <a:spcPts val="635"/>
              </a:spcBef>
              <a:tabLst>
                <a:tab pos="716915" algn="l"/>
                <a:tab pos="2110105" algn="l"/>
                <a:tab pos="2814320" algn="l"/>
                <a:tab pos="4320540" algn="l"/>
                <a:tab pos="4820920" algn="l"/>
                <a:tab pos="5525135" algn="l"/>
                <a:tab pos="6287135" algn="l"/>
                <a:tab pos="7366634" algn="l"/>
                <a:tab pos="8104505" algn="l"/>
              </a:tabLst>
            </a:pP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dirty="0">
                <a:latin typeface="Trebuchet MS"/>
                <a:cs typeface="Trebuchet MS"/>
              </a:rPr>
              <a:t>t	</a:t>
            </a:r>
            <a:r>
              <a:rPr sz="3000" spc="-190" dirty="0">
                <a:latin typeface="Trebuchet MS"/>
                <a:cs typeface="Trebuchet MS"/>
              </a:rPr>
              <a:t>c</a:t>
            </a:r>
            <a:r>
              <a:rPr sz="3000" spc="-200" dirty="0">
                <a:latin typeface="Trebuchet MS"/>
                <a:cs typeface="Trebuchet MS"/>
              </a:rPr>
              <a:t>h</a:t>
            </a:r>
            <a:r>
              <a:rPr sz="3000" spc="-165" dirty="0">
                <a:latin typeface="Trebuchet MS"/>
                <a:cs typeface="Trebuchet MS"/>
              </a:rPr>
              <a:t>a</a:t>
            </a:r>
            <a:r>
              <a:rPr sz="3000" spc="-200" dirty="0">
                <a:latin typeface="Trebuchet MS"/>
                <a:cs typeface="Trebuchet MS"/>
              </a:rPr>
              <a:t>n</a:t>
            </a:r>
            <a:r>
              <a:rPr sz="3000" spc="-165" dirty="0">
                <a:latin typeface="Trebuchet MS"/>
                <a:cs typeface="Trebuchet MS"/>
              </a:rPr>
              <a:t>g</a:t>
            </a:r>
            <a:r>
              <a:rPr sz="3000" spc="-200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s	</a:t>
            </a:r>
            <a:r>
              <a:rPr sz="3000" spc="-160" dirty="0">
                <a:latin typeface="Trebuchet MS"/>
                <a:cs typeface="Trebuchet MS"/>
              </a:rPr>
              <a:t>t</a:t>
            </a:r>
            <a:r>
              <a:rPr sz="3000" spc="-180" dirty="0">
                <a:latin typeface="Trebuchet MS"/>
                <a:cs typeface="Trebuchet MS"/>
              </a:rPr>
              <a:t>h</a:t>
            </a:r>
            <a:r>
              <a:rPr sz="3000" dirty="0">
                <a:latin typeface="Trebuchet MS"/>
                <a:cs typeface="Trebuchet MS"/>
              </a:rPr>
              <a:t>e	</a:t>
            </a:r>
            <a:r>
              <a:rPr sz="3000" spc="-120" dirty="0">
                <a:latin typeface="Trebuchet MS"/>
                <a:cs typeface="Trebuchet MS"/>
              </a:rPr>
              <a:t>o</a:t>
            </a:r>
            <a:r>
              <a:rPr sz="3000" spc="-110" dirty="0">
                <a:latin typeface="Trebuchet MS"/>
                <a:cs typeface="Trebuchet MS"/>
              </a:rPr>
              <a:t>r</a:t>
            </a:r>
            <a:r>
              <a:rPr sz="3000" spc="-135" dirty="0">
                <a:latin typeface="Trebuchet MS"/>
                <a:cs typeface="Trebuchet MS"/>
              </a:rPr>
              <a:t>d</a:t>
            </a:r>
            <a:r>
              <a:rPr sz="3000" spc="-125" dirty="0">
                <a:latin typeface="Trebuchet MS"/>
                <a:cs typeface="Trebuchet MS"/>
              </a:rPr>
              <a:t>e</a:t>
            </a:r>
            <a:r>
              <a:rPr sz="3000" spc="-110" dirty="0">
                <a:latin typeface="Trebuchet MS"/>
                <a:cs typeface="Trebuchet MS"/>
              </a:rPr>
              <a:t>ri</a:t>
            </a:r>
            <a:r>
              <a:rPr sz="3000" spc="-125" dirty="0">
                <a:latin typeface="Trebuchet MS"/>
                <a:cs typeface="Trebuchet MS"/>
              </a:rPr>
              <a:t>n</a:t>
            </a:r>
            <a:r>
              <a:rPr sz="3000" dirty="0">
                <a:latin typeface="Trebuchet MS"/>
                <a:cs typeface="Trebuchet MS"/>
              </a:rPr>
              <a:t>g	</a:t>
            </a:r>
            <a:r>
              <a:rPr sz="3000" spc="-170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f	</a:t>
            </a:r>
            <a:r>
              <a:rPr sz="3000" spc="-160" dirty="0">
                <a:latin typeface="Trebuchet MS"/>
                <a:cs typeface="Trebuchet MS"/>
              </a:rPr>
              <a:t>t</a:t>
            </a:r>
            <a:r>
              <a:rPr sz="3000" spc="-180" dirty="0">
                <a:latin typeface="Trebuchet MS"/>
                <a:cs typeface="Trebuchet MS"/>
              </a:rPr>
              <a:t>h</a:t>
            </a:r>
            <a:r>
              <a:rPr sz="3000" dirty="0">
                <a:latin typeface="Trebuchet MS"/>
                <a:cs typeface="Trebuchet MS"/>
              </a:rPr>
              <a:t>e	</a:t>
            </a:r>
            <a:r>
              <a:rPr sz="3000" spc="-114" dirty="0">
                <a:latin typeface="Trebuchet MS"/>
                <a:cs typeface="Trebuchet MS"/>
              </a:rPr>
              <a:t>s</a:t>
            </a:r>
            <a:r>
              <a:rPr sz="3000" spc="-120" dirty="0">
                <a:latin typeface="Trebuchet MS"/>
                <a:cs typeface="Trebuchet MS"/>
              </a:rPr>
              <a:t>l</a:t>
            </a:r>
            <a:r>
              <a:rPr sz="3000" spc="-125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t	</a:t>
            </a:r>
            <a:r>
              <a:rPr sz="3000" spc="-160" dirty="0">
                <a:latin typeface="Trebuchet MS"/>
                <a:cs typeface="Trebuchet MS"/>
              </a:rPr>
              <a:t>b</a:t>
            </a:r>
            <a:r>
              <a:rPr sz="3000" spc="-185" dirty="0">
                <a:latin typeface="Trebuchet MS"/>
                <a:cs typeface="Trebuchet MS"/>
              </a:rPr>
              <a:t>a</a:t>
            </a:r>
            <a:r>
              <a:rPr sz="3000" spc="-160" dirty="0">
                <a:latin typeface="Trebuchet MS"/>
                <a:cs typeface="Trebuchet MS"/>
              </a:rPr>
              <a:t>s</a:t>
            </a:r>
            <a:r>
              <a:rPr sz="3000" spc="-170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d	</a:t>
            </a:r>
            <a:r>
              <a:rPr sz="3000" spc="-270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n	</a:t>
            </a:r>
            <a:r>
              <a:rPr sz="3000" spc="-155" dirty="0">
                <a:latin typeface="Trebuchet MS"/>
                <a:cs typeface="Trebuchet MS"/>
              </a:rPr>
              <a:t>t</a:t>
            </a:r>
            <a:r>
              <a:rPr sz="3000" spc="-175" dirty="0">
                <a:latin typeface="Trebuchet MS"/>
                <a:cs typeface="Trebuchet MS"/>
              </a:rPr>
              <a:t>h</a:t>
            </a:r>
            <a:r>
              <a:rPr sz="3000" dirty="0">
                <a:latin typeface="Trebuchet MS"/>
                <a:cs typeface="Trebuchet MS"/>
              </a:rPr>
              <a:t>e  </a:t>
            </a:r>
            <a:r>
              <a:rPr sz="3000" spc="-140" dirty="0">
                <a:latin typeface="Trebuchet MS"/>
                <a:cs typeface="Trebuchet MS"/>
              </a:rPr>
              <a:t>d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spc="-135" dirty="0">
                <a:latin typeface="Trebuchet MS"/>
                <a:cs typeface="Trebuchet MS"/>
              </a:rPr>
              <a:t>s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35" dirty="0">
                <a:latin typeface="Trebuchet MS"/>
                <a:cs typeface="Trebuchet MS"/>
              </a:rPr>
              <a:t>r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d</a:t>
            </a:r>
            <a:r>
              <a:rPr sz="3000" spc="-185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c</a:t>
            </a:r>
            <a:r>
              <a:rPr sz="3000" spc="-125" dirty="0">
                <a:latin typeface="Trebuchet MS"/>
                <a:cs typeface="Trebuchet MS"/>
              </a:rPr>
              <a:t>o</a:t>
            </a:r>
            <a:r>
              <a:rPr sz="3000" spc="-130" dirty="0">
                <a:latin typeface="Trebuchet MS"/>
                <a:cs typeface="Trebuchet MS"/>
              </a:rPr>
              <a:t>nn</a:t>
            </a:r>
            <a:r>
              <a:rPr sz="3000" spc="-125" dirty="0">
                <a:latin typeface="Trebuchet MS"/>
                <a:cs typeface="Trebuchet MS"/>
              </a:rPr>
              <a:t>e</a:t>
            </a:r>
            <a:r>
              <a:rPr sz="3000" spc="-120" dirty="0">
                <a:latin typeface="Trebuchet MS"/>
                <a:cs typeface="Trebuchet MS"/>
              </a:rPr>
              <a:t>c</a:t>
            </a:r>
            <a:r>
              <a:rPr sz="3000" spc="-110" dirty="0">
                <a:latin typeface="Trebuchet MS"/>
                <a:cs typeface="Trebuchet MS"/>
              </a:rPr>
              <a:t>t</a:t>
            </a:r>
            <a:r>
              <a:rPr sz="3000" spc="-114" dirty="0">
                <a:latin typeface="Trebuchet MS"/>
                <a:cs typeface="Trebuchet MS"/>
              </a:rPr>
              <a:t>i</a:t>
            </a:r>
            <a:r>
              <a:rPr sz="3000" spc="-125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n</a:t>
            </a:r>
            <a:endParaRPr sz="3000">
              <a:latin typeface="Trebuchet MS"/>
              <a:cs typeface="Trebuchet MS"/>
            </a:endParaRPr>
          </a:p>
          <a:p>
            <a:pPr marL="241300" marR="3726815">
              <a:lnSpc>
                <a:spcPct val="100000"/>
              </a:lnSpc>
              <a:spcBef>
                <a:spcPts val="25"/>
              </a:spcBef>
            </a:pP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dirty="0">
                <a:latin typeface="Trebuchet MS"/>
                <a:cs typeface="Trebuchet MS"/>
              </a:rPr>
              <a:t>t</a:t>
            </a:r>
            <a:r>
              <a:rPr sz="3000" spc="-295" dirty="0">
                <a:latin typeface="Trebuchet MS"/>
                <a:cs typeface="Trebuchet MS"/>
              </a:rPr>
              <a:t> </a:t>
            </a:r>
            <a:r>
              <a:rPr sz="3000" spc="-130" dirty="0">
                <a:latin typeface="Trebuchet MS"/>
                <a:cs typeface="Trebuchet MS"/>
              </a:rPr>
              <a:t>u</a:t>
            </a:r>
            <a:r>
              <a:rPr sz="3000" spc="-114" dirty="0">
                <a:latin typeface="Trebuchet MS"/>
                <a:cs typeface="Trebuchet MS"/>
              </a:rPr>
              <a:t>s</a:t>
            </a:r>
            <a:r>
              <a:rPr sz="3000" spc="-125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204" dirty="0">
                <a:latin typeface="Trebuchet MS"/>
                <a:cs typeface="Trebuchet MS"/>
              </a:rPr>
              <a:t> </a:t>
            </a:r>
            <a:r>
              <a:rPr sz="3000" spc="170" dirty="0">
                <a:latin typeface="Trebuchet MS"/>
                <a:cs typeface="Trebuchet MS"/>
              </a:rPr>
              <a:t>RA</a:t>
            </a:r>
            <a:r>
              <a:rPr sz="3000" dirty="0">
                <a:latin typeface="Trebuchet MS"/>
                <a:cs typeface="Trebuchet MS"/>
              </a:rPr>
              <a:t>M</a:t>
            </a:r>
            <a:r>
              <a:rPr sz="3000" spc="325" dirty="0">
                <a:latin typeface="Trebuchet MS"/>
                <a:cs typeface="Trebuchet MS"/>
              </a:rPr>
              <a:t> </a:t>
            </a:r>
            <a:r>
              <a:rPr sz="3000" spc="-65" dirty="0">
                <a:latin typeface="Trebuchet MS"/>
                <a:cs typeface="Trebuchet MS"/>
              </a:rPr>
              <a:t>t</a:t>
            </a:r>
            <a:r>
              <a:rPr sz="3000" dirty="0">
                <a:latin typeface="Trebuchet MS"/>
                <a:cs typeface="Trebuchet MS"/>
              </a:rPr>
              <a:t>o</a:t>
            </a:r>
            <a:r>
              <a:rPr sz="3000" spc="-165" dirty="0">
                <a:latin typeface="Trebuchet MS"/>
                <a:cs typeface="Trebuchet MS"/>
              </a:rPr>
              <a:t> </a:t>
            </a:r>
            <a:r>
              <a:rPr sz="3000" spc="-90" dirty="0">
                <a:latin typeface="Trebuchet MS"/>
                <a:cs typeface="Trebuchet MS"/>
              </a:rPr>
              <a:t>st</a:t>
            </a:r>
            <a:r>
              <a:rPr sz="3000" spc="-100" dirty="0">
                <a:latin typeface="Trebuchet MS"/>
                <a:cs typeface="Trebuchet MS"/>
              </a:rPr>
              <a:t>o</a:t>
            </a:r>
            <a:r>
              <a:rPr sz="3000" spc="-90" dirty="0">
                <a:latin typeface="Trebuchet MS"/>
                <a:cs typeface="Trebuchet MS"/>
              </a:rPr>
              <a:t>r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185" dirty="0">
                <a:latin typeface="Trebuchet MS"/>
                <a:cs typeface="Trebuchet MS"/>
              </a:rPr>
              <a:t>ti</a:t>
            </a:r>
            <a:r>
              <a:rPr sz="3000" spc="-190" dirty="0">
                <a:latin typeface="Trebuchet MS"/>
                <a:cs typeface="Trebuchet MS"/>
              </a:rPr>
              <a:t>m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434" dirty="0">
                <a:latin typeface="Trebuchet MS"/>
                <a:cs typeface="Trebuchet MS"/>
              </a:rPr>
              <a:t> </a:t>
            </a:r>
            <a:r>
              <a:rPr sz="3000" spc="-210" dirty="0">
                <a:latin typeface="Trebuchet MS"/>
                <a:cs typeface="Trebuchet MS"/>
              </a:rPr>
              <a:t>s</a:t>
            </a:r>
            <a:r>
              <a:rPr sz="3000" spc="-215" dirty="0">
                <a:latin typeface="Trebuchet MS"/>
                <a:cs typeface="Trebuchet MS"/>
              </a:rPr>
              <a:t>l</a:t>
            </a:r>
            <a:r>
              <a:rPr sz="3000" spc="-220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t  </a:t>
            </a:r>
            <a:r>
              <a:rPr sz="3000" u="heavy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Ex</a:t>
            </a:r>
            <a:r>
              <a:rPr sz="3000" spc="-130" dirty="0"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271780">
              <a:lnSpc>
                <a:spcPts val="3245"/>
              </a:lnSpc>
              <a:tabLst>
                <a:tab pos="1555115" algn="l"/>
                <a:tab pos="2814320" algn="l"/>
                <a:tab pos="4073525" algn="l"/>
              </a:tabLst>
            </a:pPr>
            <a:r>
              <a:rPr sz="3000" spc="-20" dirty="0">
                <a:latin typeface="Trebuchet MS"/>
                <a:cs typeface="Trebuchet MS"/>
              </a:rPr>
              <a:t>1-&gt;3	</a:t>
            </a:r>
            <a:r>
              <a:rPr sz="3000" spc="-15" dirty="0">
                <a:latin typeface="Trebuchet MS"/>
                <a:cs typeface="Trebuchet MS"/>
              </a:rPr>
              <a:t>2-&gt;4	3-&gt;1	4-&gt;2</a:t>
            </a:r>
            <a:endParaRPr sz="3000">
              <a:latin typeface="Trebuchet MS"/>
              <a:cs typeface="Trebuchet MS"/>
            </a:endParaRPr>
          </a:p>
          <a:p>
            <a:pPr marL="295910">
              <a:lnSpc>
                <a:spcPts val="3554"/>
              </a:lnSpc>
            </a:pPr>
            <a:r>
              <a:rPr sz="3000" dirty="0">
                <a:latin typeface="Trebuchet MS"/>
                <a:cs typeface="Trebuchet MS"/>
              </a:rPr>
              <a:t>A</a:t>
            </a:r>
            <a:r>
              <a:rPr sz="3000" spc="-4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B</a:t>
            </a:r>
            <a:r>
              <a:rPr sz="3000" spc="-9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C</a:t>
            </a:r>
            <a:r>
              <a:rPr sz="3000" spc="26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D</a:t>
            </a:r>
            <a:r>
              <a:rPr sz="3000" spc="340" dirty="0">
                <a:latin typeface="Trebuchet MS"/>
                <a:cs typeface="Trebuchet MS"/>
              </a:rPr>
              <a:t> </a:t>
            </a:r>
            <a:r>
              <a:rPr sz="3000" spc="10" dirty="0">
                <a:latin typeface="Trebuchet MS"/>
                <a:cs typeface="Trebuchet MS"/>
              </a:rPr>
              <a:t>-&gt;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C</a:t>
            </a:r>
            <a:r>
              <a:rPr sz="3000" spc="24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D</a:t>
            </a:r>
            <a:r>
              <a:rPr sz="3000" spc="-11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A</a:t>
            </a:r>
            <a:r>
              <a:rPr sz="3000" spc="-2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B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4" y="0"/>
            <a:ext cx="9140825" cy="6858000"/>
            <a:chOff x="2984" y="0"/>
            <a:chExt cx="9140825" cy="6858000"/>
          </a:xfrm>
        </p:grpSpPr>
        <p:sp>
          <p:nvSpPr>
            <p:cNvPr id="3" name="object 3"/>
            <p:cNvSpPr/>
            <p:nvPr/>
          </p:nvSpPr>
          <p:spPr>
            <a:xfrm>
              <a:off x="3047" y="6095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506" y="0"/>
                  </a:lnTo>
                  <a:lnTo>
                    <a:pt x="0" y="819403"/>
                  </a:lnTo>
                  <a:lnTo>
                    <a:pt x="48831" y="818006"/>
                  </a:lnTo>
                  <a:lnTo>
                    <a:pt x="96420" y="813942"/>
                  </a:lnTo>
                  <a:lnTo>
                    <a:pt x="143192" y="807084"/>
                  </a:lnTo>
                  <a:lnTo>
                    <a:pt x="189090" y="797813"/>
                  </a:lnTo>
                  <a:lnTo>
                    <a:pt x="234010" y="785876"/>
                  </a:lnTo>
                  <a:lnTo>
                    <a:pt x="277888" y="771651"/>
                  </a:lnTo>
                  <a:lnTo>
                    <a:pt x="320636" y="755014"/>
                  </a:lnTo>
                  <a:lnTo>
                    <a:pt x="362191" y="736091"/>
                  </a:lnTo>
                  <a:lnTo>
                    <a:pt x="402475" y="715009"/>
                  </a:lnTo>
                  <a:lnTo>
                    <a:pt x="441413" y="691895"/>
                  </a:lnTo>
                  <a:lnTo>
                    <a:pt x="478917" y="666623"/>
                  </a:lnTo>
                  <a:lnTo>
                    <a:pt x="514908" y="639444"/>
                  </a:lnTo>
                  <a:lnTo>
                    <a:pt x="549313" y="610362"/>
                  </a:lnTo>
                  <a:lnTo>
                    <a:pt x="582066" y="579374"/>
                  </a:lnTo>
                  <a:lnTo>
                    <a:pt x="613079" y="546862"/>
                  </a:lnTo>
                  <a:lnTo>
                    <a:pt x="642277" y="512571"/>
                  </a:lnTo>
                  <a:lnTo>
                    <a:pt x="669582" y="476630"/>
                  </a:lnTo>
                  <a:lnTo>
                    <a:pt x="694905" y="439292"/>
                  </a:lnTo>
                  <a:lnTo>
                    <a:pt x="718197" y="400557"/>
                  </a:lnTo>
                  <a:lnTo>
                    <a:pt x="739355" y="360425"/>
                  </a:lnTo>
                  <a:lnTo>
                    <a:pt x="758329" y="319024"/>
                  </a:lnTo>
                  <a:lnTo>
                    <a:pt x="775004" y="276351"/>
                  </a:lnTo>
                  <a:lnTo>
                    <a:pt x="789343" y="232663"/>
                  </a:lnTo>
                  <a:lnTo>
                    <a:pt x="801230" y="187959"/>
                  </a:lnTo>
                  <a:lnTo>
                    <a:pt x="810628" y="142239"/>
                  </a:lnTo>
                  <a:lnTo>
                    <a:pt x="817422" y="95630"/>
                  </a:lnTo>
                  <a:lnTo>
                    <a:pt x="821563" y="48132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" y="7620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821563" y="48132"/>
                  </a:lnTo>
                  <a:lnTo>
                    <a:pt x="817422" y="95630"/>
                  </a:lnTo>
                  <a:lnTo>
                    <a:pt x="810628" y="142239"/>
                  </a:lnTo>
                  <a:lnTo>
                    <a:pt x="801230" y="187959"/>
                  </a:lnTo>
                  <a:lnTo>
                    <a:pt x="789343" y="232663"/>
                  </a:lnTo>
                  <a:lnTo>
                    <a:pt x="775004" y="276351"/>
                  </a:lnTo>
                  <a:lnTo>
                    <a:pt x="758329" y="319024"/>
                  </a:lnTo>
                  <a:lnTo>
                    <a:pt x="739355" y="360425"/>
                  </a:lnTo>
                  <a:lnTo>
                    <a:pt x="718197" y="400557"/>
                  </a:lnTo>
                  <a:lnTo>
                    <a:pt x="694905" y="439292"/>
                  </a:lnTo>
                  <a:lnTo>
                    <a:pt x="669582" y="476630"/>
                  </a:lnTo>
                  <a:lnTo>
                    <a:pt x="642277" y="512571"/>
                  </a:lnTo>
                  <a:lnTo>
                    <a:pt x="613079" y="546862"/>
                  </a:lnTo>
                  <a:lnTo>
                    <a:pt x="582066" y="579374"/>
                  </a:lnTo>
                  <a:lnTo>
                    <a:pt x="549313" y="610362"/>
                  </a:lnTo>
                  <a:lnTo>
                    <a:pt x="514908" y="639444"/>
                  </a:lnTo>
                  <a:lnTo>
                    <a:pt x="478917" y="666622"/>
                  </a:lnTo>
                  <a:lnTo>
                    <a:pt x="441413" y="691895"/>
                  </a:lnTo>
                  <a:lnTo>
                    <a:pt x="402475" y="715009"/>
                  </a:lnTo>
                  <a:lnTo>
                    <a:pt x="362191" y="736091"/>
                  </a:lnTo>
                  <a:lnTo>
                    <a:pt x="320636" y="755014"/>
                  </a:lnTo>
                  <a:lnTo>
                    <a:pt x="277888" y="771651"/>
                  </a:lnTo>
                  <a:lnTo>
                    <a:pt x="234010" y="785876"/>
                  </a:lnTo>
                  <a:lnTo>
                    <a:pt x="189090" y="797813"/>
                  </a:lnTo>
                  <a:lnTo>
                    <a:pt x="143192" y="807084"/>
                  </a:lnTo>
                  <a:lnTo>
                    <a:pt x="96420" y="813942"/>
                  </a:lnTo>
                  <a:lnTo>
                    <a:pt x="48831" y="818006"/>
                  </a:lnTo>
                  <a:lnTo>
                    <a:pt x="506" y="819403"/>
                  </a:lnTo>
                  <a:lnTo>
                    <a:pt x="338" y="819403"/>
                  </a:lnTo>
                  <a:lnTo>
                    <a:pt x="168" y="819403"/>
                  </a:lnTo>
                  <a:lnTo>
                    <a:pt x="0" y="819403"/>
                  </a:lnTo>
                  <a:lnTo>
                    <a:pt x="506" y="0"/>
                  </a:lnTo>
                  <a:lnTo>
                    <a:pt x="822960" y="0"/>
                  </a:lnTo>
                  <a:close/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7" y="3047"/>
              <a:ext cx="1786127" cy="17861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164" y="22859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853186"/>
                  </a:moveTo>
                  <a:lnTo>
                    <a:pt x="1346" y="804799"/>
                  </a:lnTo>
                  <a:lnTo>
                    <a:pt x="5359" y="757047"/>
                  </a:lnTo>
                  <a:lnTo>
                    <a:pt x="11937" y="710184"/>
                  </a:lnTo>
                  <a:lnTo>
                    <a:pt x="21031" y="664083"/>
                  </a:lnTo>
                  <a:lnTo>
                    <a:pt x="32562" y="618871"/>
                  </a:lnTo>
                  <a:lnTo>
                    <a:pt x="46456" y="574802"/>
                  </a:lnTo>
                  <a:lnTo>
                    <a:pt x="62649" y="531622"/>
                  </a:lnTo>
                  <a:lnTo>
                    <a:pt x="81064" y="489712"/>
                  </a:lnTo>
                  <a:lnTo>
                    <a:pt x="101625" y="448945"/>
                  </a:lnTo>
                  <a:lnTo>
                    <a:pt x="124256" y="409575"/>
                  </a:lnTo>
                  <a:lnTo>
                    <a:pt x="148894" y="371475"/>
                  </a:lnTo>
                  <a:lnTo>
                    <a:pt x="175475" y="334772"/>
                  </a:lnTo>
                  <a:lnTo>
                    <a:pt x="203911" y="299593"/>
                  </a:lnTo>
                  <a:lnTo>
                    <a:pt x="234137" y="266065"/>
                  </a:lnTo>
                  <a:lnTo>
                    <a:pt x="266077" y="234061"/>
                  </a:lnTo>
                  <a:lnTo>
                    <a:pt x="299656" y="203835"/>
                  </a:lnTo>
                  <a:lnTo>
                    <a:pt x="334822" y="175514"/>
                  </a:lnTo>
                  <a:lnTo>
                    <a:pt x="371475" y="148844"/>
                  </a:lnTo>
                  <a:lnTo>
                    <a:pt x="409562" y="124206"/>
                  </a:lnTo>
                  <a:lnTo>
                    <a:pt x="449008" y="101600"/>
                  </a:lnTo>
                  <a:lnTo>
                    <a:pt x="489737" y="81025"/>
                  </a:lnTo>
                  <a:lnTo>
                    <a:pt x="531685" y="62611"/>
                  </a:lnTo>
                  <a:lnTo>
                    <a:pt x="574763" y="46482"/>
                  </a:lnTo>
                  <a:lnTo>
                    <a:pt x="618921" y="32512"/>
                  </a:lnTo>
                  <a:lnTo>
                    <a:pt x="664070" y="21082"/>
                  </a:lnTo>
                  <a:lnTo>
                    <a:pt x="710145" y="11938"/>
                  </a:lnTo>
                  <a:lnTo>
                    <a:pt x="757059" y="5334"/>
                  </a:lnTo>
                  <a:lnTo>
                    <a:pt x="804773" y="1397"/>
                  </a:lnTo>
                  <a:lnTo>
                    <a:pt x="853186" y="0"/>
                  </a:lnTo>
                  <a:lnTo>
                    <a:pt x="901598" y="1397"/>
                  </a:lnTo>
                  <a:lnTo>
                    <a:pt x="949312" y="5334"/>
                  </a:lnTo>
                  <a:lnTo>
                    <a:pt x="996238" y="11938"/>
                  </a:lnTo>
                  <a:lnTo>
                    <a:pt x="1042314" y="21082"/>
                  </a:lnTo>
                  <a:lnTo>
                    <a:pt x="1087462" y="32512"/>
                  </a:lnTo>
                  <a:lnTo>
                    <a:pt x="1131570" y="46482"/>
                  </a:lnTo>
                  <a:lnTo>
                    <a:pt x="1174750" y="62611"/>
                  </a:lnTo>
                  <a:lnTo>
                    <a:pt x="1216660" y="81025"/>
                  </a:lnTo>
                  <a:lnTo>
                    <a:pt x="1257427" y="101600"/>
                  </a:lnTo>
                  <a:lnTo>
                    <a:pt x="1296797" y="124206"/>
                  </a:lnTo>
                  <a:lnTo>
                    <a:pt x="1334897" y="148844"/>
                  </a:lnTo>
                  <a:lnTo>
                    <a:pt x="1371600" y="175514"/>
                  </a:lnTo>
                  <a:lnTo>
                    <a:pt x="1406779" y="203835"/>
                  </a:lnTo>
                  <a:lnTo>
                    <a:pt x="1440307" y="234061"/>
                  </a:lnTo>
                  <a:lnTo>
                    <a:pt x="1472311" y="266065"/>
                  </a:lnTo>
                  <a:lnTo>
                    <a:pt x="1502537" y="299593"/>
                  </a:lnTo>
                  <a:lnTo>
                    <a:pt x="1530858" y="334772"/>
                  </a:lnTo>
                  <a:lnTo>
                    <a:pt x="1557528" y="371475"/>
                  </a:lnTo>
                  <a:lnTo>
                    <a:pt x="1582166" y="409575"/>
                  </a:lnTo>
                  <a:lnTo>
                    <a:pt x="1604772" y="448945"/>
                  </a:lnTo>
                  <a:lnTo>
                    <a:pt x="1625346" y="489712"/>
                  </a:lnTo>
                  <a:lnTo>
                    <a:pt x="1643761" y="531622"/>
                  </a:lnTo>
                  <a:lnTo>
                    <a:pt x="1659890" y="574802"/>
                  </a:lnTo>
                  <a:lnTo>
                    <a:pt x="1673860" y="618871"/>
                  </a:lnTo>
                  <a:lnTo>
                    <a:pt x="1685290" y="664083"/>
                  </a:lnTo>
                  <a:lnTo>
                    <a:pt x="1694434" y="710184"/>
                  </a:lnTo>
                  <a:lnTo>
                    <a:pt x="1701038" y="757047"/>
                  </a:lnTo>
                  <a:lnTo>
                    <a:pt x="1704975" y="804799"/>
                  </a:lnTo>
                  <a:lnTo>
                    <a:pt x="1706372" y="853186"/>
                  </a:lnTo>
                  <a:lnTo>
                    <a:pt x="1704975" y="901573"/>
                  </a:lnTo>
                  <a:lnTo>
                    <a:pt x="1701038" y="949325"/>
                  </a:lnTo>
                  <a:lnTo>
                    <a:pt x="1694434" y="996188"/>
                  </a:lnTo>
                  <a:lnTo>
                    <a:pt x="1685290" y="1042289"/>
                  </a:lnTo>
                  <a:lnTo>
                    <a:pt x="1673860" y="1087501"/>
                  </a:lnTo>
                  <a:lnTo>
                    <a:pt x="1659890" y="1131570"/>
                  </a:lnTo>
                  <a:lnTo>
                    <a:pt x="1643761" y="1174750"/>
                  </a:lnTo>
                  <a:lnTo>
                    <a:pt x="1625346" y="1216660"/>
                  </a:lnTo>
                  <a:lnTo>
                    <a:pt x="1604772" y="1257427"/>
                  </a:lnTo>
                  <a:lnTo>
                    <a:pt x="1582166" y="1296797"/>
                  </a:lnTo>
                  <a:lnTo>
                    <a:pt x="1557528" y="1334897"/>
                  </a:lnTo>
                  <a:lnTo>
                    <a:pt x="1530858" y="1371600"/>
                  </a:lnTo>
                  <a:lnTo>
                    <a:pt x="1502537" y="1406779"/>
                  </a:lnTo>
                  <a:lnTo>
                    <a:pt x="1472311" y="1440307"/>
                  </a:lnTo>
                  <a:lnTo>
                    <a:pt x="1440307" y="1472311"/>
                  </a:lnTo>
                  <a:lnTo>
                    <a:pt x="1406779" y="1502537"/>
                  </a:lnTo>
                  <a:lnTo>
                    <a:pt x="1371600" y="1530858"/>
                  </a:lnTo>
                  <a:lnTo>
                    <a:pt x="1334897" y="1557528"/>
                  </a:lnTo>
                  <a:lnTo>
                    <a:pt x="1296797" y="1582166"/>
                  </a:lnTo>
                  <a:lnTo>
                    <a:pt x="1257427" y="1604772"/>
                  </a:lnTo>
                  <a:lnTo>
                    <a:pt x="1216660" y="1625346"/>
                  </a:lnTo>
                  <a:lnTo>
                    <a:pt x="1174750" y="1643761"/>
                  </a:lnTo>
                  <a:lnTo>
                    <a:pt x="1131570" y="1659890"/>
                  </a:lnTo>
                  <a:lnTo>
                    <a:pt x="1087462" y="1673860"/>
                  </a:lnTo>
                  <a:lnTo>
                    <a:pt x="1042314" y="1685290"/>
                  </a:lnTo>
                  <a:lnTo>
                    <a:pt x="996238" y="1694434"/>
                  </a:lnTo>
                  <a:lnTo>
                    <a:pt x="949312" y="1701038"/>
                  </a:lnTo>
                  <a:lnTo>
                    <a:pt x="901598" y="1704975"/>
                  </a:lnTo>
                  <a:lnTo>
                    <a:pt x="853186" y="1706372"/>
                  </a:lnTo>
                  <a:lnTo>
                    <a:pt x="804773" y="1704975"/>
                  </a:lnTo>
                  <a:lnTo>
                    <a:pt x="757059" y="1701038"/>
                  </a:lnTo>
                  <a:lnTo>
                    <a:pt x="710145" y="1694434"/>
                  </a:lnTo>
                  <a:lnTo>
                    <a:pt x="664070" y="1685290"/>
                  </a:lnTo>
                  <a:lnTo>
                    <a:pt x="618921" y="1673860"/>
                  </a:lnTo>
                  <a:lnTo>
                    <a:pt x="574763" y="1659890"/>
                  </a:lnTo>
                  <a:lnTo>
                    <a:pt x="531685" y="1643761"/>
                  </a:lnTo>
                  <a:lnTo>
                    <a:pt x="489737" y="1625346"/>
                  </a:lnTo>
                  <a:lnTo>
                    <a:pt x="449008" y="1604772"/>
                  </a:lnTo>
                  <a:lnTo>
                    <a:pt x="409562" y="1582166"/>
                  </a:lnTo>
                  <a:lnTo>
                    <a:pt x="371475" y="1557528"/>
                  </a:lnTo>
                  <a:lnTo>
                    <a:pt x="334822" y="1530858"/>
                  </a:lnTo>
                  <a:lnTo>
                    <a:pt x="299656" y="1502537"/>
                  </a:lnTo>
                  <a:lnTo>
                    <a:pt x="266077" y="1472311"/>
                  </a:lnTo>
                  <a:lnTo>
                    <a:pt x="234137" y="1440307"/>
                  </a:lnTo>
                  <a:lnTo>
                    <a:pt x="203911" y="1406779"/>
                  </a:lnTo>
                  <a:lnTo>
                    <a:pt x="175475" y="1371600"/>
                  </a:lnTo>
                  <a:lnTo>
                    <a:pt x="148894" y="1334897"/>
                  </a:lnTo>
                  <a:lnTo>
                    <a:pt x="124256" y="1296797"/>
                  </a:lnTo>
                  <a:lnTo>
                    <a:pt x="101625" y="1257427"/>
                  </a:lnTo>
                  <a:lnTo>
                    <a:pt x="81064" y="1216660"/>
                  </a:lnTo>
                  <a:lnTo>
                    <a:pt x="62649" y="1174750"/>
                  </a:lnTo>
                  <a:lnTo>
                    <a:pt x="46456" y="1131570"/>
                  </a:lnTo>
                  <a:lnTo>
                    <a:pt x="32562" y="1087501"/>
                  </a:lnTo>
                  <a:lnTo>
                    <a:pt x="21031" y="1042289"/>
                  </a:lnTo>
                  <a:lnTo>
                    <a:pt x="11937" y="996188"/>
                  </a:lnTo>
                  <a:lnTo>
                    <a:pt x="5359" y="949325"/>
                  </a:lnTo>
                  <a:lnTo>
                    <a:pt x="1346" y="901573"/>
                  </a:lnTo>
                  <a:lnTo>
                    <a:pt x="0" y="853186"/>
                  </a:lnTo>
                  <a:close/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87" y="1042416"/>
              <a:ext cx="1152144" cy="1149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7" y="1051560"/>
              <a:ext cx="1118616" cy="1109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5927" y="1051560"/>
              <a:ext cx="1118870" cy="1109345"/>
            </a:xfrm>
            <a:custGeom>
              <a:avLst/>
              <a:gdLst/>
              <a:ahLst/>
              <a:cxnLst/>
              <a:rect l="l" t="t" r="r" b="b"/>
              <a:pathLst>
                <a:path w="1118870" h="1109345">
                  <a:moveTo>
                    <a:pt x="118668" y="204215"/>
                  </a:moveTo>
                  <a:lnTo>
                    <a:pt x="150012" y="168401"/>
                  </a:lnTo>
                  <a:lnTo>
                    <a:pt x="183781" y="135889"/>
                  </a:lnTo>
                  <a:lnTo>
                    <a:pt x="219773" y="106934"/>
                  </a:lnTo>
                  <a:lnTo>
                    <a:pt x="257733" y="81279"/>
                  </a:lnTo>
                  <a:lnTo>
                    <a:pt x="297434" y="59181"/>
                  </a:lnTo>
                  <a:lnTo>
                    <a:pt x="338632" y="40512"/>
                  </a:lnTo>
                  <a:lnTo>
                    <a:pt x="381101" y="25273"/>
                  </a:lnTo>
                  <a:lnTo>
                    <a:pt x="424599" y="13588"/>
                  </a:lnTo>
                  <a:lnTo>
                    <a:pt x="468884" y="5461"/>
                  </a:lnTo>
                  <a:lnTo>
                    <a:pt x="513740" y="888"/>
                  </a:lnTo>
                  <a:lnTo>
                    <a:pt x="558914" y="0"/>
                  </a:lnTo>
                  <a:lnTo>
                    <a:pt x="604177" y="2666"/>
                  </a:lnTo>
                  <a:lnTo>
                    <a:pt x="649287" y="9016"/>
                  </a:lnTo>
                  <a:lnTo>
                    <a:pt x="694016" y="18923"/>
                  </a:lnTo>
                  <a:lnTo>
                    <a:pt x="738124" y="32638"/>
                  </a:lnTo>
                  <a:lnTo>
                    <a:pt x="781380" y="49911"/>
                  </a:lnTo>
                  <a:lnTo>
                    <a:pt x="823544" y="71119"/>
                  </a:lnTo>
                  <a:lnTo>
                    <a:pt x="864387" y="96012"/>
                  </a:lnTo>
                  <a:lnTo>
                    <a:pt x="903655" y="124587"/>
                  </a:lnTo>
                  <a:lnTo>
                    <a:pt x="940409" y="156463"/>
                  </a:lnTo>
                  <a:lnTo>
                    <a:pt x="973797" y="190626"/>
                  </a:lnTo>
                  <a:lnTo>
                    <a:pt x="1003808" y="226822"/>
                  </a:lnTo>
                  <a:lnTo>
                    <a:pt x="1030389" y="265049"/>
                  </a:lnTo>
                  <a:lnTo>
                    <a:pt x="1053541" y="304926"/>
                  </a:lnTo>
                  <a:lnTo>
                    <a:pt x="1073213" y="346075"/>
                  </a:lnTo>
                  <a:lnTo>
                    <a:pt x="1089406" y="388619"/>
                  </a:lnTo>
                  <a:lnTo>
                    <a:pt x="1101979" y="431926"/>
                  </a:lnTo>
                  <a:lnTo>
                    <a:pt x="1111123" y="475995"/>
                  </a:lnTo>
                  <a:lnTo>
                    <a:pt x="1116584" y="520573"/>
                  </a:lnTo>
                  <a:lnTo>
                    <a:pt x="1118489" y="565403"/>
                  </a:lnTo>
                  <a:lnTo>
                    <a:pt x="1116711" y="610235"/>
                  </a:lnTo>
                  <a:lnTo>
                    <a:pt x="1111250" y="654938"/>
                  </a:lnTo>
                  <a:lnTo>
                    <a:pt x="1102106" y="699135"/>
                  </a:lnTo>
                  <a:lnTo>
                    <a:pt x="1089279" y="742568"/>
                  </a:lnTo>
                  <a:lnTo>
                    <a:pt x="1072578" y="785113"/>
                  </a:lnTo>
                  <a:lnTo>
                    <a:pt x="1052156" y="826515"/>
                  </a:lnTo>
                  <a:lnTo>
                    <a:pt x="1027912" y="866520"/>
                  </a:lnTo>
                  <a:lnTo>
                    <a:pt x="999820" y="904875"/>
                  </a:lnTo>
                  <a:lnTo>
                    <a:pt x="968476" y="940688"/>
                  </a:lnTo>
                  <a:lnTo>
                    <a:pt x="934694" y="973074"/>
                  </a:lnTo>
                  <a:lnTo>
                    <a:pt x="898715" y="1002156"/>
                  </a:lnTo>
                  <a:lnTo>
                    <a:pt x="860755" y="1027684"/>
                  </a:lnTo>
                  <a:lnTo>
                    <a:pt x="821055" y="1049909"/>
                  </a:lnTo>
                  <a:lnTo>
                    <a:pt x="779856" y="1068577"/>
                  </a:lnTo>
                  <a:lnTo>
                    <a:pt x="737387" y="1083817"/>
                  </a:lnTo>
                  <a:lnTo>
                    <a:pt x="693889" y="1095375"/>
                  </a:lnTo>
                  <a:lnTo>
                    <a:pt x="649605" y="1103502"/>
                  </a:lnTo>
                  <a:lnTo>
                    <a:pt x="604748" y="1108075"/>
                  </a:lnTo>
                  <a:lnTo>
                    <a:pt x="559574" y="1109090"/>
                  </a:lnTo>
                  <a:lnTo>
                    <a:pt x="514324" y="1106424"/>
                  </a:lnTo>
                  <a:lnTo>
                    <a:pt x="469201" y="1100074"/>
                  </a:lnTo>
                  <a:lnTo>
                    <a:pt x="424472" y="1090167"/>
                  </a:lnTo>
                  <a:lnTo>
                    <a:pt x="380365" y="1076452"/>
                  </a:lnTo>
                  <a:lnTo>
                    <a:pt x="337108" y="1059179"/>
                  </a:lnTo>
                  <a:lnTo>
                    <a:pt x="294944" y="1038098"/>
                  </a:lnTo>
                  <a:lnTo>
                    <a:pt x="254101" y="1013205"/>
                  </a:lnTo>
                  <a:lnTo>
                    <a:pt x="214820" y="984503"/>
                  </a:lnTo>
                  <a:lnTo>
                    <a:pt x="178079" y="952753"/>
                  </a:lnTo>
                  <a:lnTo>
                    <a:pt x="144678" y="918590"/>
                  </a:lnTo>
                  <a:lnTo>
                    <a:pt x="114681" y="882268"/>
                  </a:lnTo>
                  <a:lnTo>
                    <a:pt x="88087" y="844168"/>
                  </a:lnTo>
                  <a:lnTo>
                    <a:pt x="64935" y="804290"/>
                  </a:lnTo>
                  <a:lnTo>
                    <a:pt x="45262" y="763015"/>
                  </a:lnTo>
                  <a:lnTo>
                    <a:pt x="29095" y="720598"/>
                  </a:lnTo>
                  <a:lnTo>
                    <a:pt x="16446" y="677163"/>
                  </a:lnTo>
                  <a:lnTo>
                    <a:pt x="7366" y="633094"/>
                  </a:lnTo>
                  <a:lnTo>
                    <a:pt x="1879" y="588517"/>
                  </a:lnTo>
                  <a:lnTo>
                    <a:pt x="0" y="543687"/>
                  </a:lnTo>
                  <a:lnTo>
                    <a:pt x="1765" y="498855"/>
                  </a:lnTo>
                  <a:lnTo>
                    <a:pt x="7213" y="454278"/>
                  </a:lnTo>
                  <a:lnTo>
                    <a:pt x="16357" y="410082"/>
                  </a:lnTo>
                  <a:lnTo>
                    <a:pt x="29248" y="366522"/>
                  </a:lnTo>
                  <a:lnTo>
                    <a:pt x="45885" y="323976"/>
                  </a:lnTo>
                  <a:lnTo>
                    <a:pt x="66319" y="282575"/>
                  </a:lnTo>
                  <a:lnTo>
                    <a:pt x="90576" y="242569"/>
                  </a:lnTo>
                  <a:lnTo>
                    <a:pt x="118668" y="204215"/>
                  </a:lnTo>
                  <a:close/>
                </a:path>
                <a:path w="1118870" h="1109345">
                  <a:moveTo>
                    <a:pt x="220802" y="285368"/>
                  </a:moveTo>
                  <a:lnTo>
                    <a:pt x="194144" y="322706"/>
                  </a:lnTo>
                  <a:lnTo>
                    <a:pt x="172211" y="362076"/>
                  </a:lnTo>
                  <a:lnTo>
                    <a:pt x="154952" y="402843"/>
                  </a:lnTo>
                  <a:lnTo>
                    <a:pt x="142341" y="444880"/>
                  </a:lnTo>
                  <a:lnTo>
                    <a:pt x="134315" y="487806"/>
                  </a:lnTo>
                  <a:lnTo>
                    <a:pt x="130835" y="531113"/>
                  </a:lnTo>
                  <a:lnTo>
                    <a:pt x="131851" y="574675"/>
                  </a:lnTo>
                  <a:lnTo>
                    <a:pt x="137312" y="617854"/>
                  </a:lnTo>
                  <a:lnTo>
                    <a:pt x="147180" y="660526"/>
                  </a:lnTo>
                  <a:lnTo>
                    <a:pt x="161417" y="702182"/>
                  </a:lnTo>
                  <a:lnTo>
                    <a:pt x="179958" y="742441"/>
                  </a:lnTo>
                  <a:lnTo>
                    <a:pt x="202768" y="781050"/>
                  </a:lnTo>
                  <a:lnTo>
                    <a:pt x="229793" y="817499"/>
                  </a:lnTo>
                  <a:lnTo>
                    <a:pt x="260997" y="851535"/>
                  </a:lnTo>
                  <a:lnTo>
                    <a:pt x="296341" y="882776"/>
                  </a:lnTo>
                  <a:lnTo>
                    <a:pt x="334759" y="910209"/>
                  </a:lnTo>
                  <a:lnTo>
                    <a:pt x="375005" y="932941"/>
                  </a:lnTo>
                  <a:lnTo>
                    <a:pt x="416712" y="951102"/>
                  </a:lnTo>
                  <a:lnTo>
                    <a:pt x="459524" y="964691"/>
                  </a:lnTo>
                  <a:lnTo>
                    <a:pt x="503047" y="973836"/>
                  </a:lnTo>
                  <a:lnTo>
                    <a:pt x="546938" y="978407"/>
                  </a:lnTo>
                  <a:lnTo>
                    <a:pt x="590829" y="978535"/>
                  </a:lnTo>
                  <a:lnTo>
                    <a:pt x="634339" y="974343"/>
                  </a:lnTo>
                  <a:lnTo>
                    <a:pt x="677113" y="965580"/>
                  </a:lnTo>
                  <a:lnTo>
                    <a:pt x="718781" y="952626"/>
                  </a:lnTo>
                  <a:lnTo>
                    <a:pt x="758977" y="935354"/>
                  </a:lnTo>
                  <a:lnTo>
                    <a:pt x="797331" y="913764"/>
                  </a:lnTo>
                  <a:lnTo>
                    <a:pt x="833475" y="887984"/>
                  </a:lnTo>
                  <a:lnTo>
                    <a:pt x="867054" y="857885"/>
                  </a:lnTo>
                  <a:lnTo>
                    <a:pt x="897686" y="823722"/>
                  </a:lnTo>
                  <a:lnTo>
                    <a:pt x="924344" y="786384"/>
                  </a:lnTo>
                  <a:lnTo>
                    <a:pt x="946277" y="747140"/>
                  </a:lnTo>
                  <a:lnTo>
                    <a:pt x="963536" y="706247"/>
                  </a:lnTo>
                  <a:lnTo>
                    <a:pt x="976147" y="664210"/>
                  </a:lnTo>
                  <a:lnTo>
                    <a:pt x="984173" y="621284"/>
                  </a:lnTo>
                  <a:lnTo>
                    <a:pt x="987666" y="577976"/>
                  </a:lnTo>
                  <a:lnTo>
                    <a:pt x="986650" y="534415"/>
                  </a:lnTo>
                  <a:lnTo>
                    <a:pt x="981176" y="491236"/>
                  </a:lnTo>
                  <a:lnTo>
                    <a:pt x="971308" y="448690"/>
                  </a:lnTo>
                  <a:lnTo>
                    <a:pt x="957084" y="407035"/>
                  </a:lnTo>
                  <a:lnTo>
                    <a:pt x="938542" y="366775"/>
                  </a:lnTo>
                  <a:lnTo>
                    <a:pt x="915733" y="328167"/>
                  </a:lnTo>
                  <a:lnTo>
                    <a:pt x="888695" y="291718"/>
                  </a:lnTo>
                  <a:lnTo>
                    <a:pt x="857491" y="257555"/>
                  </a:lnTo>
                  <a:lnTo>
                    <a:pt x="822159" y="226313"/>
                  </a:lnTo>
                  <a:lnTo>
                    <a:pt x="783742" y="199009"/>
                  </a:lnTo>
                  <a:lnTo>
                    <a:pt x="743483" y="176149"/>
                  </a:lnTo>
                  <a:lnTo>
                    <a:pt x="701776" y="157987"/>
                  </a:lnTo>
                  <a:lnTo>
                    <a:pt x="658977" y="144399"/>
                  </a:lnTo>
                  <a:lnTo>
                    <a:pt x="615442" y="135381"/>
                  </a:lnTo>
                  <a:lnTo>
                    <a:pt x="571550" y="130810"/>
                  </a:lnTo>
                  <a:lnTo>
                    <a:pt x="527659" y="130555"/>
                  </a:lnTo>
                  <a:lnTo>
                    <a:pt x="484149" y="134874"/>
                  </a:lnTo>
                  <a:lnTo>
                    <a:pt x="441375" y="143510"/>
                  </a:lnTo>
                  <a:lnTo>
                    <a:pt x="399707" y="156590"/>
                  </a:lnTo>
                  <a:lnTo>
                    <a:pt x="359511" y="173862"/>
                  </a:lnTo>
                  <a:lnTo>
                    <a:pt x="321157" y="195452"/>
                  </a:lnTo>
                  <a:lnTo>
                    <a:pt x="285013" y="221234"/>
                  </a:lnTo>
                  <a:lnTo>
                    <a:pt x="251434" y="251205"/>
                  </a:lnTo>
                  <a:lnTo>
                    <a:pt x="220802" y="285368"/>
                  </a:lnTo>
                  <a:close/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1935" y="0"/>
              <a:ext cx="8131809" cy="6858000"/>
            </a:xfrm>
            <a:custGeom>
              <a:avLst/>
              <a:gdLst/>
              <a:ahLst/>
              <a:cxnLst/>
              <a:rect l="l" t="t" r="r" b="b"/>
              <a:pathLst>
                <a:path w="8131809" h="6858000">
                  <a:moveTo>
                    <a:pt x="813168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31683" y="6858000"/>
                  </a:lnTo>
                  <a:lnTo>
                    <a:pt x="8131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735" y="0"/>
              <a:ext cx="152400" cy="6857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9224" y="198120"/>
              <a:ext cx="1444752" cy="12192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815332" y="331419"/>
            <a:ext cx="7448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5" dirty="0">
                <a:solidFill>
                  <a:srgbClr val="552112"/>
                </a:solidFill>
                <a:latin typeface="Trebuchet MS"/>
                <a:cs typeface="Trebuchet MS"/>
              </a:rPr>
              <a:t>T</a:t>
            </a:r>
            <a:r>
              <a:rPr sz="4300" spc="-60" dirty="0">
                <a:solidFill>
                  <a:srgbClr val="552112"/>
                </a:solidFill>
                <a:latin typeface="Trebuchet MS"/>
                <a:cs typeface="Trebuchet MS"/>
              </a:rPr>
              <a:t>S</a:t>
            </a:r>
            <a:r>
              <a:rPr sz="4300" spc="-5" dirty="0">
                <a:solidFill>
                  <a:srgbClr val="552112"/>
                </a:solidFill>
                <a:latin typeface="Trebuchet MS"/>
                <a:cs typeface="Trebuchet MS"/>
              </a:rPr>
              <a:t>I</a:t>
            </a:r>
            <a:endParaRPr sz="43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0415" y="1219200"/>
            <a:ext cx="8863965" cy="5474335"/>
            <a:chOff x="280415" y="1219200"/>
            <a:chExt cx="8863965" cy="54743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" y="2100072"/>
              <a:ext cx="5980176" cy="28376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15" y="1219200"/>
              <a:ext cx="8863583" cy="5474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716" y="0"/>
            <a:ext cx="9157970" cy="6795770"/>
            <a:chOff x="-13716" y="0"/>
            <a:chExt cx="9157970" cy="67957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10515" cy="542925"/>
            </a:xfrm>
            <a:custGeom>
              <a:avLst/>
              <a:gdLst/>
              <a:ahLst/>
              <a:cxnLst/>
              <a:rect l="l" t="t" r="r" b="b"/>
              <a:pathLst>
                <a:path w="310515" h="542925">
                  <a:moveTo>
                    <a:pt x="309913" y="0"/>
                  </a:moveTo>
                  <a:lnTo>
                    <a:pt x="0" y="0"/>
                  </a:lnTo>
                  <a:lnTo>
                    <a:pt x="0" y="542340"/>
                  </a:lnTo>
                  <a:lnTo>
                    <a:pt x="40929" y="508380"/>
                  </a:lnTo>
                  <a:lnTo>
                    <a:pt x="76076" y="475741"/>
                  </a:lnTo>
                  <a:lnTo>
                    <a:pt x="109165" y="441325"/>
                  </a:lnTo>
                  <a:lnTo>
                    <a:pt x="140106" y="405257"/>
                  </a:lnTo>
                  <a:lnTo>
                    <a:pt x="168821" y="367791"/>
                  </a:lnTo>
                  <a:lnTo>
                    <a:pt x="195211" y="328802"/>
                  </a:lnTo>
                  <a:lnTo>
                    <a:pt x="219202" y="288544"/>
                  </a:lnTo>
                  <a:lnTo>
                    <a:pt x="240690" y="247015"/>
                  </a:lnTo>
                  <a:lnTo>
                    <a:pt x="259600" y="204216"/>
                  </a:lnTo>
                  <a:lnTo>
                    <a:pt x="275844" y="160400"/>
                  </a:lnTo>
                  <a:lnTo>
                    <a:pt x="289318" y="115443"/>
                  </a:lnTo>
                  <a:lnTo>
                    <a:pt x="299961" y="69596"/>
                  </a:lnTo>
                  <a:lnTo>
                    <a:pt x="307670" y="22732"/>
                  </a:lnTo>
                  <a:lnTo>
                    <a:pt x="309913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11785" cy="545465"/>
            </a:xfrm>
            <a:custGeom>
              <a:avLst/>
              <a:gdLst/>
              <a:ahLst/>
              <a:cxnLst/>
              <a:rect l="l" t="t" r="r" b="b"/>
              <a:pathLst>
                <a:path w="311785" h="545465">
                  <a:moveTo>
                    <a:pt x="311587" y="0"/>
                  </a:moveTo>
                  <a:lnTo>
                    <a:pt x="301485" y="71120"/>
                  </a:lnTo>
                  <a:lnTo>
                    <a:pt x="290842" y="116967"/>
                  </a:lnTo>
                  <a:lnTo>
                    <a:pt x="277368" y="161925"/>
                  </a:lnTo>
                  <a:lnTo>
                    <a:pt x="261124" y="205740"/>
                  </a:lnTo>
                  <a:lnTo>
                    <a:pt x="242214" y="248539"/>
                  </a:lnTo>
                  <a:lnTo>
                    <a:pt x="220726" y="290068"/>
                  </a:lnTo>
                  <a:lnTo>
                    <a:pt x="196735" y="330326"/>
                  </a:lnTo>
                  <a:lnTo>
                    <a:pt x="170345" y="369315"/>
                  </a:lnTo>
                  <a:lnTo>
                    <a:pt x="141630" y="406780"/>
                  </a:lnTo>
                  <a:lnTo>
                    <a:pt x="110689" y="442849"/>
                  </a:lnTo>
                  <a:lnTo>
                    <a:pt x="77600" y="477265"/>
                  </a:lnTo>
                  <a:lnTo>
                    <a:pt x="42453" y="509904"/>
                  </a:lnTo>
                  <a:lnTo>
                    <a:pt x="5338" y="541020"/>
                  </a:lnTo>
                  <a:lnTo>
                    <a:pt x="0" y="545000"/>
                  </a:lnTo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54480" cy="17129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513205" cy="1653539"/>
            </a:xfrm>
            <a:custGeom>
              <a:avLst/>
              <a:gdLst/>
              <a:ahLst/>
              <a:cxnLst/>
              <a:rect l="l" t="t" r="r" b="b"/>
              <a:pathLst>
                <a:path w="1513205" h="1653539">
                  <a:moveTo>
                    <a:pt x="0" y="92269"/>
                  </a:moveTo>
                  <a:lnTo>
                    <a:pt x="37637" y="70866"/>
                  </a:lnTo>
                  <a:lnTo>
                    <a:pt x="82506" y="48259"/>
                  </a:lnTo>
                  <a:lnTo>
                    <a:pt x="128841" y="27685"/>
                  </a:lnTo>
                  <a:lnTo>
                    <a:pt x="176542" y="9271"/>
                  </a:lnTo>
                  <a:lnTo>
                    <a:pt x="204713" y="0"/>
                  </a:lnTo>
                </a:path>
                <a:path w="1513205" h="1653539">
                  <a:moveTo>
                    <a:pt x="879815" y="0"/>
                  </a:moveTo>
                  <a:lnTo>
                    <a:pt x="955687" y="27685"/>
                  </a:lnTo>
                  <a:lnTo>
                    <a:pt x="1002017" y="48259"/>
                  </a:lnTo>
                  <a:lnTo>
                    <a:pt x="1046886" y="70866"/>
                  </a:lnTo>
                  <a:lnTo>
                    <a:pt x="1090218" y="95503"/>
                  </a:lnTo>
                  <a:lnTo>
                    <a:pt x="1131912" y="122174"/>
                  </a:lnTo>
                  <a:lnTo>
                    <a:pt x="1171905" y="150495"/>
                  </a:lnTo>
                  <a:lnTo>
                    <a:pt x="1210106" y="180721"/>
                  </a:lnTo>
                  <a:lnTo>
                    <a:pt x="1246441" y="212725"/>
                  </a:lnTo>
                  <a:lnTo>
                    <a:pt x="1280795" y="246252"/>
                  </a:lnTo>
                  <a:lnTo>
                    <a:pt x="1313180" y="281431"/>
                  </a:lnTo>
                  <a:lnTo>
                    <a:pt x="1343406" y="318134"/>
                  </a:lnTo>
                  <a:lnTo>
                    <a:pt x="1371473" y="356235"/>
                  </a:lnTo>
                  <a:lnTo>
                    <a:pt x="1397127" y="395604"/>
                  </a:lnTo>
                  <a:lnTo>
                    <a:pt x="1420495" y="436372"/>
                  </a:lnTo>
                  <a:lnTo>
                    <a:pt x="1441450" y="478282"/>
                  </a:lnTo>
                  <a:lnTo>
                    <a:pt x="1459865" y="521462"/>
                  </a:lnTo>
                  <a:lnTo>
                    <a:pt x="1475740" y="565530"/>
                  </a:lnTo>
                  <a:lnTo>
                    <a:pt x="1488821" y="610742"/>
                  </a:lnTo>
                  <a:lnTo>
                    <a:pt x="1499235" y="656844"/>
                  </a:lnTo>
                  <a:lnTo>
                    <a:pt x="1506601" y="703707"/>
                  </a:lnTo>
                  <a:lnTo>
                    <a:pt x="1511173" y="751459"/>
                  </a:lnTo>
                  <a:lnTo>
                    <a:pt x="1512697" y="799846"/>
                  </a:lnTo>
                  <a:lnTo>
                    <a:pt x="1511173" y="848233"/>
                  </a:lnTo>
                  <a:lnTo>
                    <a:pt x="1506601" y="895985"/>
                  </a:lnTo>
                  <a:lnTo>
                    <a:pt x="1499235" y="942848"/>
                  </a:lnTo>
                  <a:lnTo>
                    <a:pt x="1488821" y="988949"/>
                  </a:lnTo>
                  <a:lnTo>
                    <a:pt x="1475740" y="1034161"/>
                  </a:lnTo>
                  <a:lnTo>
                    <a:pt x="1459865" y="1078229"/>
                  </a:lnTo>
                  <a:lnTo>
                    <a:pt x="1441450" y="1121410"/>
                  </a:lnTo>
                  <a:lnTo>
                    <a:pt x="1420495" y="1163320"/>
                  </a:lnTo>
                  <a:lnTo>
                    <a:pt x="1397127" y="1204087"/>
                  </a:lnTo>
                  <a:lnTo>
                    <a:pt x="1371473" y="1243457"/>
                  </a:lnTo>
                  <a:lnTo>
                    <a:pt x="1343406" y="1281557"/>
                  </a:lnTo>
                  <a:lnTo>
                    <a:pt x="1313180" y="1318260"/>
                  </a:lnTo>
                  <a:lnTo>
                    <a:pt x="1280795" y="1353439"/>
                  </a:lnTo>
                  <a:lnTo>
                    <a:pt x="1246441" y="1386966"/>
                  </a:lnTo>
                  <a:lnTo>
                    <a:pt x="1210106" y="1418971"/>
                  </a:lnTo>
                  <a:lnTo>
                    <a:pt x="1171905" y="1449197"/>
                  </a:lnTo>
                  <a:lnTo>
                    <a:pt x="1131912" y="1477517"/>
                  </a:lnTo>
                  <a:lnTo>
                    <a:pt x="1090218" y="1504188"/>
                  </a:lnTo>
                  <a:lnTo>
                    <a:pt x="1046886" y="1528826"/>
                  </a:lnTo>
                  <a:lnTo>
                    <a:pt x="1002017" y="1551432"/>
                  </a:lnTo>
                  <a:lnTo>
                    <a:pt x="955687" y="1572005"/>
                  </a:lnTo>
                  <a:lnTo>
                    <a:pt x="907986" y="1590421"/>
                  </a:lnTo>
                  <a:lnTo>
                    <a:pt x="858977" y="1606550"/>
                  </a:lnTo>
                  <a:lnTo>
                    <a:pt x="808748" y="1620520"/>
                  </a:lnTo>
                  <a:lnTo>
                    <a:pt x="757389" y="1631950"/>
                  </a:lnTo>
                  <a:lnTo>
                    <a:pt x="704977" y="1641094"/>
                  </a:lnTo>
                  <a:lnTo>
                    <a:pt x="651598" y="1647698"/>
                  </a:lnTo>
                  <a:lnTo>
                    <a:pt x="597331" y="1651635"/>
                  </a:lnTo>
                  <a:lnTo>
                    <a:pt x="542251" y="1653032"/>
                  </a:lnTo>
                  <a:lnTo>
                    <a:pt x="487184" y="1651635"/>
                  </a:lnTo>
                  <a:lnTo>
                    <a:pt x="432917" y="1647698"/>
                  </a:lnTo>
                  <a:lnTo>
                    <a:pt x="379539" y="1641094"/>
                  </a:lnTo>
                  <a:lnTo>
                    <a:pt x="327126" y="1631950"/>
                  </a:lnTo>
                  <a:lnTo>
                    <a:pt x="275780" y="1620520"/>
                  </a:lnTo>
                  <a:lnTo>
                    <a:pt x="225552" y="1606550"/>
                  </a:lnTo>
                  <a:lnTo>
                    <a:pt x="176542" y="1590421"/>
                  </a:lnTo>
                  <a:lnTo>
                    <a:pt x="128841" y="1572005"/>
                  </a:lnTo>
                  <a:lnTo>
                    <a:pt x="82506" y="1551432"/>
                  </a:lnTo>
                  <a:lnTo>
                    <a:pt x="37637" y="1528826"/>
                  </a:lnTo>
                  <a:lnTo>
                    <a:pt x="0" y="1507422"/>
                  </a:lnTo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6216"/>
              <a:ext cx="883919" cy="1149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5359"/>
              <a:ext cx="862583" cy="1109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75359"/>
              <a:ext cx="862965" cy="1109345"/>
            </a:xfrm>
            <a:custGeom>
              <a:avLst/>
              <a:gdLst/>
              <a:ahLst/>
              <a:cxnLst/>
              <a:rect l="l" t="t" r="r" b="b"/>
              <a:pathLst>
                <a:path w="862965" h="1109345">
                  <a:moveTo>
                    <a:pt x="0" y="32387"/>
                  </a:moveTo>
                  <a:lnTo>
                    <a:pt x="72122" y="13588"/>
                  </a:lnTo>
                  <a:lnTo>
                    <a:pt x="122566" y="5461"/>
                  </a:lnTo>
                  <a:lnTo>
                    <a:pt x="173647" y="888"/>
                  </a:lnTo>
                  <a:lnTo>
                    <a:pt x="225094" y="0"/>
                  </a:lnTo>
                  <a:lnTo>
                    <a:pt x="276656" y="2666"/>
                  </a:lnTo>
                  <a:lnTo>
                    <a:pt x="328028" y="9016"/>
                  </a:lnTo>
                  <a:lnTo>
                    <a:pt x="378980" y="18923"/>
                  </a:lnTo>
                  <a:lnTo>
                    <a:pt x="429221" y="32638"/>
                  </a:lnTo>
                  <a:lnTo>
                    <a:pt x="478485" y="49911"/>
                  </a:lnTo>
                  <a:lnTo>
                    <a:pt x="526503" y="71119"/>
                  </a:lnTo>
                  <a:lnTo>
                    <a:pt x="573024" y="96012"/>
                  </a:lnTo>
                  <a:lnTo>
                    <a:pt x="617753" y="124587"/>
                  </a:lnTo>
                  <a:lnTo>
                    <a:pt x="659612" y="156463"/>
                  </a:lnTo>
                  <a:lnTo>
                    <a:pt x="697649" y="190626"/>
                  </a:lnTo>
                  <a:lnTo>
                    <a:pt x="731824" y="226822"/>
                  </a:lnTo>
                  <a:lnTo>
                    <a:pt x="762101" y="265049"/>
                  </a:lnTo>
                  <a:lnTo>
                    <a:pt x="788466" y="304926"/>
                  </a:lnTo>
                  <a:lnTo>
                    <a:pt x="810869" y="346075"/>
                  </a:lnTo>
                  <a:lnTo>
                    <a:pt x="829284" y="388619"/>
                  </a:lnTo>
                  <a:lnTo>
                    <a:pt x="843673" y="431926"/>
                  </a:lnTo>
                  <a:lnTo>
                    <a:pt x="854024" y="475995"/>
                  </a:lnTo>
                  <a:lnTo>
                    <a:pt x="860272" y="520573"/>
                  </a:lnTo>
                  <a:lnTo>
                    <a:pt x="862406" y="565403"/>
                  </a:lnTo>
                  <a:lnTo>
                    <a:pt x="860386" y="610235"/>
                  </a:lnTo>
                  <a:lnTo>
                    <a:pt x="854189" y="654938"/>
                  </a:lnTo>
                  <a:lnTo>
                    <a:pt x="843775" y="699135"/>
                  </a:lnTo>
                  <a:lnTo>
                    <a:pt x="829106" y="742568"/>
                  </a:lnTo>
                  <a:lnTo>
                    <a:pt x="810145" y="785113"/>
                  </a:lnTo>
                  <a:lnTo>
                    <a:pt x="786879" y="826515"/>
                  </a:lnTo>
                  <a:lnTo>
                    <a:pt x="759269" y="866520"/>
                  </a:lnTo>
                  <a:lnTo>
                    <a:pt x="727278" y="904875"/>
                  </a:lnTo>
                  <a:lnTo>
                    <a:pt x="691578" y="940688"/>
                  </a:lnTo>
                  <a:lnTo>
                    <a:pt x="653110" y="973074"/>
                  </a:lnTo>
                  <a:lnTo>
                    <a:pt x="612114" y="1002156"/>
                  </a:lnTo>
                  <a:lnTo>
                    <a:pt x="568883" y="1027684"/>
                  </a:lnTo>
                  <a:lnTo>
                    <a:pt x="523671" y="1049909"/>
                  </a:lnTo>
                  <a:lnTo>
                    <a:pt x="476745" y="1068577"/>
                  </a:lnTo>
                  <a:lnTo>
                    <a:pt x="428383" y="1083817"/>
                  </a:lnTo>
                  <a:lnTo>
                    <a:pt x="378841" y="1095375"/>
                  </a:lnTo>
                  <a:lnTo>
                    <a:pt x="328396" y="1103502"/>
                  </a:lnTo>
                  <a:lnTo>
                    <a:pt x="277317" y="1108075"/>
                  </a:lnTo>
                  <a:lnTo>
                    <a:pt x="225856" y="1109090"/>
                  </a:lnTo>
                  <a:lnTo>
                    <a:pt x="174307" y="1106424"/>
                  </a:lnTo>
                  <a:lnTo>
                    <a:pt x="122929" y="1100074"/>
                  </a:lnTo>
                  <a:lnTo>
                    <a:pt x="71983" y="1090167"/>
                  </a:lnTo>
                  <a:lnTo>
                    <a:pt x="21742" y="1076452"/>
                  </a:lnTo>
                  <a:lnTo>
                    <a:pt x="0" y="1068829"/>
                  </a:lnTo>
                </a:path>
                <a:path w="862965" h="1109345">
                  <a:moveTo>
                    <a:pt x="0" y="925186"/>
                  </a:moveTo>
                  <a:lnTo>
                    <a:pt x="63144" y="951102"/>
                  </a:lnTo>
                  <a:lnTo>
                    <a:pt x="111895" y="964691"/>
                  </a:lnTo>
                  <a:lnTo>
                    <a:pt x="161480" y="973836"/>
                  </a:lnTo>
                  <a:lnTo>
                    <a:pt x="211467" y="978407"/>
                  </a:lnTo>
                  <a:lnTo>
                    <a:pt x="261454" y="978535"/>
                  </a:lnTo>
                  <a:lnTo>
                    <a:pt x="311010" y="974343"/>
                  </a:lnTo>
                  <a:lnTo>
                    <a:pt x="359727" y="965580"/>
                  </a:lnTo>
                  <a:lnTo>
                    <a:pt x="407187" y="952626"/>
                  </a:lnTo>
                  <a:lnTo>
                    <a:pt x="452970" y="935354"/>
                  </a:lnTo>
                  <a:lnTo>
                    <a:pt x="496658" y="913764"/>
                  </a:lnTo>
                  <a:lnTo>
                    <a:pt x="537819" y="887984"/>
                  </a:lnTo>
                  <a:lnTo>
                    <a:pt x="576059" y="857885"/>
                  </a:lnTo>
                  <a:lnTo>
                    <a:pt x="610946" y="823722"/>
                  </a:lnTo>
                  <a:lnTo>
                    <a:pt x="641311" y="786384"/>
                  </a:lnTo>
                  <a:lnTo>
                    <a:pt x="666305" y="747140"/>
                  </a:lnTo>
                  <a:lnTo>
                    <a:pt x="685952" y="706247"/>
                  </a:lnTo>
                  <a:lnTo>
                    <a:pt x="700316" y="664210"/>
                  </a:lnTo>
                  <a:lnTo>
                    <a:pt x="709460" y="621284"/>
                  </a:lnTo>
                  <a:lnTo>
                    <a:pt x="713435" y="577976"/>
                  </a:lnTo>
                  <a:lnTo>
                    <a:pt x="712279" y="534415"/>
                  </a:lnTo>
                  <a:lnTo>
                    <a:pt x="706056" y="491236"/>
                  </a:lnTo>
                  <a:lnTo>
                    <a:pt x="694804" y="448690"/>
                  </a:lnTo>
                  <a:lnTo>
                    <a:pt x="678599" y="407035"/>
                  </a:lnTo>
                  <a:lnTo>
                    <a:pt x="657479" y="366775"/>
                  </a:lnTo>
                  <a:lnTo>
                    <a:pt x="631507" y="328167"/>
                  </a:lnTo>
                  <a:lnTo>
                    <a:pt x="600710" y="291718"/>
                  </a:lnTo>
                  <a:lnTo>
                    <a:pt x="565175" y="257555"/>
                  </a:lnTo>
                  <a:lnTo>
                    <a:pt x="524929" y="226313"/>
                  </a:lnTo>
                  <a:lnTo>
                    <a:pt x="481164" y="199009"/>
                  </a:lnTo>
                  <a:lnTo>
                    <a:pt x="435330" y="176149"/>
                  </a:lnTo>
                  <a:lnTo>
                    <a:pt x="387819" y="157987"/>
                  </a:lnTo>
                  <a:lnTo>
                    <a:pt x="339064" y="144399"/>
                  </a:lnTo>
                  <a:lnTo>
                    <a:pt x="289483" y="135381"/>
                  </a:lnTo>
                  <a:lnTo>
                    <a:pt x="239483" y="130810"/>
                  </a:lnTo>
                  <a:lnTo>
                    <a:pt x="189509" y="130555"/>
                  </a:lnTo>
                  <a:lnTo>
                    <a:pt x="139941" y="134874"/>
                  </a:lnTo>
                  <a:lnTo>
                    <a:pt x="91225" y="143510"/>
                  </a:lnTo>
                  <a:lnTo>
                    <a:pt x="43768" y="156590"/>
                  </a:lnTo>
                  <a:lnTo>
                    <a:pt x="0" y="173103"/>
                  </a:lnTo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0352" y="0"/>
              <a:ext cx="8613775" cy="6781800"/>
            </a:xfrm>
            <a:custGeom>
              <a:avLst/>
              <a:gdLst/>
              <a:ahLst/>
              <a:cxnLst/>
              <a:rect l="l" t="t" r="r" b="b"/>
              <a:pathLst>
                <a:path w="8613775" h="6781800">
                  <a:moveTo>
                    <a:pt x="0" y="6781798"/>
                  </a:moveTo>
                  <a:lnTo>
                    <a:pt x="8613648" y="6781798"/>
                  </a:lnTo>
                  <a:lnTo>
                    <a:pt x="8613648" y="0"/>
                  </a:lnTo>
                  <a:lnTo>
                    <a:pt x="0" y="0"/>
                  </a:lnTo>
                  <a:lnTo>
                    <a:pt x="0" y="6781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0" y="0"/>
              <a:ext cx="176784" cy="67817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00" y="0"/>
              <a:ext cx="81915" cy="6781800"/>
            </a:xfrm>
            <a:custGeom>
              <a:avLst/>
              <a:gdLst/>
              <a:ahLst/>
              <a:cxnLst/>
              <a:rect l="l" t="t" r="r" b="b"/>
              <a:pathLst>
                <a:path w="81915" h="6781800">
                  <a:moveTo>
                    <a:pt x="0" y="6781798"/>
                  </a:moveTo>
                  <a:lnTo>
                    <a:pt x="81729" y="6781798"/>
                  </a:lnTo>
                  <a:lnTo>
                    <a:pt x="81729" y="0"/>
                  </a:lnTo>
                  <a:lnTo>
                    <a:pt x="0" y="0"/>
                  </a:lnTo>
                  <a:lnTo>
                    <a:pt x="0" y="6781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128" y="304798"/>
              <a:ext cx="8119871" cy="6477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53" y="817499"/>
            <a:ext cx="487680" cy="3657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53" y="1869008"/>
            <a:ext cx="487680" cy="366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2917" y="236677"/>
            <a:ext cx="8382634" cy="20193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176530" indent="100965">
              <a:lnSpc>
                <a:spcPct val="96700"/>
              </a:lnSpc>
              <a:spcBef>
                <a:spcPts val="220"/>
              </a:spcBef>
              <a:tabLst>
                <a:tab pos="1202055" algn="l"/>
                <a:tab pos="2303145" algn="l"/>
                <a:tab pos="3541395" algn="l"/>
                <a:tab pos="5480050" algn="l"/>
              </a:tabLst>
            </a:pPr>
            <a:r>
              <a:rPr sz="3200" b="1" spc="29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200" b="1" spc="290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3200" b="1" spc="-5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3200" b="1" dirty="0">
                <a:solidFill>
                  <a:srgbClr val="FF0000"/>
                </a:solidFill>
                <a:latin typeface="Trebuchet MS"/>
                <a:cs typeface="Trebuchet MS"/>
              </a:rPr>
              <a:t>	</a:t>
            </a:r>
            <a:r>
              <a:rPr sz="3200" b="1" spc="275" dirty="0">
                <a:solidFill>
                  <a:srgbClr val="FF0000"/>
                </a:solidFill>
                <a:latin typeface="Trebuchet MS"/>
                <a:cs typeface="Trebuchet MS"/>
              </a:rPr>
              <a:t>B</a:t>
            </a:r>
            <a:r>
              <a:rPr sz="3200" b="1" spc="285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3200" b="1" spc="280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3200" b="1" spc="-5" dirty="0">
                <a:solidFill>
                  <a:srgbClr val="FF0000"/>
                </a:solidFill>
                <a:latin typeface="Trebuchet MS"/>
                <a:cs typeface="Trebuchet MS"/>
              </a:rPr>
              <a:t>-</a:t>
            </a:r>
            <a:r>
              <a:rPr sz="3200" b="1" dirty="0">
                <a:solidFill>
                  <a:srgbClr val="FF0000"/>
                </a:solidFill>
                <a:latin typeface="Trebuchet MS"/>
                <a:cs typeface="Trebuchet MS"/>
              </a:rPr>
              <a:t>	</a:t>
            </a:r>
            <a:r>
              <a:rPr sz="3200" b="1" spc="14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200" b="1" spc="28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200" b="1" spc="270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3200" b="1" spc="-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3200" b="1" dirty="0">
                <a:solidFill>
                  <a:srgbClr val="FF0000"/>
                </a:solidFill>
                <a:latin typeface="Trebuchet MS"/>
                <a:cs typeface="Trebuchet MS"/>
              </a:rPr>
              <a:t>	</a:t>
            </a:r>
            <a:r>
              <a:rPr sz="3200" b="1" spc="265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3200" b="1" spc="28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200" b="1" spc="370" dirty="0">
                <a:solidFill>
                  <a:srgbClr val="FF0000"/>
                </a:solidFill>
                <a:latin typeface="Trebuchet MS"/>
                <a:cs typeface="Trebuchet MS"/>
              </a:rPr>
              <a:t>v</a:t>
            </a:r>
            <a:r>
              <a:rPr sz="3200" b="1" spc="28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200" b="1" spc="270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3200" b="1" spc="28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200" b="1" spc="27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3200" b="1" spc="-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3200" b="1" dirty="0">
                <a:solidFill>
                  <a:srgbClr val="FF0000"/>
                </a:solidFill>
                <a:latin typeface="Trebuchet MS"/>
                <a:cs typeface="Trebuchet MS"/>
              </a:rPr>
              <a:t>	</a:t>
            </a:r>
            <a:r>
              <a:rPr sz="3200" b="1" spc="275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3200" b="1" spc="285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3200" b="1" spc="270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3200" b="1" spc="28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200" b="1" spc="28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200" b="1" spc="265" dirty="0">
                <a:solidFill>
                  <a:srgbClr val="FF0000"/>
                </a:solidFill>
                <a:latin typeface="Trebuchet MS"/>
                <a:cs typeface="Trebuchet MS"/>
              </a:rPr>
              <a:t>p</a:t>
            </a:r>
            <a:r>
              <a:rPr sz="3200" b="1" spc="270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3200" b="1" spc="265" dirty="0">
                <a:solidFill>
                  <a:srgbClr val="FF0000"/>
                </a:solidFill>
                <a:latin typeface="Trebuchet MS"/>
                <a:cs typeface="Trebuchet MS"/>
              </a:rPr>
              <a:t>ex</a:t>
            </a:r>
            <a:r>
              <a:rPr sz="3200" b="1" spc="28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200" b="1" spc="29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3200" b="1" spc="-5" dirty="0">
                <a:solidFill>
                  <a:srgbClr val="FF0000"/>
                </a:solidFill>
                <a:latin typeface="Trebuchet MS"/>
                <a:cs typeface="Trebuchet MS"/>
              </a:rPr>
              <a:t>g  </a:t>
            </a:r>
            <a:r>
              <a:rPr sz="3200" spc="-60" dirty="0">
                <a:latin typeface="Trebuchet MS"/>
                <a:cs typeface="Trebuchet MS"/>
              </a:rPr>
              <a:t>H</a:t>
            </a:r>
            <a:r>
              <a:rPr sz="3200" spc="-45" dirty="0">
                <a:latin typeface="Trebuchet MS"/>
                <a:cs typeface="Trebuchet MS"/>
              </a:rPr>
              <a:t>e</a:t>
            </a:r>
            <a:r>
              <a:rPr sz="3200" spc="-5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210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ac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434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75" dirty="0">
                <a:latin typeface="Trebuchet MS"/>
                <a:cs typeface="Trebuchet MS"/>
              </a:rPr>
              <a:t>p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405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9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ut</a:t>
            </a:r>
            <a:r>
              <a:rPr sz="3200" spc="-155" dirty="0">
                <a:latin typeface="Trebuchet MS"/>
                <a:cs typeface="Trebuchet MS"/>
              </a:rPr>
              <a:t>p</a:t>
            </a:r>
            <a:r>
              <a:rPr sz="3200" spc="-145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l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ne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45" dirty="0">
                <a:latin typeface="Trebuchet MS"/>
                <a:cs typeface="Trebuchet MS"/>
              </a:rPr>
              <a:t> </a:t>
            </a:r>
            <a:r>
              <a:rPr sz="3200" spc="-335" dirty="0">
                <a:latin typeface="Trebuchet MS"/>
                <a:cs typeface="Trebuchet MS"/>
              </a:rPr>
              <a:t>ar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nn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ct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  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h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g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165" dirty="0">
                <a:latin typeface="Trebuchet MS"/>
                <a:cs typeface="Trebuchet MS"/>
              </a:rPr>
              <a:t>ee</a:t>
            </a:r>
            <a:r>
              <a:rPr sz="3200" spc="-5" dirty="0">
                <a:latin typeface="Trebuchet MS"/>
                <a:cs typeface="Trebuchet MS"/>
              </a:rPr>
              <a:t>d </a:t>
            </a:r>
            <a:r>
              <a:rPr sz="3200" spc="-155" dirty="0">
                <a:latin typeface="Trebuchet MS"/>
                <a:cs typeface="Trebuchet MS"/>
              </a:rPr>
              <a:t>b</a:t>
            </a:r>
            <a:r>
              <a:rPr sz="3200" spc="-145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spc="-150" dirty="0">
                <a:latin typeface="Trebuchet MS"/>
                <a:cs typeface="Trebuchet MS"/>
              </a:rPr>
              <a:t>Each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bus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is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closed</a:t>
            </a:r>
            <a:r>
              <a:rPr sz="3200" spc="-270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during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85" dirty="0">
                <a:latin typeface="Trebuchet MS"/>
                <a:cs typeface="Trebuchet MS"/>
              </a:rPr>
              <a:t>one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of</a:t>
            </a:r>
            <a:r>
              <a:rPr sz="3200" spc="-34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the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four</a:t>
            </a:r>
            <a:r>
              <a:rPr sz="3200" spc="22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time</a:t>
            </a:r>
            <a:r>
              <a:rPr sz="3200" spc="-235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slots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230" y="2380862"/>
            <a:ext cx="8647830" cy="4296381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600" y="476453"/>
            <a:ext cx="696087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15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4300" spc="-22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spc="-215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4300" spc="-225" dirty="0">
                <a:solidFill>
                  <a:srgbClr val="FF0000"/>
                </a:solidFill>
                <a:latin typeface="Trebuchet MS"/>
                <a:cs typeface="Trebuchet MS"/>
              </a:rPr>
              <a:t>itatio</a:t>
            </a:r>
            <a:r>
              <a:rPr sz="4300" spc="-22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4300" spc="-4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300" spc="-25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f</a:t>
            </a:r>
            <a:r>
              <a:rPr sz="4300" spc="-4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300" spc="-130" dirty="0">
                <a:solidFill>
                  <a:srgbClr val="FF0000"/>
                </a:solidFill>
                <a:latin typeface="Trebuchet MS"/>
                <a:cs typeface="Trebuchet MS"/>
              </a:rPr>
              <a:t>Ci</a:t>
            </a:r>
            <a:r>
              <a:rPr sz="4300" spc="-120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4300" spc="-114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4300" spc="-120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4300" spc="-13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300" spc="-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300" spc="-250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4300" spc="-254" dirty="0">
                <a:solidFill>
                  <a:srgbClr val="FF0000"/>
                </a:solidFill>
                <a:latin typeface="Trebuchet MS"/>
                <a:cs typeface="Trebuchet MS"/>
              </a:rPr>
              <a:t>w</a:t>
            </a:r>
            <a:r>
              <a:rPr sz="4300" spc="-25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spc="-24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300" spc="-24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4300" spc="-245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4300" spc="-25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spc="-24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612" y="1453642"/>
            <a:ext cx="81400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1192530" algn="l"/>
                <a:tab pos="1920875" algn="l"/>
                <a:tab pos="3982085" algn="l"/>
                <a:tab pos="6122670" algn="l"/>
                <a:tab pos="7146925" algn="l"/>
              </a:tabLst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b="1" spc="-120" dirty="0">
                <a:latin typeface="Arial"/>
                <a:cs typeface="Arial"/>
              </a:rPr>
              <a:t>s</a:t>
            </a:r>
            <a:r>
              <a:rPr sz="3200" b="1" spc="-130" dirty="0">
                <a:latin typeface="Arial"/>
                <a:cs typeface="Arial"/>
              </a:rPr>
              <a:t>p</a:t>
            </a:r>
            <a:r>
              <a:rPr sz="3200" b="1" spc="-120" dirty="0">
                <a:latin typeface="Arial"/>
                <a:cs typeface="Arial"/>
              </a:rPr>
              <a:t>ec</a:t>
            </a:r>
            <a:r>
              <a:rPr sz="3200" b="1" spc="-125" dirty="0">
                <a:latin typeface="Arial"/>
                <a:cs typeface="Arial"/>
              </a:rPr>
              <a:t>i</a:t>
            </a:r>
            <a:r>
              <a:rPr sz="3200" b="1" spc="-120" dirty="0">
                <a:latin typeface="Arial"/>
                <a:cs typeface="Arial"/>
              </a:rPr>
              <a:t>a</a:t>
            </a:r>
            <a:r>
              <a:rPr sz="3200" b="1" spc="-125" dirty="0">
                <a:latin typeface="Arial"/>
                <a:cs typeface="Arial"/>
              </a:rPr>
              <a:t>l</a:t>
            </a:r>
            <a:r>
              <a:rPr sz="3200" b="1" spc="-75" dirty="0">
                <a:latin typeface="Arial"/>
                <a:cs typeface="Arial"/>
              </a:rPr>
              <a:t>l</a:t>
            </a:r>
            <a:r>
              <a:rPr sz="3200" b="1" spc="-5" dirty="0">
                <a:latin typeface="Arial"/>
                <a:cs typeface="Arial"/>
              </a:rPr>
              <a:t>y</a:t>
            </a:r>
            <a:r>
              <a:rPr sz="3200" b="1" dirty="0">
                <a:latin typeface="Arial"/>
                <a:cs typeface="Arial"/>
              </a:rPr>
              <a:t>	</a:t>
            </a:r>
            <a:r>
              <a:rPr sz="3200" b="1" spc="-135" dirty="0">
                <a:latin typeface="Arial"/>
                <a:cs typeface="Arial"/>
              </a:rPr>
              <a:t>d</a:t>
            </a:r>
            <a:r>
              <a:rPr sz="3200" b="1" spc="-125" dirty="0">
                <a:latin typeface="Arial"/>
                <a:cs typeface="Arial"/>
              </a:rPr>
              <a:t>esi</a:t>
            </a:r>
            <a:r>
              <a:rPr sz="3200" b="1" spc="-135" dirty="0">
                <a:latin typeface="Arial"/>
                <a:cs typeface="Arial"/>
              </a:rPr>
              <a:t>gn</a:t>
            </a:r>
            <a:r>
              <a:rPr sz="3200" b="1" spc="-125" dirty="0">
                <a:latin typeface="Arial"/>
                <a:cs typeface="Arial"/>
              </a:rPr>
              <a:t>e</a:t>
            </a:r>
            <a:r>
              <a:rPr sz="3200" b="1" spc="-5" dirty="0">
                <a:latin typeface="Arial"/>
                <a:cs typeface="Arial"/>
              </a:rPr>
              <a:t>d</a:t>
            </a:r>
            <a:r>
              <a:rPr sz="3200" b="1" dirty="0">
                <a:latin typeface="Arial"/>
                <a:cs typeface="Arial"/>
              </a:rPr>
              <a:t>	</a:t>
            </a:r>
            <a:r>
              <a:rPr sz="3200" b="1" spc="-5" dirty="0">
                <a:latin typeface="Arial"/>
                <a:cs typeface="Arial"/>
              </a:rPr>
              <a:t>f</a:t>
            </a:r>
            <a:r>
              <a:rPr sz="3200" b="1" spc="-45" dirty="0">
                <a:latin typeface="Arial"/>
                <a:cs typeface="Arial"/>
              </a:rPr>
              <a:t>o</a:t>
            </a:r>
            <a:r>
              <a:rPr sz="3200" b="1" spc="-5" dirty="0">
                <a:latin typeface="Arial"/>
                <a:cs typeface="Arial"/>
              </a:rPr>
              <a:t>r</a:t>
            </a:r>
            <a:r>
              <a:rPr sz="3200" b="1" dirty="0">
                <a:latin typeface="Arial"/>
                <a:cs typeface="Arial"/>
              </a:rPr>
              <a:t>	</a:t>
            </a:r>
            <a:r>
              <a:rPr sz="3200" b="1" spc="-170" dirty="0">
                <a:latin typeface="Arial"/>
                <a:cs typeface="Arial"/>
              </a:rPr>
              <a:t>v</a:t>
            </a:r>
            <a:r>
              <a:rPr sz="3200" b="1" spc="-105" dirty="0">
                <a:latin typeface="Arial"/>
                <a:cs typeface="Arial"/>
              </a:rPr>
              <a:t>oi</a:t>
            </a:r>
            <a:r>
              <a:rPr sz="3200" b="1" spc="-100" dirty="0">
                <a:latin typeface="Arial"/>
                <a:cs typeface="Arial"/>
              </a:rPr>
              <a:t>c</a:t>
            </a:r>
            <a:r>
              <a:rPr sz="3200" b="1" spc="-5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2472" y="1941702"/>
            <a:ext cx="149733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80" dirty="0">
                <a:latin typeface="Arial"/>
                <a:cs typeface="Arial"/>
              </a:rPr>
              <a:t>s</a:t>
            </a:r>
            <a:r>
              <a:rPr sz="3200" b="1" spc="-85" dirty="0">
                <a:latin typeface="Arial"/>
                <a:cs typeface="Arial"/>
              </a:rPr>
              <a:t>u</a:t>
            </a:r>
            <a:r>
              <a:rPr sz="3200" b="1" spc="-55" dirty="0">
                <a:latin typeface="Arial"/>
                <a:cs typeface="Arial"/>
              </a:rPr>
              <a:t>i</a:t>
            </a:r>
            <a:r>
              <a:rPr sz="3200" b="1" spc="-85" dirty="0">
                <a:latin typeface="Arial"/>
                <a:cs typeface="Arial"/>
              </a:rPr>
              <a:t>t</a:t>
            </a:r>
            <a:r>
              <a:rPr sz="3200" b="1" spc="-80" dirty="0">
                <a:latin typeface="Arial"/>
                <a:cs typeface="Arial"/>
              </a:rPr>
              <a:t>a</a:t>
            </a:r>
            <a:r>
              <a:rPr sz="3200" b="1" spc="-60" dirty="0">
                <a:latin typeface="Arial"/>
                <a:cs typeface="Arial"/>
              </a:rPr>
              <a:t>b</a:t>
            </a:r>
            <a:r>
              <a:rPr sz="3200" b="1" spc="-75" dirty="0">
                <a:latin typeface="Arial"/>
                <a:cs typeface="Arial"/>
              </a:rPr>
              <a:t>l</a:t>
            </a:r>
            <a:r>
              <a:rPr sz="3200" b="1" spc="-5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12" y="1941702"/>
            <a:ext cx="8611235" cy="1564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69900" marR="2300605">
              <a:lnSpc>
                <a:spcPct val="100600"/>
              </a:lnSpc>
              <a:spcBef>
                <a:spcPts val="65"/>
              </a:spcBef>
            </a:pPr>
            <a:r>
              <a:rPr sz="3200" b="1" spc="-105" dirty="0">
                <a:latin typeface="Arial"/>
                <a:cs typeface="Arial"/>
              </a:rPr>
              <a:t>communication</a:t>
            </a:r>
            <a:r>
              <a:rPr sz="3200" spc="-105" dirty="0">
                <a:latin typeface="Trebuchet MS"/>
                <a:cs typeface="Trebuchet MS"/>
              </a:rPr>
              <a:t>(telephone).</a:t>
            </a:r>
            <a:r>
              <a:rPr sz="3200" spc="165" dirty="0">
                <a:latin typeface="Trebuchet MS"/>
                <a:cs typeface="Trebuchet MS"/>
              </a:rPr>
              <a:t> </a:t>
            </a:r>
            <a:r>
              <a:rPr sz="3200" b="1" spc="100" dirty="0">
                <a:latin typeface="Arial"/>
                <a:cs typeface="Arial"/>
              </a:rPr>
              <a:t>Not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for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data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spc="-35" dirty="0">
                <a:latin typeface="Arial"/>
                <a:cs typeface="Arial"/>
              </a:rPr>
              <a:t>communication.</a:t>
            </a:r>
            <a:endParaRPr sz="32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8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1612900" algn="l"/>
                <a:tab pos="2025014" algn="l"/>
                <a:tab pos="3284220" algn="l"/>
                <a:tab pos="3759835" algn="l"/>
                <a:tab pos="5887720" algn="l"/>
                <a:tab pos="6344920" algn="l"/>
                <a:tab pos="8104505" algn="l"/>
              </a:tabLst>
            </a:pPr>
            <a:r>
              <a:rPr sz="3200" spc="-25" dirty="0">
                <a:latin typeface="Trebuchet MS"/>
                <a:cs typeface="Trebuchet MS"/>
              </a:rPr>
              <a:t>On</a:t>
            </a:r>
            <a:r>
              <a:rPr sz="3200" spc="-30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5" dirty="0">
                <a:latin typeface="Trebuchet MS"/>
                <a:cs typeface="Trebuchet MS"/>
              </a:rPr>
              <a:t>ci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s</a:t>
            </a:r>
            <a:r>
              <a:rPr sz="3200" spc="-195" dirty="0">
                <a:latin typeface="Trebuchet MS"/>
                <a:cs typeface="Trebuchet MS"/>
              </a:rPr>
              <a:t>ta</a:t>
            </a:r>
            <a:r>
              <a:rPr sz="3200" spc="-229" dirty="0">
                <a:latin typeface="Trebuchet MS"/>
                <a:cs typeface="Trebuchet MS"/>
              </a:rPr>
              <a:t>b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220" dirty="0">
                <a:latin typeface="Trebuchet MS"/>
                <a:cs typeface="Trebuchet MS"/>
              </a:rPr>
              <a:t>is</a:t>
            </a:r>
            <a:r>
              <a:rPr sz="3200" spc="-215" dirty="0">
                <a:latin typeface="Trebuchet MS"/>
                <a:cs typeface="Trebuchet MS"/>
              </a:rPr>
              <a:t>h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29" dirty="0">
                <a:latin typeface="Trebuchet MS"/>
                <a:cs typeface="Trebuchet MS"/>
              </a:rPr>
              <a:t>d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170" dirty="0">
                <a:latin typeface="Trebuchet MS"/>
                <a:cs typeface="Trebuchet MS"/>
              </a:rPr>
              <a:t>ai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30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16" y="3481577"/>
            <a:ext cx="815975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39620" algn="l"/>
                <a:tab pos="3000375" algn="l"/>
                <a:tab pos="4171315" algn="l"/>
                <a:tab pos="6070600" algn="l"/>
                <a:tab pos="6946265" algn="l"/>
              </a:tabLst>
            </a:pPr>
            <a:r>
              <a:rPr sz="3200" spc="-135" dirty="0">
                <a:latin typeface="Trebuchet MS"/>
                <a:cs typeface="Trebuchet MS"/>
              </a:rPr>
              <a:t>duration	</a:t>
            </a:r>
            <a:r>
              <a:rPr sz="3200" spc="-95" dirty="0">
                <a:latin typeface="Trebuchet MS"/>
                <a:cs typeface="Trebuchet MS"/>
              </a:rPr>
              <a:t>of	</a:t>
            </a:r>
            <a:r>
              <a:rPr sz="3200" spc="-130" dirty="0">
                <a:latin typeface="Trebuchet MS"/>
                <a:cs typeface="Trebuchet MS"/>
              </a:rPr>
              <a:t>the	</a:t>
            </a:r>
            <a:r>
              <a:rPr sz="3200" spc="-140" dirty="0">
                <a:latin typeface="Trebuchet MS"/>
                <a:cs typeface="Trebuchet MS"/>
              </a:rPr>
              <a:t>session.	</a:t>
            </a:r>
            <a:r>
              <a:rPr sz="3200" spc="-80" dirty="0">
                <a:latin typeface="Trebuchet MS"/>
                <a:cs typeface="Trebuchet MS"/>
              </a:rPr>
              <a:t>It	</a:t>
            </a:r>
            <a:r>
              <a:rPr sz="3200" spc="-165" dirty="0">
                <a:latin typeface="Trebuchet MS"/>
                <a:cs typeface="Trebuchet MS"/>
              </a:rPr>
              <a:t>creates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12" y="3892455"/>
            <a:ext cx="7327900" cy="1640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695"/>
              </a:spcBef>
            </a:pPr>
            <a:r>
              <a:rPr sz="3200" spc="-175" dirty="0">
                <a:latin typeface="Trebuchet MS"/>
                <a:cs typeface="Trebuchet MS"/>
              </a:rPr>
              <a:t>di</a:t>
            </a:r>
            <a:r>
              <a:rPr sz="3200" spc="-170" dirty="0">
                <a:latin typeface="Trebuchet MS"/>
                <a:cs typeface="Trebuchet MS"/>
              </a:rPr>
              <a:t>a</a:t>
            </a:r>
            <a:r>
              <a:rPr sz="3200" spc="-180" dirty="0">
                <a:latin typeface="Trebuchet MS"/>
                <a:cs typeface="Trebuchet MS"/>
              </a:rPr>
              <a:t>l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70" dirty="0">
                <a:latin typeface="Trebuchet MS"/>
                <a:cs typeface="Trebuchet MS"/>
              </a:rPr>
              <a:t>(t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90" dirty="0">
                <a:latin typeface="Trebuchet MS"/>
                <a:cs typeface="Trebuchet MS"/>
              </a:rPr>
              <a:t>m</a:t>
            </a:r>
            <a:r>
              <a:rPr sz="3200" spc="-175" dirty="0">
                <a:latin typeface="Trebuchet MS"/>
                <a:cs typeface="Trebuchet MS"/>
              </a:rPr>
              <a:t>p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rar</a:t>
            </a:r>
            <a:r>
              <a:rPr sz="3200" spc="-165" dirty="0">
                <a:latin typeface="Trebuchet MS"/>
                <a:cs typeface="Trebuchet MS"/>
              </a:rPr>
              <a:t>y</a:t>
            </a:r>
            <a:r>
              <a:rPr sz="3200" spc="-170" dirty="0">
                <a:latin typeface="Trebuchet MS"/>
                <a:cs typeface="Trebuchet MS"/>
              </a:rPr>
              <a:t>)an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195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as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5" dirty="0">
                <a:latin typeface="Trebuchet MS"/>
                <a:cs typeface="Trebuchet MS"/>
              </a:rPr>
              <a:t>(</a:t>
            </a:r>
            <a:r>
              <a:rPr sz="3200" spc="-350" dirty="0">
                <a:latin typeface="Trebuchet MS"/>
                <a:cs typeface="Trebuchet MS"/>
              </a:rPr>
              <a:t>P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90" dirty="0">
                <a:latin typeface="Trebuchet MS"/>
                <a:cs typeface="Trebuchet MS"/>
              </a:rPr>
              <a:t>m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ne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85" dirty="0">
                <a:latin typeface="Trebuchet MS"/>
                <a:cs typeface="Trebuchet MS"/>
              </a:rPr>
              <a:t>)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469900" marR="35560" indent="-457834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1490980" algn="l"/>
                <a:tab pos="2503170" algn="l"/>
                <a:tab pos="3488054" algn="l"/>
                <a:tab pos="5110480" algn="l"/>
                <a:tab pos="5756910" algn="l"/>
                <a:tab pos="6927850" algn="l"/>
              </a:tabLst>
            </a:pPr>
            <a:r>
              <a:rPr sz="3200" spc="-135" dirty="0">
                <a:latin typeface="Trebuchet MS"/>
                <a:cs typeface="Trebuchet MS"/>
              </a:rPr>
              <a:t>L</a:t>
            </a:r>
            <a:r>
              <a:rPr sz="3200" spc="-95" dirty="0">
                <a:latin typeface="Trebuchet MS"/>
                <a:cs typeface="Trebuchet MS"/>
              </a:rPr>
              <a:t>e</a:t>
            </a:r>
            <a:r>
              <a:rPr sz="3200" spc="-10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50" dirty="0">
                <a:latin typeface="Trebuchet MS"/>
                <a:cs typeface="Trebuchet MS"/>
              </a:rPr>
              <a:t>d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caus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55" dirty="0">
                <a:latin typeface="Trebuchet MS"/>
                <a:cs typeface="Trebuchet MS"/>
              </a:rPr>
              <a:t>p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00" dirty="0">
                <a:latin typeface="Trebuchet MS"/>
                <a:cs typeface="Trebuchet MS"/>
              </a:rPr>
              <a:t>to  </a:t>
            </a:r>
            <a:r>
              <a:rPr sz="3200" spc="-135" dirty="0">
                <a:latin typeface="Trebuchet MS"/>
                <a:cs typeface="Trebuchet MS"/>
              </a:rPr>
              <a:t>connection.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926" y="4533087"/>
            <a:ext cx="8445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0" dirty="0">
                <a:latin typeface="Trebuchet MS"/>
                <a:cs typeface="Trebuchet MS"/>
              </a:rPr>
              <a:t>p</a:t>
            </a:r>
            <a:r>
              <a:rPr sz="3200" spc="-260" dirty="0">
                <a:latin typeface="Trebuchet MS"/>
                <a:cs typeface="Trebuchet MS"/>
              </a:rPr>
              <a:t>o</a:t>
            </a:r>
            <a:r>
              <a:rPr sz="3200" spc="-250" dirty="0">
                <a:latin typeface="Trebuchet MS"/>
                <a:cs typeface="Trebuchet MS"/>
              </a:rPr>
              <a:t>i</a:t>
            </a:r>
            <a:r>
              <a:rPr sz="3200" spc="-24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7004" y="218948"/>
            <a:ext cx="378967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65" dirty="0">
                <a:solidFill>
                  <a:srgbClr val="FF0000"/>
                </a:solidFill>
                <a:latin typeface="Trebuchet MS"/>
                <a:cs typeface="Trebuchet MS"/>
              </a:rPr>
              <a:t>P</a:t>
            </a:r>
            <a:r>
              <a:rPr spc="-250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pc="-23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pc="-250" dirty="0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r>
              <a:rPr spc="-240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pc="-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pc="-4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pc="-200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pc="-204" dirty="0">
                <a:solidFill>
                  <a:srgbClr val="FF0000"/>
                </a:solidFill>
                <a:latin typeface="Trebuchet MS"/>
                <a:cs typeface="Trebuchet MS"/>
              </a:rPr>
              <a:t>wi</a:t>
            </a:r>
            <a:r>
              <a:rPr spc="-190" dirty="0">
                <a:solidFill>
                  <a:srgbClr val="FF0000"/>
                </a:solidFill>
                <a:latin typeface="Trebuchet MS"/>
                <a:cs typeface="Trebuchet MS"/>
              </a:rPr>
              <a:t>tc</a:t>
            </a:r>
            <a:r>
              <a:rPr spc="-200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pc="-204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pc="-22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pc="-5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0232" y="1072718"/>
            <a:ext cx="8386445" cy="205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2337435" indent="-457834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3200" spc="-350" dirty="0">
                <a:latin typeface="Trebuchet MS"/>
                <a:cs typeface="Trebuchet MS"/>
              </a:rPr>
              <a:t>P</a:t>
            </a:r>
            <a:r>
              <a:rPr sz="3200" spc="-195" dirty="0">
                <a:latin typeface="Trebuchet MS"/>
                <a:cs typeface="Trebuchet MS"/>
              </a:rPr>
              <a:t>ac</a:t>
            </a:r>
            <a:r>
              <a:rPr sz="3200" spc="-275" dirty="0">
                <a:latin typeface="Trebuchet MS"/>
                <a:cs typeface="Trebuchet MS"/>
              </a:rPr>
              <a:t>k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s</a:t>
            </a:r>
            <a:r>
              <a:rPr sz="3200" spc="-175" dirty="0">
                <a:latin typeface="Trebuchet MS"/>
                <a:cs typeface="Trebuchet MS"/>
              </a:rPr>
              <a:t>w</a:t>
            </a:r>
            <a:r>
              <a:rPr sz="3200" spc="-170" dirty="0">
                <a:latin typeface="Trebuchet MS"/>
                <a:cs typeface="Trebuchet MS"/>
              </a:rPr>
              <a:t>i</a:t>
            </a:r>
            <a:r>
              <a:rPr sz="3200" spc="-175" dirty="0">
                <a:latin typeface="Trebuchet MS"/>
                <a:cs typeface="Trebuchet MS"/>
              </a:rPr>
              <a:t>t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145" dirty="0">
                <a:latin typeface="Trebuchet MS"/>
                <a:cs typeface="Trebuchet MS"/>
              </a:rPr>
              <a:t>h</a:t>
            </a:r>
            <a:r>
              <a:rPr sz="3200" spc="-195" dirty="0">
                <a:latin typeface="Trebuchet MS"/>
                <a:cs typeface="Trebuchet MS"/>
              </a:rPr>
              <a:t>in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31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45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b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t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9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420" dirty="0">
                <a:latin typeface="Trebuchet MS"/>
                <a:cs typeface="Trebuchet MS"/>
              </a:rPr>
              <a:t>f</a:t>
            </a:r>
            <a:r>
              <a:rPr sz="3200" spc="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d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a  </a:t>
            </a:r>
            <a:r>
              <a:rPr sz="3200" spc="-160" dirty="0">
                <a:latin typeface="Trebuchet MS"/>
                <a:cs typeface="Trebuchet MS"/>
              </a:rPr>
              <a:t>transmission.</a:t>
            </a:r>
            <a:endParaRPr sz="3200">
              <a:latin typeface="Trebuchet MS"/>
              <a:cs typeface="Trebuchet MS"/>
            </a:endParaRPr>
          </a:p>
          <a:p>
            <a:pPr marL="469900" marR="44450" indent="-457834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1597660" algn="l"/>
                <a:tab pos="2573655" algn="l"/>
                <a:tab pos="3381375" algn="l"/>
                <a:tab pos="5574030" algn="l"/>
                <a:tab pos="7150100" algn="l"/>
                <a:tab pos="8070850" algn="l"/>
              </a:tabLst>
            </a:pPr>
            <a:r>
              <a:rPr sz="3200" spc="-60" dirty="0">
                <a:latin typeface="Trebuchet MS"/>
                <a:cs typeface="Trebuchet MS"/>
              </a:rPr>
              <a:t>H</a:t>
            </a:r>
            <a:r>
              <a:rPr sz="3200" spc="-45" dirty="0">
                <a:latin typeface="Trebuchet MS"/>
                <a:cs typeface="Trebuchet MS"/>
              </a:rPr>
              <a:t>e</a:t>
            </a:r>
            <a:r>
              <a:rPr sz="3200" spc="-7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50" dirty="0">
                <a:latin typeface="Trebuchet MS"/>
                <a:cs typeface="Trebuchet MS"/>
              </a:rPr>
              <a:t>d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70" dirty="0">
                <a:latin typeface="Trebuchet MS"/>
                <a:cs typeface="Trebuchet MS"/>
              </a:rPr>
              <a:t>ran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90" dirty="0">
                <a:latin typeface="Trebuchet MS"/>
                <a:cs typeface="Trebuchet MS"/>
              </a:rPr>
              <a:t>m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tt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45" dirty="0">
                <a:latin typeface="Trebuchet MS"/>
                <a:cs typeface="Trebuchet MS"/>
              </a:rPr>
              <a:t>t</a:t>
            </a:r>
            <a:r>
              <a:rPr sz="3200" spc="-120" dirty="0">
                <a:latin typeface="Trebuchet MS"/>
                <a:cs typeface="Trebuchet MS"/>
              </a:rPr>
              <a:t>hr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u</a:t>
            </a:r>
            <a:r>
              <a:rPr sz="3200" spc="-120" dirty="0">
                <a:latin typeface="Trebuchet MS"/>
                <a:cs typeface="Trebuchet MS"/>
              </a:rPr>
              <a:t>g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65" dirty="0">
                <a:latin typeface="Trebuchet MS"/>
                <a:cs typeface="Trebuchet MS"/>
              </a:rPr>
              <a:t>u</a:t>
            </a:r>
            <a:r>
              <a:rPr sz="3200" spc="-190" dirty="0">
                <a:latin typeface="Trebuchet MS"/>
                <a:cs typeface="Trebuchet MS"/>
              </a:rPr>
              <a:t>n</a:t>
            </a:r>
            <a:r>
              <a:rPr sz="3200" spc="-17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420" dirty="0">
                <a:latin typeface="Trebuchet MS"/>
                <a:cs typeface="Trebuchet MS"/>
              </a:rPr>
              <a:t>of  </a:t>
            </a:r>
            <a:r>
              <a:rPr sz="3200" spc="-200" dirty="0">
                <a:latin typeface="Trebuchet MS"/>
                <a:cs typeface="Trebuchet MS"/>
              </a:rPr>
              <a:t>v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195" dirty="0">
                <a:latin typeface="Trebuchet MS"/>
                <a:cs typeface="Trebuchet MS"/>
              </a:rPr>
              <a:t>ia</a:t>
            </a:r>
            <a:r>
              <a:rPr sz="3200" spc="-204" dirty="0">
                <a:latin typeface="Trebuchet MS"/>
                <a:cs typeface="Trebuchet MS"/>
              </a:rPr>
              <a:t>bl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5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l</a:t>
            </a:r>
            <a:r>
              <a:rPr sz="3200" spc="-190" dirty="0">
                <a:latin typeface="Trebuchet MS"/>
                <a:cs typeface="Trebuchet MS"/>
              </a:rPr>
              <a:t>engt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434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bl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5" dirty="0">
                <a:latin typeface="Trebuchet MS"/>
                <a:cs typeface="Trebuchet MS"/>
              </a:rPr>
              <a:t>c</a:t>
            </a:r>
            <a:r>
              <a:rPr sz="3200" spc="-130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ca</a:t>
            </a:r>
            <a:r>
              <a:rPr sz="3200" spc="-254" dirty="0">
                <a:latin typeface="Trebuchet MS"/>
                <a:cs typeface="Trebuchet MS"/>
              </a:rPr>
              <a:t>ll</a:t>
            </a:r>
            <a:r>
              <a:rPr sz="3200" spc="-23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140" dirty="0">
                <a:latin typeface="Trebuchet MS"/>
                <a:cs typeface="Trebuchet MS"/>
              </a:rPr>
              <a:t> </a:t>
            </a:r>
            <a:r>
              <a:rPr sz="3200" b="1" spc="-155" dirty="0">
                <a:latin typeface="Arial"/>
                <a:cs typeface="Arial"/>
              </a:rPr>
              <a:t>p</a:t>
            </a:r>
            <a:r>
              <a:rPr sz="3200" b="1" spc="-150" dirty="0">
                <a:latin typeface="Arial"/>
                <a:cs typeface="Arial"/>
              </a:rPr>
              <a:t>acke</a:t>
            </a:r>
            <a:r>
              <a:rPr sz="3200" b="1" spc="-155" dirty="0">
                <a:latin typeface="Arial"/>
                <a:cs typeface="Arial"/>
              </a:rPr>
              <a:t>t</a:t>
            </a:r>
            <a:r>
              <a:rPr sz="3200" b="1" spc="-145" dirty="0">
                <a:latin typeface="Arial"/>
                <a:cs typeface="Arial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232" y="3176727"/>
            <a:ext cx="6541134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2003425" algn="l"/>
                <a:tab pos="4430395" algn="l"/>
                <a:tab pos="5332730" algn="l"/>
              </a:tabLst>
            </a:pPr>
            <a:r>
              <a:rPr sz="3200" spc="-114" dirty="0">
                <a:latin typeface="Trebuchet MS"/>
                <a:cs typeface="Trebuchet MS"/>
              </a:rPr>
              <a:t>Lo</a:t>
            </a:r>
            <a:r>
              <a:rPr sz="3200" spc="-100" dirty="0">
                <a:latin typeface="Trebuchet MS"/>
                <a:cs typeface="Trebuchet MS"/>
              </a:rPr>
              <a:t>ng</a:t>
            </a:r>
            <a:r>
              <a:rPr sz="3200" spc="-9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45" dirty="0">
                <a:latin typeface="Trebuchet MS"/>
                <a:cs typeface="Trebuchet MS"/>
              </a:rPr>
              <a:t>tr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n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140" dirty="0">
                <a:latin typeface="Trebuchet MS"/>
                <a:cs typeface="Trebuchet MS"/>
              </a:rPr>
              <a:t>m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00" dirty="0">
                <a:latin typeface="Trebuchet MS"/>
                <a:cs typeface="Trebuchet MS"/>
              </a:rPr>
              <a:t>d</a:t>
            </a:r>
            <a:r>
              <a:rPr sz="3200" spc="-170" dirty="0">
                <a:latin typeface="Trebuchet MS"/>
                <a:cs typeface="Trebuchet MS"/>
              </a:rPr>
              <a:t>i</a:t>
            </a:r>
            <a:r>
              <a:rPr sz="3200" spc="-200" dirty="0">
                <a:latin typeface="Trebuchet MS"/>
                <a:cs typeface="Trebuchet MS"/>
              </a:rPr>
              <a:t>v</a:t>
            </a:r>
            <a:r>
              <a:rPr sz="3200" spc="-170" dirty="0">
                <a:latin typeface="Trebuchet MS"/>
                <a:cs typeface="Trebuchet MS"/>
              </a:rPr>
              <a:t>i</a:t>
            </a:r>
            <a:r>
              <a:rPr sz="3200" spc="-200" dirty="0">
                <a:latin typeface="Trebuchet MS"/>
                <a:cs typeface="Trebuchet MS"/>
              </a:rPr>
              <a:t>d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  </a:t>
            </a:r>
            <a:r>
              <a:rPr sz="3200" spc="-235" dirty="0">
                <a:latin typeface="Trebuchet MS"/>
                <a:cs typeface="Trebuchet MS"/>
              </a:rPr>
              <a:t>m</a:t>
            </a:r>
            <a:r>
              <a:rPr sz="3200" spc="-215" dirty="0">
                <a:latin typeface="Trebuchet MS"/>
                <a:cs typeface="Trebuchet MS"/>
              </a:rPr>
              <a:t>u</a:t>
            </a:r>
            <a:r>
              <a:rPr sz="3200" spc="-229" dirty="0">
                <a:latin typeface="Trebuchet MS"/>
                <a:cs typeface="Trebuchet MS"/>
              </a:rPr>
              <a:t>l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29" dirty="0">
                <a:latin typeface="Trebuchet MS"/>
                <a:cs typeface="Trebuchet MS"/>
              </a:rPr>
              <a:t>pl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p</a:t>
            </a:r>
            <a:r>
              <a:rPr sz="3200" spc="-195" dirty="0">
                <a:latin typeface="Trebuchet MS"/>
                <a:cs typeface="Trebuchet MS"/>
              </a:rPr>
              <a:t>ac</a:t>
            </a:r>
            <a:r>
              <a:rPr sz="3200" spc="-204" dirty="0">
                <a:latin typeface="Trebuchet MS"/>
                <a:cs typeface="Trebuchet MS"/>
              </a:rPr>
              <a:t>k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ts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3200" spc="-375" dirty="0">
                <a:latin typeface="Trebuchet MS"/>
                <a:cs typeface="Trebuchet MS"/>
              </a:rPr>
              <a:t>P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20" dirty="0">
                <a:latin typeface="Trebuchet MS"/>
                <a:cs typeface="Trebuchet MS"/>
              </a:rPr>
              <a:t>c</a:t>
            </a:r>
            <a:r>
              <a:rPr sz="3200" spc="-225" dirty="0">
                <a:latin typeface="Trebuchet MS"/>
                <a:cs typeface="Trebuchet MS"/>
              </a:rPr>
              <a:t>k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ngt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45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95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195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30" dirty="0">
                <a:latin typeface="Trebuchet MS"/>
                <a:cs typeface="Trebuchet MS"/>
              </a:rPr>
              <a:t>w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25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6818" y="3176727"/>
            <a:ext cx="6515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0" dirty="0">
                <a:latin typeface="Trebuchet MS"/>
                <a:cs typeface="Trebuchet MS"/>
              </a:rPr>
              <a:t>i</a:t>
            </a:r>
            <a:r>
              <a:rPr sz="3200" spc="-240" dirty="0">
                <a:latin typeface="Trebuchet MS"/>
                <a:cs typeface="Trebuchet MS"/>
              </a:rPr>
              <a:t>nt</a:t>
            </a:r>
            <a:r>
              <a:rPr sz="3200" spc="-5" dirty="0">
                <a:latin typeface="Trebuchet MS"/>
                <a:cs typeface="Trebuchet MS"/>
              </a:rPr>
              <a:t>o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716" y="0"/>
            <a:ext cx="9157970" cy="6858000"/>
            <a:chOff x="-13716" y="0"/>
            <a:chExt cx="91579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095"/>
              <a:ext cx="60960" cy="288925"/>
            </a:xfrm>
            <a:custGeom>
              <a:avLst/>
              <a:gdLst/>
              <a:ahLst/>
              <a:cxnLst/>
              <a:rect l="l" t="t" r="r" b="b"/>
              <a:pathLst>
                <a:path w="60960" h="288925">
                  <a:moveTo>
                    <a:pt x="60957" y="0"/>
                  </a:moveTo>
                  <a:lnTo>
                    <a:pt x="0" y="0"/>
                  </a:lnTo>
                  <a:lnTo>
                    <a:pt x="0" y="288638"/>
                  </a:lnTo>
                  <a:lnTo>
                    <a:pt x="22109" y="232663"/>
                  </a:lnTo>
                  <a:lnTo>
                    <a:pt x="35855" y="187959"/>
                  </a:lnTo>
                  <a:lnTo>
                    <a:pt x="46704" y="142239"/>
                  </a:lnTo>
                  <a:lnTo>
                    <a:pt x="54564" y="95630"/>
                  </a:lnTo>
                  <a:lnTo>
                    <a:pt x="59344" y="48132"/>
                  </a:lnTo>
                  <a:lnTo>
                    <a:pt x="60957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620"/>
              <a:ext cx="62865" cy="292100"/>
            </a:xfrm>
            <a:custGeom>
              <a:avLst/>
              <a:gdLst/>
              <a:ahLst/>
              <a:cxnLst/>
              <a:rect l="l" t="t" r="r" b="b"/>
              <a:pathLst>
                <a:path w="62865" h="292100">
                  <a:moveTo>
                    <a:pt x="62481" y="0"/>
                  </a:moveTo>
                  <a:lnTo>
                    <a:pt x="60868" y="48132"/>
                  </a:lnTo>
                  <a:lnTo>
                    <a:pt x="56088" y="95630"/>
                  </a:lnTo>
                  <a:lnTo>
                    <a:pt x="48228" y="142239"/>
                  </a:lnTo>
                  <a:lnTo>
                    <a:pt x="37381" y="187959"/>
                  </a:lnTo>
                  <a:lnTo>
                    <a:pt x="23633" y="232663"/>
                  </a:lnTo>
                  <a:lnTo>
                    <a:pt x="7075" y="276351"/>
                  </a:lnTo>
                  <a:lnTo>
                    <a:pt x="0" y="292011"/>
                  </a:lnTo>
                </a:path>
                <a:path w="62865" h="292100">
                  <a:moveTo>
                    <a:pt x="0" y="0"/>
                  </a:moveTo>
                  <a:lnTo>
                    <a:pt x="62481" y="0"/>
                  </a:lnTo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47"/>
              <a:ext cx="1319784" cy="17861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2859"/>
              <a:ext cx="1275080" cy="1706880"/>
            </a:xfrm>
            <a:custGeom>
              <a:avLst/>
              <a:gdLst/>
              <a:ahLst/>
              <a:cxnLst/>
              <a:rect l="l" t="t" r="r" b="b"/>
              <a:pathLst>
                <a:path w="1275080" h="1706880">
                  <a:moveTo>
                    <a:pt x="0" y="37606"/>
                  </a:moveTo>
                  <a:lnTo>
                    <a:pt x="70765" y="21082"/>
                  </a:lnTo>
                  <a:lnTo>
                    <a:pt x="123997" y="11938"/>
                  </a:lnTo>
                  <a:lnTo>
                    <a:pt x="178206" y="5334"/>
                  </a:lnTo>
                  <a:lnTo>
                    <a:pt x="233324" y="1397"/>
                  </a:lnTo>
                  <a:lnTo>
                    <a:pt x="289267" y="0"/>
                  </a:lnTo>
                  <a:lnTo>
                    <a:pt x="345211" y="1397"/>
                  </a:lnTo>
                  <a:lnTo>
                    <a:pt x="400329" y="5334"/>
                  </a:lnTo>
                  <a:lnTo>
                    <a:pt x="454545" y="11938"/>
                  </a:lnTo>
                  <a:lnTo>
                    <a:pt x="507784" y="21082"/>
                  </a:lnTo>
                  <a:lnTo>
                    <a:pt x="559943" y="32512"/>
                  </a:lnTo>
                  <a:lnTo>
                    <a:pt x="610958" y="46482"/>
                  </a:lnTo>
                  <a:lnTo>
                    <a:pt x="660730" y="62611"/>
                  </a:lnTo>
                  <a:lnTo>
                    <a:pt x="709193" y="81025"/>
                  </a:lnTo>
                  <a:lnTo>
                    <a:pt x="756246" y="101600"/>
                  </a:lnTo>
                  <a:lnTo>
                    <a:pt x="801827" y="124206"/>
                  </a:lnTo>
                  <a:lnTo>
                    <a:pt x="845832" y="148844"/>
                  </a:lnTo>
                  <a:lnTo>
                    <a:pt x="888187" y="175514"/>
                  </a:lnTo>
                  <a:lnTo>
                    <a:pt x="928801" y="203835"/>
                  </a:lnTo>
                  <a:lnTo>
                    <a:pt x="967613" y="234061"/>
                  </a:lnTo>
                  <a:lnTo>
                    <a:pt x="1004506" y="266065"/>
                  </a:lnTo>
                  <a:lnTo>
                    <a:pt x="1039431" y="299593"/>
                  </a:lnTo>
                  <a:lnTo>
                    <a:pt x="1072273" y="334772"/>
                  </a:lnTo>
                  <a:lnTo>
                    <a:pt x="1102982" y="371475"/>
                  </a:lnTo>
                  <a:lnTo>
                    <a:pt x="1131455" y="409575"/>
                  </a:lnTo>
                  <a:lnTo>
                    <a:pt x="1157605" y="448945"/>
                  </a:lnTo>
                  <a:lnTo>
                    <a:pt x="1181354" y="489712"/>
                  </a:lnTo>
                  <a:lnTo>
                    <a:pt x="1202626" y="531622"/>
                  </a:lnTo>
                  <a:lnTo>
                    <a:pt x="1221320" y="574802"/>
                  </a:lnTo>
                  <a:lnTo>
                    <a:pt x="1237386" y="618871"/>
                  </a:lnTo>
                  <a:lnTo>
                    <a:pt x="1250696" y="664083"/>
                  </a:lnTo>
                  <a:lnTo>
                    <a:pt x="1261211" y="710184"/>
                  </a:lnTo>
                  <a:lnTo>
                    <a:pt x="1268818" y="757047"/>
                  </a:lnTo>
                  <a:lnTo>
                    <a:pt x="1273429" y="804799"/>
                  </a:lnTo>
                  <a:lnTo>
                    <a:pt x="1274953" y="853186"/>
                  </a:lnTo>
                  <a:lnTo>
                    <a:pt x="1273429" y="901573"/>
                  </a:lnTo>
                  <a:lnTo>
                    <a:pt x="1268818" y="949325"/>
                  </a:lnTo>
                  <a:lnTo>
                    <a:pt x="1261211" y="996188"/>
                  </a:lnTo>
                  <a:lnTo>
                    <a:pt x="1250696" y="1042289"/>
                  </a:lnTo>
                  <a:lnTo>
                    <a:pt x="1237386" y="1087501"/>
                  </a:lnTo>
                  <a:lnTo>
                    <a:pt x="1221320" y="1131570"/>
                  </a:lnTo>
                  <a:lnTo>
                    <a:pt x="1202626" y="1174750"/>
                  </a:lnTo>
                  <a:lnTo>
                    <a:pt x="1181354" y="1216660"/>
                  </a:lnTo>
                  <a:lnTo>
                    <a:pt x="1157605" y="1257427"/>
                  </a:lnTo>
                  <a:lnTo>
                    <a:pt x="1131455" y="1296797"/>
                  </a:lnTo>
                  <a:lnTo>
                    <a:pt x="1102982" y="1334897"/>
                  </a:lnTo>
                  <a:lnTo>
                    <a:pt x="1072273" y="1371600"/>
                  </a:lnTo>
                  <a:lnTo>
                    <a:pt x="1039431" y="1406779"/>
                  </a:lnTo>
                  <a:lnTo>
                    <a:pt x="1004506" y="1440307"/>
                  </a:lnTo>
                  <a:lnTo>
                    <a:pt x="967613" y="1472311"/>
                  </a:lnTo>
                  <a:lnTo>
                    <a:pt x="928801" y="1502537"/>
                  </a:lnTo>
                  <a:lnTo>
                    <a:pt x="888187" y="1530858"/>
                  </a:lnTo>
                  <a:lnTo>
                    <a:pt x="845832" y="1557528"/>
                  </a:lnTo>
                  <a:lnTo>
                    <a:pt x="801827" y="1582166"/>
                  </a:lnTo>
                  <a:lnTo>
                    <a:pt x="756246" y="1604772"/>
                  </a:lnTo>
                  <a:lnTo>
                    <a:pt x="709193" y="1625346"/>
                  </a:lnTo>
                  <a:lnTo>
                    <a:pt x="660730" y="1643761"/>
                  </a:lnTo>
                  <a:lnTo>
                    <a:pt x="610958" y="1659890"/>
                  </a:lnTo>
                  <a:lnTo>
                    <a:pt x="559943" y="1673860"/>
                  </a:lnTo>
                  <a:lnTo>
                    <a:pt x="507784" y="1685290"/>
                  </a:lnTo>
                  <a:lnTo>
                    <a:pt x="454545" y="1694434"/>
                  </a:lnTo>
                  <a:lnTo>
                    <a:pt x="400329" y="1701038"/>
                  </a:lnTo>
                  <a:lnTo>
                    <a:pt x="345211" y="1704975"/>
                  </a:lnTo>
                  <a:lnTo>
                    <a:pt x="289267" y="1706372"/>
                  </a:lnTo>
                  <a:lnTo>
                    <a:pt x="233324" y="1704975"/>
                  </a:lnTo>
                  <a:lnTo>
                    <a:pt x="178206" y="1701038"/>
                  </a:lnTo>
                  <a:lnTo>
                    <a:pt x="123997" y="1694434"/>
                  </a:lnTo>
                  <a:lnTo>
                    <a:pt x="70765" y="1685290"/>
                  </a:lnTo>
                  <a:lnTo>
                    <a:pt x="18604" y="1673860"/>
                  </a:lnTo>
                  <a:lnTo>
                    <a:pt x="0" y="1668765"/>
                  </a:lnTo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42416"/>
              <a:ext cx="637032" cy="1149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1560"/>
              <a:ext cx="615696" cy="1109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53137"/>
              <a:ext cx="615950" cy="1107440"/>
            </a:xfrm>
            <a:custGeom>
              <a:avLst/>
              <a:gdLst/>
              <a:ahLst/>
              <a:cxnLst/>
              <a:rect l="l" t="t" r="r" b="b"/>
              <a:pathLst>
                <a:path w="615950" h="1107439">
                  <a:moveTo>
                    <a:pt x="0" y="0"/>
                  </a:moveTo>
                  <a:lnTo>
                    <a:pt x="73472" y="7439"/>
                  </a:lnTo>
                  <a:lnTo>
                    <a:pt x="125149" y="17345"/>
                  </a:lnTo>
                  <a:lnTo>
                    <a:pt x="176110" y="31061"/>
                  </a:lnTo>
                  <a:lnTo>
                    <a:pt x="226085" y="48333"/>
                  </a:lnTo>
                  <a:lnTo>
                    <a:pt x="274802" y="69542"/>
                  </a:lnTo>
                  <a:lnTo>
                    <a:pt x="321983" y="94434"/>
                  </a:lnTo>
                  <a:lnTo>
                    <a:pt x="367360" y="123009"/>
                  </a:lnTo>
                  <a:lnTo>
                    <a:pt x="409816" y="154886"/>
                  </a:lnTo>
                  <a:lnTo>
                    <a:pt x="448386" y="189049"/>
                  </a:lnTo>
                  <a:lnTo>
                    <a:pt x="483057" y="225244"/>
                  </a:lnTo>
                  <a:lnTo>
                    <a:pt x="513778" y="263471"/>
                  </a:lnTo>
                  <a:lnTo>
                    <a:pt x="540512" y="303349"/>
                  </a:lnTo>
                  <a:lnTo>
                    <a:pt x="563232" y="344497"/>
                  </a:lnTo>
                  <a:lnTo>
                    <a:pt x="581914" y="387042"/>
                  </a:lnTo>
                  <a:lnTo>
                    <a:pt x="596519" y="430349"/>
                  </a:lnTo>
                  <a:lnTo>
                    <a:pt x="607009" y="474418"/>
                  </a:lnTo>
                  <a:lnTo>
                    <a:pt x="613359" y="518995"/>
                  </a:lnTo>
                  <a:lnTo>
                    <a:pt x="615518" y="563826"/>
                  </a:lnTo>
                  <a:lnTo>
                    <a:pt x="613473" y="608657"/>
                  </a:lnTo>
                  <a:lnTo>
                    <a:pt x="607187" y="653361"/>
                  </a:lnTo>
                  <a:lnTo>
                    <a:pt x="596607" y="697557"/>
                  </a:lnTo>
                  <a:lnTo>
                    <a:pt x="581736" y="740991"/>
                  </a:lnTo>
                  <a:lnTo>
                    <a:pt x="562508" y="783536"/>
                  </a:lnTo>
                  <a:lnTo>
                    <a:pt x="538911" y="824938"/>
                  </a:lnTo>
                  <a:lnTo>
                    <a:pt x="510895" y="864943"/>
                  </a:lnTo>
                  <a:lnTo>
                    <a:pt x="478447" y="903297"/>
                  </a:lnTo>
                  <a:lnTo>
                    <a:pt x="442239" y="939111"/>
                  </a:lnTo>
                  <a:lnTo>
                    <a:pt x="403212" y="971496"/>
                  </a:lnTo>
                  <a:lnTo>
                    <a:pt x="361632" y="1000579"/>
                  </a:lnTo>
                  <a:lnTo>
                    <a:pt x="317779" y="1026106"/>
                  </a:lnTo>
                  <a:lnTo>
                    <a:pt x="271919" y="1048331"/>
                  </a:lnTo>
                  <a:lnTo>
                    <a:pt x="224320" y="1067000"/>
                  </a:lnTo>
                  <a:lnTo>
                    <a:pt x="175260" y="1082240"/>
                  </a:lnTo>
                  <a:lnTo>
                    <a:pt x="125007" y="1093797"/>
                  </a:lnTo>
                  <a:lnTo>
                    <a:pt x="73839" y="1101925"/>
                  </a:lnTo>
                  <a:lnTo>
                    <a:pt x="22023" y="1106497"/>
                  </a:lnTo>
                  <a:lnTo>
                    <a:pt x="0" y="1106925"/>
                  </a:lnTo>
                </a:path>
                <a:path w="615950" h="1107439">
                  <a:moveTo>
                    <a:pt x="0" y="976942"/>
                  </a:moveTo>
                  <a:lnTo>
                    <a:pt x="56207" y="972766"/>
                  </a:lnTo>
                  <a:lnTo>
                    <a:pt x="105625" y="964003"/>
                  </a:lnTo>
                  <a:lnTo>
                    <a:pt x="153758" y="951049"/>
                  </a:lnTo>
                  <a:lnTo>
                    <a:pt x="200202" y="933777"/>
                  </a:lnTo>
                  <a:lnTo>
                    <a:pt x="244513" y="912187"/>
                  </a:lnTo>
                  <a:lnTo>
                    <a:pt x="286270" y="886406"/>
                  </a:lnTo>
                  <a:lnTo>
                    <a:pt x="325056" y="856307"/>
                  </a:lnTo>
                  <a:lnTo>
                    <a:pt x="360451" y="822144"/>
                  </a:lnTo>
                  <a:lnTo>
                    <a:pt x="391248" y="784806"/>
                  </a:lnTo>
                  <a:lnTo>
                    <a:pt x="416598" y="745563"/>
                  </a:lnTo>
                  <a:lnTo>
                    <a:pt x="436524" y="704669"/>
                  </a:lnTo>
                  <a:lnTo>
                    <a:pt x="451104" y="662632"/>
                  </a:lnTo>
                  <a:lnTo>
                    <a:pt x="460375" y="619706"/>
                  </a:lnTo>
                  <a:lnTo>
                    <a:pt x="464400" y="576399"/>
                  </a:lnTo>
                  <a:lnTo>
                    <a:pt x="463232" y="532838"/>
                  </a:lnTo>
                  <a:lnTo>
                    <a:pt x="456920" y="489658"/>
                  </a:lnTo>
                  <a:lnTo>
                    <a:pt x="445516" y="447113"/>
                  </a:lnTo>
                  <a:lnTo>
                    <a:pt x="429069" y="405457"/>
                  </a:lnTo>
                  <a:lnTo>
                    <a:pt x="407644" y="365198"/>
                  </a:lnTo>
                  <a:lnTo>
                    <a:pt x="381304" y="326590"/>
                  </a:lnTo>
                  <a:lnTo>
                    <a:pt x="350075" y="290141"/>
                  </a:lnTo>
                  <a:lnTo>
                    <a:pt x="314020" y="255978"/>
                  </a:lnTo>
                  <a:lnTo>
                    <a:pt x="273189" y="224736"/>
                  </a:lnTo>
                  <a:lnTo>
                    <a:pt x="228803" y="197431"/>
                  </a:lnTo>
                  <a:lnTo>
                    <a:pt x="182308" y="174571"/>
                  </a:lnTo>
                  <a:lnTo>
                    <a:pt x="134112" y="156410"/>
                  </a:lnTo>
                  <a:lnTo>
                    <a:pt x="84662" y="142821"/>
                  </a:lnTo>
                  <a:lnTo>
                    <a:pt x="34368" y="133804"/>
                  </a:lnTo>
                  <a:lnTo>
                    <a:pt x="0" y="130705"/>
                  </a:lnTo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368" y="0"/>
              <a:ext cx="8867140" cy="6858000"/>
            </a:xfrm>
            <a:custGeom>
              <a:avLst/>
              <a:gdLst/>
              <a:ahLst/>
              <a:cxnLst/>
              <a:rect l="l" t="t" r="r" b="b"/>
              <a:pathLst>
                <a:path w="8867140" h="6858000">
                  <a:moveTo>
                    <a:pt x="8866631" y="0"/>
                  </a:moveTo>
                  <a:lnTo>
                    <a:pt x="0" y="0"/>
                  </a:lnTo>
                  <a:lnTo>
                    <a:pt x="0" y="6857998"/>
                  </a:lnTo>
                  <a:lnTo>
                    <a:pt x="8866631" y="6857998"/>
                  </a:lnTo>
                  <a:lnTo>
                    <a:pt x="88666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975" y="0"/>
              <a:ext cx="176784" cy="6857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0415" y="0"/>
              <a:ext cx="85090" cy="6858000"/>
            </a:xfrm>
            <a:custGeom>
              <a:avLst/>
              <a:gdLst/>
              <a:ahLst/>
              <a:cxnLst/>
              <a:rect l="l" t="t" r="r" b="b"/>
              <a:pathLst>
                <a:path w="85089" h="6858000">
                  <a:moveTo>
                    <a:pt x="8475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4755" y="6858000"/>
                  </a:lnTo>
                  <a:lnTo>
                    <a:pt x="84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9" y="228600"/>
              <a:ext cx="9067799" cy="609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7225" y="476453"/>
            <a:ext cx="44164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>
                <a:latin typeface="Trebuchet MS"/>
                <a:cs typeface="Trebuchet MS"/>
              </a:rPr>
              <a:t>DatagramApproach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472" y="1453642"/>
            <a:ext cx="8384540" cy="31045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114935" indent="-457834">
              <a:lnSpc>
                <a:spcPct val="100000"/>
              </a:lnSpc>
              <a:spcBef>
                <a:spcPts val="9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1036955" algn="l"/>
                <a:tab pos="1875789" algn="l"/>
                <a:tab pos="3646804" algn="l"/>
                <a:tab pos="4083050" algn="l"/>
                <a:tab pos="5702300" algn="l"/>
                <a:tab pos="6207760" algn="l"/>
                <a:tab pos="7635240" algn="l"/>
              </a:tabLst>
            </a:pP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0" dirty="0">
                <a:latin typeface="Trebuchet MS"/>
                <a:cs typeface="Trebuchet MS"/>
              </a:rPr>
              <a:t>th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75" dirty="0">
                <a:latin typeface="Trebuchet MS"/>
                <a:cs typeface="Trebuchet MS"/>
              </a:rPr>
              <a:t>pp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ac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15" dirty="0">
                <a:latin typeface="Trebuchet MS"/>
                <a:cs typeface="Trebuchet MS"/>
              </a:rPr>
              <a:t>m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ssa</a:t>
            </a:r>
            <a:r>
              <a:rPr sz="3200" spc="-190" dirty="0">
                <a:latin typeface="Trebuchet MS"/>
                <a:cs typeface="Trebuchet MS"/>
              </a:rPr>
              <a:t>g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200" dirty="0">
                <a:latin typeface="Trebuchet MS"/>
                <a:cs typeface="Trebuchet MS"/>
              </a:rPr>
              <a:t>v</a:t>
            </a:r>
            <a:r>
              <a:rPr sz="3200" spc="-170" dirty="0">
                <a:latin typeface="Trebuchet MS"/>
                <a:cs typeface="Trebuchet MS"/>
              </a:rPr>
              <a:t>i</a:t>
            </a:r>
            <a:r>
              <a:rPr sz="3200" spc="-200" dirty="0">
                <a:latin typeface="Trebuchet MS"/>
                <a:cs typeface="Trebuchet MS"/>
              </a:rPr>
              <a:t>d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45" dirty="0">
                <a:latin typeface="Trebuchet MS"/>
                <a:cs typeface="Trebuchet MS"/>
              </a:rPr>
              <a:t>i</a:t>
            </a:r>
            <a:r>
              <a:rPr sz="3200" spc="-240" dirty="0">
                <a:latin typeface="Trebuchet MS"/>
                <a:cs typeface="Trebuchet MS"/>
              </a:rPr>
              <a:t>nt</a:t>
            </a:r>
            <a:r>
              <a:rPr sz="3200" spc="-5" dirty="0">
                <a:latin typeface="Trebuchet MS"/>
                <a:cs typeface="Trebuchet MS"/>
              </a:rPr>
              <a:t>o  </a:t>
            </a:r>
            <a:r>
              <a:rPr sz="3200" spc="-240" dirty="0">
                <a:latin typeface="Trebuchet MS"/>
                <a:cs typeface="Trebuchet MS"/>
              </a:rPr>
              <a:t>m</a:t>
            </a:r>
            <a:r>
              <a:rPr sz="3200" spc="-215" dirty="0">
                <a:latin typeface="Trebuchet MS"/>
                <a:cs typeface="Trebuchet MS"/>
              </a:rPr>
              <a:t>u</a:t>
            </a:r>
            <a:r>
              <a:rPr sz="3200" spc="-225" dirty="0">
                <a:latin typeface="Trebuchet MS"/>
                <a:cs typeface="Trebuchet MS"/>
              </a:rPr>
              <a:t>l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25" dirty="0">
                <a:latin typeface="Trebuchet MS"/>
                <a:cs typeface="Trebuchet MS"/>
              </a:rPr>
              <a:t>pl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p</a:t>
            </a:r>
            <a:r>
              <a:rPr sz="3200" spc="-195" dirty="0">
                <a:latin typeface="Trebuchet MS"/>
                <a:cs typeface="Trebuchet MS"/>
              </a:rPr>
              <a:t>ac</a:t>
            </a:r>
            <a:r>
              <a:rPr sz="3200" spc="-200" dirty="0">
                <a:latin typeface="Trebuchet MS"/>
                <a:cs typeface="Trebuchet MS"/>
              </a:rPr>
              <a:t>k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ts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469900" marR="636270" indent="-457834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1238250" algn="l"/>
                <a:tab pos="2787015" algn="l"/>
                <a:tab pos="4284345" algn="l"/>
                <a:tab pos="5790565" algn="l"/>
                <a:tab pos="7168515" algn="l"/>
              </a:tabLst>
            </a:pPr>
            <a:r>
              <a:rPr sz="3200" spc="-95" dirty="0">
                <a:latin typeface="Trebuchet MS"/>
                <a:cs typeface="Trebuchet MS"/>
              </a:rPr>
              <a:t>A</a:t>
            </a:r>
            <a:r>
              <a:rPr sz="3200" spc="-85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04" dirty="0">
                <a:latin typeface="Trebuchet MS"/>
                <a:cs typeface="Trebuchet MS"/>
              </a:rPr>
              <a:t>p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204" dirty="0">
                <a:latin typeface="Trebuchet MS"/>
                <a:cs typeface="Trebuchet MS"/>
              </a:rPr>
              <a:t>k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00" dirty="0">
                <a:latin typeface="Trebuchet MS"/>
                <a:cs typeface="Trebuchet MS"/>
              </a:rPr>
              <a:t>ch</a:t>
            </a:r>
            <a:r>
              <a:rPr sz="3200" spc="-90" dirty="0">
                <a:latin typeface="Trebuchet MS"/>
                <a:cs typeface="Trebuchet MS"/>
              </a:rPr>
              <a:t>o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30" dirty="0">
                <a:latin typeface="Trebuchet MS"/>
                <a:cs typeface="Trebuchet MS"/>
              </a:rPr>
              <a:t>v</a:t>
            </a:r>
            <a:r>
              <a:rPr sz="3200" spc="-125" dirty="0">
                <a:latin typeface="Trebuchet MS"/>
                <a:cs typeface="Trebuchet MS"/>
              </a:rPr>
              <a:t>a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365" dirty="0">
                <a:latin typeface="Trebuchet MS"/>
                <a:cs typeface="Trebuchet MS"/>
              </a:rPr>
              <a:t>a</a:t>
            </a:r>
            <a:r>
              <a:rPr sz="3200" spc="-35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  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ac</a:t>
            </a:r>
            <a:r>
              <a:rPr sz="3200" spc="-170" dirty="0">
                <a:latin typeface="Trebuchet MS"/>
                <a:cs typeface="Trebuchet MS"/>
              </a:rPr>
              <a:t>h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d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469900" marR="16510" indent="-457834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7982584" algn="l"/>
              </a:tabLst>
            </a:pPr>
            <a:r>
              <a:rPr sz="3200" spc="-70" dirty="0">
                <a:latin typeface="Trebuchet MS"/>
                <a:cs typeface="Trebuchet MS"/>
              </a:rPr>
              <a:t>O</a:t>
            </a:r>
            <a:r>
              <a:rPr sz="3200" spc="-50" dirty="0">
                <a:latin typeface="Trebuchet MS"/>
                <a:cs typeface="Trebuchet MS"/>
              </a:rPr>
              <a:t>r</a:t>
            </a:r>
            <a:r>
              <a:rPr sz="3200" spc="-85" dirty="0">
                <a:latin typeface="Trebuchet MS"/>
                <a:cs typeface="Trebuchet MS"/>
              </a:rPr>
              <a:t>d</a:t>
            </a:r>
            <a:r>
              <a:rPr sz="3200" spc="-70" dirty="0">
                <a:latin typeface="Trebuchet MS"/>
                <a:cs typeface="Trebuchet MS"/>
              </a:rPr>
              <a:t>e</a:t>
            </a:r>
            <a:r>
              <a:rPr sz="3200" spc="-75" dirty="0">
                <a:latin typeface="Trebuchet MS"/>
                <a:cs typeface="Trebuchet MS"/>
              </a:rPr>
              <a:t>r</a:t>
            </a:r>
            <a:r>
              <a:rPr sz="3200" spc="-55" dirty="0">
                <a:latin typeface="Trebuchet MS"/>
                <a:cs typeface="Trebuchet MS"/>
              </a:rPr>
              <a:t>i</a:t>
            </a:r>
            <a:r>
              <a:rPr sz="3200" spc="-7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29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18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p</a:t>
            </a:r>
            <a:r>
              <a:rPr sz="3200" spc="-195" dirty="0">
                <a:latin typeface="Trebuchet MS"/>
                <a:cs typeface="Trebuchet MS"/>
              </a:rPr>
              <a:t>ac</a:t>
            </a:r>
            <a:r>
              <a:rPr sz="3200" spc="-175" dirty="0">
                <a:latin typeface="Trebuchet MS"/>
                <a:cs typeface="Trebuchet MS"/>
              </a:rPr>
              <a:t>k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15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17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sti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170" dirty="0">
                <a:latin typeface="Trebuchet MS"/>
                <a:cs typeface="Trebuchet MS"/>
              </a:rPr>
              <a:t>ati</a:t>
            </a:r>
            <a:r>
              <a:rPr sz="3200" spc="-18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17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250" dirty="0">
                <a:latin typeface="Trebuchet MS"/>
                <a:cs typeface="Trebuchet MS"/>
              </a:rPr>
              <a:t>d</a:t>
            </a:r>
            <a:r>
              <a:rPr sz="3200" spc="-260" dirty="0">
                <a:latin typeface="Trebuchet MS"/>
                <a:cs typeface="Trebuchet MS"/>
              </a:rPr>
              <a:t>o</a:t>
            </a:r>
            <a:r>
              <a:rPr sz="3200" spc="-24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00" dirty="0">
                <a:latin typeface="Trebuchet MS"/>
                <a:cs typeface="Trebuchet MS"/>
              </a:rPr>
              <a:t>by  </a:t>
            </a:r>
            <a:r>
              <a:rPr sz="3200" spc="-110" dirty="0">
                <a:latin typeface="Trebuchet MS"/>
                <a:cs typeface="Trebuchet MS"/>
              </a:rPr>
              <a:t>transport</a:t>
            </a:r>
            <a:r>
              <a:rPr sz="3200" spc="30" dirty="0">
                <a:latin typeface="Trebuchet MS"/>
                <a:cs typeface="Trebuchet MS"/>
              </a:rPr>
              <a:t> </a:t>
            </a:r>
            <a:r>
              <a:rPr sz="3200" spc="-275" dirty="0">
                <a:latin typeface="Trebuchet MS"/>
                <a:cs typeface="Trebuchet MS"/>
              </a:rPr>
              <a:t>layer.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47" y="6095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506" y="0"/>
                  </a:lnTo>
                  <a:lnTo>
                    <a:pt x="0" y="819403"/>
                  </a:lnTo>
                  <a:lnTo>
                    <a:pt x="48831" y="818006"/>
                  </a:lnTo>
                  <a:lnTo>
                    <a:pt x="96420" y="813942"/>
                  </a:lnTo>
                  <a:lnTo>
                    <a:pt x="143192" y="807084"/>
                  </a:lnTo>
                  <a:lnTo>
                    <a:pt x="189090" y="797813"/>
                  </a:lnTo>
                  <a:lnTo>
                    <a:pt x="234010" y="785876"/>
                  </a:lnTo>
                  <a:lnTo>
                    <a:pt x="277888" y="771651"/>
                  </a:lnTo>
                  <a:lnTo>
                    <a:pt x="320636" y="755014"/>
                  </a:lnTo>
                  <a:lnTo>
                    <a:pt x="362191" y="736091"/>
                  </a:lnTo>
                  <a:lnTo>
                    <a:pt x="402475" y="715009"/>
                  </a:lnTo>
                  <a:lnTo>
                    <a:pt x="441413" y="691895"/>
                  </a:lnTo>
                  <a:lnTo>
                    <a:pt x="478917" y="666623"/>
                  </a:lnTo>
                  <a:lnTo>
                    <a:pt x="514908" y="639444"/>
                  </a:lnTo>
                  <a:lnTo>
                    <a:pt x="549313" y="610362"/>
                  </a:lnTo>
                  <a:lnTo>
                    <a:pt x="582066" y="579374"/>
                  </a:lnTo>
                  <a:lnTo>
                    <a:pt x="613079" y="546862"/>
                  </a:lnTo>
                  <a:lnTo>
                    <a:pt x="642277" y="512571"/>
                  </a:lnTo>
                  <a:lnTo>
                    <a:pt x="669582" y="476630"/>
                  </a:lnTo>
                  <a:lnTo>
                    <a:pt x="694905" y="439292"/>
                  </a:lnTo>
                  <a:lnTo>
                    <a:pt x="718197" y="400557"/>
                  </a:lnTo>
                  <a:lnTo>
                    <a:pt x="739355" y="360425"/>
                  </a:lnTo>
                  <a:lnTo>
                    <a:pt x="758329" y="319024"/>
                  </a:lnTo>
                  <a:lnTo>
                    <a:pt x="775004" y="276351"/>
                  </a:lnTo>
                  <a:lnTo>
                    <a:pt x="789343" y="232663"/>
                  </a:lnTo>
                  <a:lnTo>
                    <a:pt x="801230" y="187959"/>
                  </a:lnTo>
                  <a:lnTo>
                    <a:pt x="810628" y="142239"/>
                  </a:lnTo>
                  <a:lnTo>
                    <a:pt x="817422" y="95630"/>
                  </a:lnTo>
                  <a:lnTo>
                    <a:pt x="821563" y="48132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" y="7620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821563" y="48132"/>
                  </a:lnTo>
                  <a:lnTo>
                    <a:pt x="817422" y="95630"/>
                  </a:lnTo>
                  <a:lnTo>
                    <a:pt x="810628" y="142239"/>
                  </a:lnTo>
                  <a:lnTo>
                    <a:pt x="801230" y="187959"/>
                  </a:lnTo>
                  <a:lnTo>
                    <a:pt x="789343" y="232663"/>
                  </a:lnTo>
                  <a:lnTo>
                    <a:pt x="775004" y="276351"/>
                  </a:lnTo>
                  <a:lnTo>
                    <a:pt x="758329" y="319024"/>
                  </a:lnTo>
                  <a:lnTo>
                    <a:pt x="739355" y="360425"/>
                  </a:lnTo>
                  <a:lnTo>
                    <a:pt x="718197" y="400557"/>
                  </a:lnTo>
                  <a:lnTo>
                    <a:pt x="694905" y="439292"/>
                  </a:lnTo>
                  <a:lnTo>
                    <a:pt x="669582" y="476630"/>
                  </a:lnTo>
                  <a:lnTo>
                    <a:pt x="642277" y="512571"/>
                  </a:lnTo>
                  <a:lnTo>
                    <a:pt x="613079" y="546862"/>
                  </a:lnTo>
                  <a:lnTo>
                    <a:pt x="582066" y="579374"/>
                  </a:lnTo>
                  <a:lnTo>
                    <a:pt x="549313" y="610362"/>
                  </a:lnTo>
                  <a:lnTo>
                    <a:pt x="514908" y="639444"/>
                  </a:lnTo>
                  <a:lnTo>
                    <a:pt x="478917" y="666622"/>
                  </a:lnTo>
                  <a:lnTo>
                    <a:pt x="441413" y="691895"/>
                  </a:lnTo>
                  <a:lnTo>
                    <a:pt x="402475" y="715009"/>
                  </a:lnTo>
                  <a:lnTo>
                    <a:pt x="362191" y="736091"/>
                  </a:lnTo>
                  <a:lnTo>
                    <a:pt x="320636" y="755014"/>
                  </a:lnTo>
                  <a:lnTo>
                    <a:pt x="277888" y="771651"/>
                  </a:lnTo>
                  <a:lnTo>
                    <a:pt x="234010" y="785876"/>
                  </a:lnTo>
                  <a:lnTo>
                    <a:pt x="189090" y="797813"/>
                  </a:lnTo>
                  <a:lnTo>
                    <a:pt x="143192" y="807084"/>
                  </a:lnTo>
                  <a:lnTo>
                    <a:pt x="96420" y="813942"/>
                  </a:lnTo>
                  <a:lnTo>
                    <a:pt x="48831" y="818006"/>
                  </a:lnTo>
                  <a:lnTo>
                    <a:pt x="506" y="819403"/>
                  </a:lnTo>
                  <a:lnTo>
                    <a:pt x="338" y="819403"/>
                  </a:lnTo>
                  <a:lnTo>
                    <a:pt x="168" y="819403"/>
                  </a:lnTo>
                  <a:lnTo>
                    <a:pt x="0" y="819403"/>
                  </a:lnTo>
                  <a:lnTo>
                    <a:pt x="506" y="0"/>
                  </a:lnTo>
                  <a:lnTo>
                    <a:pt x="822960" y="0"/>
                  </a:lnTo>
                  <a:close/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8" y="3047"/>
              <a:ext cx="1786127" cy="17861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9163" y="22859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853186"/>
                  </a:moveTo>
                  <a:lnTo>
                    <a:pt x="1346" y="804799"/>
                  </a:lnTo>
                  <a:lnTo>
                    <a:pt x="5359" y="757047"/>
                  </a:lnTo>
                  <a:lnTo>
                    <a:pt x="11937" y="710184"/>
                  </a:lnTo>
                  <a:lnTo>
                    <a:pt x="21031" y="664083"/>
                  </a:lnTo>
                  <a:lnTo>
                    <a:pt x="32562" y="618871"/>
                  </a:lnTo>
                  <a:lnTo>
                    <a:pt x="46456" y="574802"/>
                  </a:lnTo>
                  <a:lnTo>
                    <a:pt x="62649" y="531622"/>
                  </a:lnTo>
                  <a:lnTo>
                    <a:pt x="81064" y="489712"/>
                  </a:lnTo>
                  <a:lnTo>
                    <a:pt x="101625" y="448945"/>
                  </a:lnTo>
                  <a:lnTo>
                    <a:pt x="124256" y="409575"/>
                  </a:lnTo>
                  <a:lnTo>
                    <a:pt x="148894" y="371475"/>
                  </a:lnTo>
                  <a:lnTo>
                    <a:pt x="175475" y="334772"/>
                  </a:lnTo>
                  <a:lnTo>
                    <a:pt x="203911" y="299593"/>
                  </a:lnTo>
                  <a:lnTo>
                    <a:pt x="234137" y="266065"/>
                  </a:lnTo>
                  <a:lnTo>
                    <a:pt x="266077" y="234061"/>
                  </a:lnTo>
                  <a:lnTo>
                    <a:pt x="299656" y="203835"/>
                  </a:lnTo>
                  <a:lnTo>
                    <a:pt x="334822" y="175514"/>
                  </a:lnTo>
                  <a:lnTo>
                    <a:pt x="371475" y="148844"/>
                  </a:lnTo>
                  <a:lnTo>
                    <a:pt x="409562" y="124206"/>
                  </a:lnTo>
                  <a:lnTo>
                    <a:pt x="449008" y="101600"/>
                  </a:lnTo>
                  <a:lnTo>
                    <a:pt x="489737" y="81025"/>
                  </a:lnTo>
                  <a:lnTo>
                    <a:pt x="531685" y="62611"/>
                  </a:lnTo>
                  <a:lnTo>
                    <a:pt x="574763" y="46482"/>
                  </a:lnTo>
                  <a:lnTo>
                    <a:pt x="618921" y="32512"/>
                  </a:lnTo>
                  <a:lnTo>
                    <a:pt x="664070" y="21082"/>
                  </a:lnTo>
                  <a:lnTo>
                    <a:pt x="710145" y="11938"/>
                  </a:lnTo>
                  <a:lnTo>
                    <a:pt x="757059" y="5334"/>
                  </a:lnTo>
                  <a:lnTo>
                    <a:pt x="804773" y="1397"/>
                  </a:lnTo>
                  <a:lnTo>
                    <a:pt x="853186" y="0"/>
                  </a:lnTo>
                  <a:lnTo>
                    <a:pt x="901598" y="1397"/>
                  </a:lnTo>
                  <a:lnTo>
                    <a:pt x="949312" y="5334"/>
                  </a:lnTo>
                  <a:lnTo>
                    <a:pt x="996238" y="11938"/>
                  </a:lnTo>
                  <a:lnTo>
                    <a:pt x="1042314" y="21082"/>
                  </a:lnTo>
                  <a:lnTo>
                    <a:pt x="1087462" y="32512"/>
                  </a:lnTo>
                  <a:lnTo>
                    <a:pt x="1131570" y="46482"/>
                  </a:lnTo>
                  <a:lnTo>
                    <a:pt x="1174750" y="62611"/>
                  </a:lnTo>
                  <a:lnTo>
                    <a:pt x="1216660" y="81025"/>
                  </a:lnTo>
                  <a:lnTo>
                    <a:pt x="1257427" y="101600"/>
                  </a:lnTo>
                  <a:lnTo>
                    <a:pt x="1296797" y="124206"/>
                  </a:lnTo>
                  <a:lnTo>
                    <a:pt x="1334897" y="148844"/>
                  </a:lnTo>
                  <a:lnTo>
                    <a:pt x="1371600" y="175514"/>
                  </a:lnTo>
                  <a:lnTo>
                    <a:pt x="1406779" y="203835"/>
                  </a:lnTo>
                  <a:lnTo>
                    <a:pt x="1440307" y="234061"/>
                  </a:lnTo>
                  <a:lnTo>
                    <a:pt x="1472311" y="266065"/>
                  </a:lnTo>
                  <a:lnTo>
                    <a:pt x="1502537" y="299593"/>
                  </a:lnTo>
                  <a:lnTo>
                    <a:pt x="1530858" y="334772"/>
                  </a:lnTo>
                  <a:lnTo>
                    <a:pt x="1557528" y="371475"/>
                  </a:lnTo>
                  <a:lnTo>
                    <a:pt x="1582166" y="409575"/>
                  </a:lnTo>
                  <a:lnTo>
                    <a:pt x="1604772" y="448945"/>
                  </a:lnTo>
                  <a:lnTo>
                    <a:pt x="1625346" y="489712"/>
                  </a:lnTo>
                  <a:lnTo>
                    <a:pt x="1643761" y="531622"/>
                  </a:lnTo>
                  <a:lnTo>
                    <a:pt x="1659890" y="574802"/>
                  </a:lnTo>
                  <a:lnTo>
                    <a:pt x="1673860" y="618871"/>
                  </a:lnTo>
                  <a:lnTo>
                    <a:pt x="1685290" y="664083"/>
                  </a:lnTo>
                  <a:lnTo>
                    <a:pt x="1694434" y="710184"/>
                  </a:lnTo>
                  <a:lnTo>
                    <a:pt x="1701038" y="757047"/>
                  </a:lnTo>
                  <a:lnTo>
                    <a:pt x="1704975" y="804799"/>
                  </a:lnTo>
                  <a:lnTo>
                    <a:pt x="1706372" y="853186"/>
                  </a:lnTo>
                  <a:lnTo>
                    <a:pt x="1704975" y="901573"/>
                  </a:lnTo>
                  <a:lnTo>
                    <a:pt x="1701038" y="949325"/>
                  </a:lnTo>
                  <a:lnTo>
                    <a:pt x="1694434" y="996188"/>
                  </a:lnTo>
                  <a:lnTo>
                    <a:pt x="1685290" y="1042289"/>
                  </a:lnTo>
                  <a:lnTo>
                    <a:pt x="1673860" y="1087501"/>
                  </a:lnTo>
                  <a:lnTo>
                    <a:pt x="1659890" y="1131570"/>
                  </a:lnTo>
                  <a:lnTo>
                    <a:pt x="1643761" y="1174750"/>
                  </a:lnTo>
                  <a:lnTo>
                    <a:pt x="1625346" y="1216660"/>
                  </a:lnTo>
                  <a:lnTo>
                    <a:pt x="1604772" y="1257427"/>
                  </a:lnTo>
                  <a:lnTo>
                    <a:pt x="1582166" y="1296797"/>
                  </a:lnTo>
                  <a:lnTo>
                    <a:pt x="1557528" y="1334897"/>
                  </a:lnTo>
                  <a:lnTo>
                    <a:pt x="1530858" y="1371600"/>
                  </a:lnTo>
                  <a:lnTo>
                    <a:pt x="1502537" y="1406779"/>
                  </a:lnTo>
                  <a:lnTo>
                    <a:pt x="1472311" y="1440307"/>
                  </a:lnTo>
                  <a:lnTo>
                    <a:pt x="1440307" y="1472311"/>
                  </a:lnTo>
                  <a:lnTo>
                    <a:pt x="1406779" y="1502537"/>
                  </a:lnTo>
                  <a:lnTo>
                    <a:pt x="1371600" y="1530858"/>
                  </a:lnTo>
                  <a:lnTo>
                    <a:pt x="1334897" y="1557528"/>
                  </a:lnTo>
                  <a:lnTo>
                    <a:pt x="1296797" y="1582166"/>
                  </a:lnTo>
                  <a:lnTo>
                    <a:pt x="1257427" y="1604772"/>
                  </a:lnTo>
                  <a:lnTo>
                    <a:pt x="1216660" y="1625346"/>
                  </a:lnTo>
                  <a:lnTo>
                    <a:pt x="1174750" y="1643761"/>
                  </a:lnTo>
                  <a:lnTo>
                    <a:pt x="1131570" y="1659890"/>
                  </a:lnTo>
                  <a:lnTo>
                    <a:pt x="1087462" y="1673860"/>
                  </a:lnTo>
                  <a:lnTo>
                    <a:pt x="1042314" y="1685290"/>
                  </a:lnTo>
                  <a:lnTo>
                    <a:pt x="996238" y="1694434"/>
                  </a:lnTo>
                  <a:lnTo>
                    <a:pt x="949312" y="1701038"/>
                  </a:lnTo>
                  <a:lnTo>
                    <a:pt x="901598" y="1704975"/>
                  </a:lnTo>
                  <a:lnTo>
                    <a:pt x="853186" y="1706372"/>
                  </a:lnTo>
                  <a:lnTo>
                    <a:pt x="804773" y="1704975"/>
                  </a:lnTo>
                  <a:lnTo>
                    <a:pt x="757059" y="1701038"/>
                  </a:lnTo>
                  <a:lnTo>
                    <a:pt x="710145" y="1694434"/>
                  </a:lnTo>
                  <a:lnTo>
                    <a:pt x="664070" y="1685290"/>
                  </a:lnTo>
                  <a:lnTo>
                    <a:pt x="618921" y="1673860"/>
                  </a:lnTo>
                  <a:lnTo>
                    <a:pt x="574763" y="1659890"/>
                  </a:lnTo>
                  <a:lnTo>
                    <a:pt x="531685" y="1643761"/>
                  </a:lnTo>
                  <a:lnTo>
                    <a:pt x="489737" y="1625346"/>
                  </a:lnTo>
                  <a:lnTo>
                    <a:pt x="449008" y="1604772"/>
                  </a:lnTo>
                  <a:lnTo>
                    <a:pt x="409562" y="1582166"/>
                  </a:lnTo>
                  <a:lnTo>
                    <a:pt x="371475" y="1557528"/>
                  </a:lnTo>
                  <a:lnTo>
                    <a:pt x="334822" y="1530858"/>
                  </a:lnTo>
                  <a:lnTo>
                    <a:pt x="299656" y="1502537"/>
                  </a:lnTo>
                  <a:lnTo>
                    <a:pt x="266077" y="1472311"/>
                  </a:lnTo>
                  <a:lnTo>
                    <a:pt x="234137" y="1440307"/>
                  </a:lnTo>
                  <a:lnTo>
                    <a:pt x="203911" y="1406779"/>
                  </a:lnTo>
                  <a:lnTo>
                    <a:pt x="175475" y="1371600"/>
                  </a:lnTo>
                  <a:lnTo>
                    <a:pt x="148894" y="1334897"/>
                  </a:lnTo>
                  <a:lnTo>
                    <a:pt x="124256" y="1296797"/>
                  </a:lnTo>
                  <a:lnTo>
                    <a:pt x="101625" y="1257427"/>
                  </a:lnTo>
                  <a:lnTo>
                    <a:pt x="81064" y="1216660"/>
                  </a:lnTo>
                  <a:lnTo>
                    <a:pt x="62649" y="1174750"/>
                  </a:lnTo>
                  <a:lnTo>
                    <a:pt x="46456" y="1131570"/>
                  </a:lnTo>
                  <a:lnTo>
                    <a:pt x="32562" y="1087501"/>
                  </a:lnTo>
                  <a:lnTo>
                    <a:pt x="21031" y="1042289"/>
                  </a:lnTo>
                  <a:lnTo>
                    <a:pt x="11937" y="996188"/>
                  </a:lnTo>
                  <a:lnTo>
                    <a:pt x="5359" y="949325"/>
                  </a:lnTo>
                  <a:lnTo>
                    <a:pt x="1346" y="901573"/>
                  </a:lnTo>
                  <a:lnTo>
                    <a:pt x="0" y="853186"/>
                  </a:lnTo>
                  <a:close/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87" y="1042416"/>
              <a:ext cx="1152144" cy="11490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928" y="1051560"/>
              <a:ext cx="1118616" cy="11094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5928" y="1051560"/>
              <a:ext cx="1118870" cy="1109345"/>
            </a:xfrm>
            <a:custGeom>
              <a:avLst/>
              <a:gdLst/>
              <a:ahLst/>
              <a:cxnLst/>
              <a:rect l="l" t="t" r="r" b="b"/>
              <a:pathLst>
                <a:path w="1118870" h="1109345">
                  <a:moveTo>
                    <a:pt x="118668" y="204215"/>
                  </a:moveTo>
                  <a:lnTo>
                    <a:pt x="150012" y="168401"/>
                  </a:lnTo>
                  <a:lnTo>
                    <a:pt x="183781" y="135889"/>
                  </a:lnTo>
                  <a:lnTo>
                    <a:pt x="219773" y="106934"/>
                  </a:lnTo>
                  <a:lnTo>
                    <a:pt x="257733" y="81279"/>
                  </a:lnTo>
                  <a:lnTo>
                    <a:pt x="297434" y="59181"/>
                  </a:lnTo>
                  <a:lnTo>
                    <a:pt x="338632" y="40512"/>
                  </a:lnTo>
                  <a:lnTo>
                    <a:pt x="381101" y="25273"/>
                  </a:lnTo>
                  <a:lnTo>
                    <a:pt x="424599" y="13588"/>
                  </a:lnTo>
                  <a:lnTo>
                    <a:pt x="468884" y="5461"/>
                  </a:lnTo>
                  <a:lnTo>
                    <a:pt x="513740" y="888"/>
                  </a:lnTo>
                  <a:lnTo>
                    <a:pt x="558914" y="0"/>
                  </a:lnTo>
                  <a:lnTo>
                    <a:pt x="604177" y="2666"/>
                  </a:lnTo>
                  <a:lnTo>
                    <a:pt x="649287" y="9016"/>
                  </a:lnTo>
                  <a:lnTo>
                    <a:pt x="694016" y="18923"/>
                  </a:lnTo>
                  <a:lnTo>
                    <a:pt x="738124" y="32638"/>
                  </a:lnTo>
                  <a:lnTo>
                    <a:pt x="781380" y="49911"/>
                  </a:lnTo>
                  <a:lnTo>
                    <a:pt x="823544" y="71119"/>
                  </a:lnTo>
                  <a:lnTo>
                    <a:pt x="864387" y="96012"/>
                  </a:lnTo>
                  <a:lnTo>
                    <a:pt x="903655" y="124587"/>
                  </a:lnTo>
                  <a:lnTo>
                    <a:pt x="940409" y="156463"/>
                  </a:lnTo>
                  <a:lnTo>
                    <a:pt x="973797" y="190626"/>
                  </a:lnTo>
                  <a:lnTo>
                    <a:pt x="1003808" y="226822"/>
                  </a:lnTo>
                  <a:lnTo>
                    <a:pt x="1030389" y="265049"/>
                  </a:lnTo>
                  <a:lnTo>
                    <a:pt x="1053541" y="304926"/>
                  </a:lnTo>
                  <a:lnTo>
                    <a:pt x="1073213" y="346075"/>
                  </a:lnTo>
                  <a:lnTo>
                    <a:pt x="1089406" y="388619"/>
                  </a:lnTo>
                  <a:lnTo>
                    <a:pt x="1101979" y="431926"/>
                  </a:lnTo>
                  <a:lnTo>
                    <a:pt x="1111123" y="475995"/>
                  </a:lnTo>
                  <a:lnTo>
                    <a:pt x="1116584" y="520573"/>
                  </a:lnTo>
                  <a:lnTo>
                    <a:pt x="1118489" y="565403"/>
                  </a:lnTo>
                  <a:lnTo>
                    <a:pt x="1116711" y="610235"/>
                  </a:lnTo>
                  <a:lnTo>
                    <a:pt x="1111250" y="654938"/>
                  </a:lnTo>
                  <a:lnTo>
                    <a:pt x="1102106" y="699135"/>
                  </a:lnTo>
                  <a:lnTo>
                    <a:pt x="1089279" y="742568"/>
                  </a:lnTo>
                  <a:lnTo>
                    <a:pt x="1072578" y="785113"/>
                  </a:lnTo>
                  <a:lnTo>
                    <a:pt x="1052156" y="826515"/>
                  </a:lnTo>
                  <a:lnTo>
                    <a:pt x="1027912" y="866520"/>
                  </a:lnTo>
                  <a:lnTo>
                    <a:pt x="999820" y="904875"/>
                  </a:lnTo>
                  <a:lnTo>
                    <a:pt x="968476" y="940688"/>
                  </a:lnTo>
                  <a:lnTo>
                    <a:pt x="934694" y="973074"/>
                  </a:lnTo>
                  <a:lnTo>
                    <a:pt x="898715" y="1002156"/>
                  </a:lnTo>
                  <a:lnTo>
                    <a:pt x="860755" y="1027684"/>
                  </a:lnTo>
                  <a:lnTo>
                    <a:pt x="821055" y="1049909"/>
                  </a:lnTo>
                  <a:lnTo>
                    <a:pt x="779856" y="1068577"/>
                  </a:lnTo>
                  <a:lnTo>
                    <a:pt x="737387" y="1083817"/>
                  </a:lnTo>
                  <a:lnTo>
                    <a:pt x="693889" y="1095375"/>
                  </a:lnTo>
                  <a:lnTo>
                    <a:pt x="649605" y="1103502"/>
                  </a:lnTo>
                  <a:lnTo>
                    <a:pt x="604748" y="1108075"/>
                  </a:lnTo>
                  <a:lnTo>
                    <a:pt x="559574" y="1109090"/>
                  </a:lnTo>
                  <a:lnTo>
                    <a:pt x="514324" y="1106424"/>
                  </a:lnTo>
                  <a:lnTo>
                    <a:pt x="469201" y="1100074"/>
                  </a:lnTo>
                  <a:lnTo>
                    <a:pt x="424472" y="1090167"/>
                  </a:lnTo>
                  <a:lnTo>
                    <a:pt x="380365" y="1076452"/>
                  </a:lnTo>
                  <a:lnTo>
                    <a:pt x="337108" y="1059179"/>
                  </a:lnTo>
                  <a:lnTo>
                    <a:pt x="294944" y="1038098"/>
                  </a:lnTo>
                  <a:lnTo>
                    <a:pt x="254101" y="1013205"/>
                  </a:lnTo>
                  <a:lnTo>
                    <a:pt x="214820" y="984503"/>
                  </a:lnTo>
                  <a:lnTo>
                    <a:pt x="178079" y="952753"/>
                  </a:lnTo>
                  <a:lnTo>
                    <a:pt x="144678" y="918590"/>
                  </a:lnTo>
                  <a:lnTo>
                    <a:pt x="114681" y="882268"/>
                  </a:lnTo>
                  <a:lnTo>
                    <a:pt x="88087" y="844168"/>
                  </a:lnTo>
                  <a:lnTo>
                    <a:pt x="64935" y="804290"/>
                  </a:lnTo>
                  <a:lnTo>
                    <a:pt x="45262" y="763015"/>
                  </a:lnTo>
                  <a:lnTo>
                    <a:pt x="29095" y="720598"/>
                  </a:lnTo>
                  <a:lnTo>
                    <a:pt x="16446" y="677163"/>
                  </a:lnTo>
                  <a:lnTo>
                    <a:pt x="7366" y="633094"/>
                  </a:lnTo>
                  <a:lnTo>
                    <a:pt x="1879" y="588517"/>
                  </a:lnTo>
                  <a:lnTo>
                    <a:pt x="0" y="543687"/>
                  </a:lnTo>
                  <a:lnTo>
                    <a:pt x="1765" y="498855"/>
                  </a:lnTo>
                  <a:lnTo>
                    <a:pt x="7213" y="454278"/>
                  </a:lnTo>
                  <a:lnTo>
                    <a:pt x="16357" y="410082"/>
                  </a:lnTo>
                  <a:lnTo>
                    <a:pt x="29248" y="366522"/>
                  </a:lnTo>
                  <a:lnTo>
                    <a:pt x="45885" y="323976"/>
                  </a:lnTo>
                  <a:lnTo>
                    <a:pt x="66319" y="282575"/>
                  </a:lnTo>
                  <a:lnTo>
                    <a:pt x="90576" y="242569"/>
                  </a:lnTo>
                  <a:lnTo>
                    <a:pt x="118668" y="204215"/>
                  </a:lnTo>
                  <a:close/>
                </a:path>
                <a:path w="1118870" h="1109345">
                  <a:moveTo>
                    <a:pt x="220802" y="285368"/>
                  </a:moveTo>
                  <a:lnTo>
                    <a:pt x="194144" y="322706"/>
                  </a:lnTo>
                  <a:lnTo>
                    <a:pt x="172211" y="362076"/>
                  </a:lnTo>
                  <a:lnTo>
                    <a:pt x="154952" y="402843"/>
                  </a:lnTo>
                  <a:lnTo>
                    <a:pt x="142341" y="444880"/>
                  </a:lnTo>
                  <a:lnTo>
                    <a:pt x="134315" y="487806"/>
                  </a:lnTo>
                  <a:lnTo>
                    <a:pt x="130835" y="531113"/>
                  </a:lnTo>
                  <a:lnTo>
                    <a:pt x="131851" y="574675"/>
                  </a:lnTo>
                  <a:lnTo>
                    <a:pt x="137312" y="617854"/>
                  </a:lnTo>
                  <a:lnTo>
                    <a:pt x="147180" y="660526"/>
                  </a:lnTo>
                  <a:lnTo>
                    <a:pt x="161417" y="702182"/>
                  </a:lnTo>
                  <a:lnTo>
                    <a:pt x="179958" y="742441"/>
                  </a:lnTo>
                  <a:lnTo>
                    <a:pt x="202768" y="781050"/>
                  </a:lnTo>
                  <a:lnTo>
                    <a:pt x="229793" y="817499"/>
                  </a:lnTo>
                  <a:lnTo>
                    <a:pt x="260997" y="851535"/>
                  </a:lnTo>
                  <a:lnTo>
                    <a:pt x="296341" y="882776"/>
                  </a:lnTo>
                  <a:lnTo>
                    <a:pt x="334759" y="910209"/>
                  </a:lnTo>
                  <a:lnTo>
                    <a:pt x="375005" y="932941"/>
                  </a:lnTo>
                  <a:lnTo>
                    <a:pt x="416712" y="951102"/>
                  </a:lnTo>
                  <a:lnTo>
                    <a:pt x="459524" y="964691"/>
                  </a:lnTo>
                  <a:lnTo>
                    <a:pt x="503047" y="973836"/>
                  </a:lnTo>
                  <a:lnTo>
                    <a:pt x="546938" y="978407"/>
                  </a:lnTo>
                  <a:lnTo>
                    <a:pt x="590829" y="978535"/>
                  </a:lnTo>
                  <a:lnTo>
                    <a:pt x="634339" y="974343"/>
                  </a:lnTo>
                  <a:lnTo>
                    <a:pt x="677113" y="965580"/>
                  </a:lnTo>
                  <a:lnTo>
                    <a:pt x="718781" y="952626"/>
                  </a:lnTo>
                  <a:lnTo>
                    <a:pt x="758977" y="935354"/>
                  </a:lnTo>
                  <a:lnTo>
                    <a:pt x="797331" y="913764"/>
                  </a:lnTo>
                  <a:lnTo>
                    <a:pt x="833475" y="887984"/>
                  </a:lnTo>
                  <a:lnTo>
                    <a:pt x="867054" y="857885"/>
                  </a:lnTo>
                  <a:lnTo>
                    <a:pt x="897686" y="823722"/>
                  </a:lnTo>
                  <a:lnTo>
                    <a:pt x="924344" y="786384"/>
                  </a:lnTo>
                  <a:lnTo>
                    <a:pt x="946277" y="747140"/>
                  </a:lnTo>
                  <a:lnTo>
                    <a:pt x="963536" y="706247"/>
                  </a:lnTo>
                  <a:lnTo>
                    <a:pt x="976147" y="664210"/>
                  </a:lnTo>
                  <a:lnTo>
                    <a:pt x="984173" y="621284"/>
                  </a:lnTo>
                  <a:lnTo>
                    <a:pt x="987666" y="577976"/>
                  </a:lnTo>
                  <a:lnTo>
                    <a:pt x="986650" y="534415"/>
                  </a:lnTo>
                  <a:lnTo>
                    <a:pt x="981176" y="491236"/>
                  </a:lnTo>
                  <a:lnTo>
                    <a:pt x="971308" y="448690"/>
                  </a:lnTo>
                  <a:lnTo>
                    <a:pt x="957084" y="407035"/>
                  </a:lnTo>
                  <a:lnTo>
                    <a:pt x="938542" y="366775"/>
                  </a:lnTo>
                  <a:lnTo>
                    <a:pt x="915733" y="328167"/>
                  </a:lnTo>
                  <a:lnTo>
                    <a:pt x="888695" y="291718"/>
                  </a:lnTo>
                  <a:lnTo>
                    <a:pt x="857491" y="257555"/>
                  </a:lnTo>
                  <a:lnTo>
                    <a:pt x="822159" y="226313"/>
                  </a:lnTo>
                  <a:lnTo>
                    <a:pt x="783742" y="199009"/>
                  </a:lnTo>
                  <a:lnTo>
                    <a:pt x="743483" y="176149"/>
                  </a:lnTo>
                  <a:lnTo>
                    <a:pt x="701776" y="157987"/>
                  </a:lnTo>
                  <a:lnTo>
                    <a:pt x="658977" y="144399"/>
                  </a:lnTo>
                  <a:lnTo>
                    <a:pt x="615442" y="135381"/>
                  </a:lnTo>
                  <a:lnTo>
                    <a:pt x="571550" y="130810"/>
                  </a:lnTo>
                  <a:lnTo>
                    <a:pt x="527659" y="130555"/>
                  </a:lnTo>
                  <a:lnTo>
                    <a:pt x="484149" y="134874"/>
                  </a:lnTo>
                  <a:lnTo>
                    <a:pt x="441375" y="143510"/>
                  </a:lnTo>
                  <a:lnTo>
                    <a:pt x="399707" y="156590"/>
                  </a:lnTo>
                  <a:lnTo>
                    <a:pt x="359511" y="173862"/>
                  </a:lnTo>
                  <a:lnTo>
                    <a:pt x="321157" y="195452"/>
                  </a:lnTo>
                  <a:lnTo>
                    <a:pt x="285013" y="221234"/>
                  </a:lnTo>
                  <a:lnTo>
                    <a:pt x="251434" y="251205"/>
                  </a:lnTo>
                  <a:lnTo>
                    <a:pt x="220802" y="285368"/>
                  </a:lnTo>
                  <a:close/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1936" y="0"/>
              <a:ext cx="8131809" cy="6858000"/>
            </a:xfrm>
            <a:custGeom>
              <a:avLst/>
              <a:gdLst/>
              <a:ahLst/>
              <a:cxnLst/>
              <a:rect l="l" t="t" r="r" b="b"/>
              <a:pathLst>
                <a:path w="8131809" h="6858000">
                  <a:moveTo>
                    <a:pt x="813168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31683" y="6858000"/>
                  </a:lnTo>
                  <a:lnTo>
                    <a:pt x="8131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39" y="335279"/>
              <a:ext cx="5148072" cy="121920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45082" y="475945"/>
            <a:ext cx="44151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>
                <a:latin typeface="Trebuchet MS"/>
                <a:cs typeface="Trebuchet MS"/>
              </a:rPr>
              <a:t>DatagramApproach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968" y="3505199"/>
            <a:ext cx="9019032" cy="33527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47" y="0"/>
            <a:ext cx="9140951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2187" y="476453"/>
            <a:ext cx="536067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75" dirty="0">
                <a:latin typeface="Trebuchet MS"/>
                <a:cs typeface="Trebuchet MS"/>
              </a:rPr>
              <a:t>V</a:t>
            </a:r>
            <a:r>
              <a:rPr sz="4300" spc="-200" dirty="0">
                <a:latin typeface="Trebuchet MS"/>
                <a:cs typeface="Trebuchet MS"/>
              </a:rPr>
              <a:t>i</a:t>
            </a:r>
            <a:r>
              <a:rPr sz="4300" spc="-190" dirty="0">
                <a:latin typeface="Trebuchet MS"/>
                <a:cs typeface="Trebuchet MS"/>
              </a:rPr>
              <a:t>r</a:t>
            </a:r>
            <a:r>
              <a:rPr sz="4300" spc="-200" dirty="0">
                <a:latin typeface="Trebuchet MS"/>
                <a:cs typeface="Trebuchet MS"/>
              </a:rPr>
              <a:t>t</a:t>
            </a:r>
            <a:r>
              <a:rPr sz="4300" spc="-195" dirty="0">
                <a:latin typeface="Trebuchet MS"/>
                <a:cs typeface="Trebuchet MS"/>
              </a:rPr>
              <a:t>u</a:t>
            </a:r>
            <a:r>
              <a:rPr sz="4300" spc="-204" dirty="0">
                <a:latin typeface="Trebuchet MS"/>
                <a:cs typeface="Trebuchet MS"/>
              </a:rPr>
              <a:t>a</a:t>
            </a:r>
            <a:r>
              <a:rPr sz="4300" spc="-5" dirty="0">
                <a:latin typeface="Trebuchet MS"/>
                <a:cs typeface="Trebuchet MS"/>
              </a:rPr>
              <a:t>l</a:t>
            </a:r>
            <a:r>
              <a:rPr sz="4300" spc="-380" dirty="0">
                <a:latin typeface="Trebuchet MS"/>
                <a:cs typeface="Trebuchet MS"/>
              </a:rPr>
              <a:t> </a:t>
            </a:r>
            <a:r>
              <a:rPr sz="4300" spc="-130" dirty="0">
                <a:latin typeface="Trebuchet MS"/>
                <a:cs typeface="Trebuchet MS"/>
              </a:rPr>
              <a:t>Ci</a:t>
            </a:r>
            <a:r>
              <a:rPr sz="4300" spc="-120" dirty="0">
                <a:latin typeface="Trebuchet MS"/>
                <a:cs typeface="Trebuchet MS"/>
              </a:rPr>
              <a:t>rc</a:t>
            </a:r>
            <a:r>
              <a:rPr sz="4300" spc="-125" dirty="0">
                <a:latin typeface="Trebuchet MS"/>
                <a:cs typeface="Trebuchet MS"/>
              </a:rPr>
              <a:t>u</a:t>
            </a:r>
            <a:r>
              <a:rPr sz="4300" spc="-130" dirty="0">
                <a:latin typeface="Trebuchet MS"/>
                <a:cs typeface="Trebuchet MS"/>
              </a:rPr>
              <a:t>i</a:t>
            </a:r>
            <a:r>
              <a:rPr sz="4300" spc="-5" dirty="0">
                <a:latin typeface="Trebuchet MS"/>
                <a:cs typeface="Trebuchet MS"/>
              </a:rPr>
              <a:t>t</a:t>
            </a:r>
            <a:r>
              <a:rPr sz="4300" spc="-265" dirty="0">
                <a:latin typeface="Trebuchet MS"/>
                <a:cs typeface="Trebuchet MS"/>
              </a:rPr>
              <a:t> </a:t>
            </a:r>
            <a:r>
              <a:rPr sz="4300" spc="-250" dirty="0">
                <a:latin typeface="Trebuchet MS"/>
                <a:cs typeface="Trebuchet MS"/>
              </a:rPr>
              <a:t>a</a:t>
            </a:r>
            <a:r>
              <a:rPr sz="4300" spc="-240" dirty="0">
                <a:latin typeface="Trebuchet MS"/>
                <a:cs typeface="Trebuchet MS"/>
              </a:rPr>
              <a:t>ppr</a:t>
            </a:r>
            <a:r>
              <a:rPr sz="4300" spc="-250" dirty="0">
                <a:latin typeface="Trebuchet MS"/>
                <a:cs typeface="Trebuchet MS"/>
              </a:rPr>
              <a:t>oa</a:t>
            </a:r>
            <a:r>
              <a:rPr sz="4300" spc="-240" dirty="0">
                <a:latin typeface="Trebuchet MS"/>
                <a:cs typeface="Trebuchet MS"/>
              </a:rPr>
              <a:t>c</a:t>
            </a:r>
            <a:r>
              <a:rPr sz="4300" spc="-5" dirty="0">
                <a:latin typeface="Trebuchet MS"/>
                <a:cs typeface="Trebuchet MS"/>
              </a:rPr>
              <a:t>h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935" y="1535252"/>
            <a:ext cx="414528" cy="3081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235" y="1421968"/>
            <a:ext cx="7722870" cy="38639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5910" marR="12700">
              <a:lnSpc>
                <a:spcPts val="2910"/>
              </a:lnSpc>
              <a:spcBef>
                <a:spcPts val="484"/>
              </a:spcBef>
              <a:tabLst>
                <a:tab pos="725805" algn="l"/>
                <a:tab pos="1551940" algn="l"/>
                <a:tab pos="2552065" algn="l"/>
                <a:tab pos="3545840" algn="l"/>
                <a:tab pos="4079240" algn="l"/>
                <a:tab pos="4954905" algn="l"/>
                <a:tab pos="5481955" algn="l"/>
                <a:tab pos="6744334" algn="l"/>
                <a:tab pos="7250430" algn="l"/>
              </a:tabLst>
            </a:pPr>
            <a:r>
              <a:rPr sz="2700" spc="-135" dirty="0">
                <a:latin typeface="Trebuchet MS"/>
                <a:cs typeface="Trebuchet MS"/>
              </a:rPr>
              <a:t>I</a:t>
            </a:r>
            <a:r>
              <a:rPr sz="2700" spc="5" dirty="0">
                <a:latin typeface="Trebuchet MS"/>
                <a:cs typeface="Trebuchet MS"/>
              </a:rPr>
              <a:t>t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14" dirty="0">
                <a:latin typeface="Trebuchet MS"/>
                <a:cs typeface="Trebuchet MS"/>
              </a:rPr>
              <a:t>u</a:t>
            </a:r>
            <a:r>
              <a:rPr sz="2700" spc="-110" dirty="0">
                <a:latin typeface="Trebuchet MS"/>
                <a:cs typeface="Trebuchet MS"/>
              </a:rPr>
              <a:t>se</a:t>
            </a:r>
            <a:r>
              <a:rPr sz="2700" spc="5" dirty="0">
                <a:latin typeface="Trebuchet MS"/>
                <a:cs typeface="Trebuchet MS"/>
              </a:rPr>
              <a:t>s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35" dirty="0">
                <a:latin typeface="Trebuchet MS"/>
                <a:cs typeface="Trebuchet MS"/>
              </a:rPr>
              <a:t>s</a:t>
            </a:r>
            <a:r>
              <a:rPr sz="2700" spc="-175" dirty="0">
                <a:latin typeface="Trebuchet MS"/>
                <a:cs typeface="Trebuchet MS"/>
              </a:rPr>
              <a:t>i</a:t>
            </a:r>
            <a:r>
              <a:rPr sz="2700" spc="-160" dirty="0">
                <a:latin typeface="Trebuchet MS"/>
                <a:cs typeface="Trebuchet MS"/>
              </a:rPr>
              <a:t>n</a:t>
            </a:r>
            <a:r>
              <a:rPr sz="2700" spc="-135" dirty="0">
                <a:latin typeface="Trebuchet MS"/>
                <a:cs typeface="Trebuchet MS"/>
              </a:rPr>
              <a:t>g</a:t>
            </a:r>
            <a:r>
              <a:rPr sz="2700" spc="-180" dirty="0">
                <a:latin typeface="Trebuchet MS"/>
                <a:cs typeface="Trebuchet MS"/>
              </a:rPr>
              <a:t>l</a:t>
            </a:r>
            <a:r>
              <a:rPr sz="2700" spc="5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14" dirty="0">
                <a:latin typeface="Trebuchet MS"/>
                <a:cs typeface="Trebuchet MS"/>
              </a:rPr>
              <a:t>r</a:t>
            </a:r>
            <a:r>
              <a:rPr sz="2700" spc="-85" dirty="0">
                <a:latin typeface="Trebuchet MS"/>
                <a:cs typeface="Trebuchet MS"/>
              </a:rPr>
              <a:t>o</a:t>
            </a:r>
            <a:r>
              <a:rPr sz="2700" spc="-114" dirty="0">
                <a:latin typeface="Trebuchet MS"/>
                <a:cs typeface="Trebuchet MS"/>
              </a:rPr>
              <a:t>u</a:t>
            </a:r>
            <a:r>
              <a:rPr sz="2700" spc="-90" dirty="0">
                <a:latin typeface="Trebuchet MS"/>
                <a:cs typeface="Trebuchet MS"/>
              </a:rPr>
              <a:t>t</a:t>
            </a:r>
            <a:r>
              <a:rPr sz="2700" spc="5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65" dirty="0">
                <a:latin typeface="Trebuchet MS"/>
                <a:cs typeface="Trebuchet MS"/>
              </a:rPr>
              <a:t>t</a:t>
            </a:r>
            <a:r>
              <a:rPr sz="2700" spc="5" dirty="0">
                <a:latin typeface="Trebuchet MS"/>
                <a:cs typeface="Trebuchet MS"/>
              </a:rPr>
              <a:t>o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10" dirty="0">
                <a:latin typeface="Trebuchet MS"/>
                <a:cs typeface="Trebuchet MS"/>
              </a:rPr>
              <a:t>s</a:t>
            </a:r>
            <a:r>
              <a:rPr sz="2700" spc="-105" dirty="0">
                <a:latin typeface="Trebuchet MS"/>
                <a:cs typeface="Trebuchet MS"/>
              </a:rPr>
              <a:t>e</a:t>
            </a:r>
            <a:r>
              <a:rPr sz="2700" spc="-135" dirty="0">
                <a:latin typeface="Trebuchet MS"/>
                <a:cs typeface="Trebuchet MS"/>
              </a:rPr>
              <a:t>n</a:t>
            </a:r>
            <a:r>
              <a:rPr sz="2700" spc="5" dirty="0">
                <a:latin typeface="Trebuchet MS"/>
                <a:cs typeface="Trebuchet MS"/>
              </a:rPr>
              <a:t>d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220" dirty="0">
                <a:latin typeface="Trebuchet MS"/>
                <a:cs typeface="Trebuchet MS"/>
              </a:rPr>
              <a:t>a</a:t>
            </a:r>
            <a:r>
              <a:rPr sz="2700" spc="-229" dirty="0">
                <a:latin typeface="Trebuchet MS"/>
                <a:cs typeface="Trebuchet MS"/>
              </a:rPr>
              <a:t>l</a:t>
            </a:r>
            <a:r>
              <a:rPr sz="2700" dirty="0">
                <a:latin typeface="Trebuchet MS"/>
                <a:cs typeface="Trebuchet MS"/>
              </a:rPr>
              <a:t>l	</a:t>
            </a:r>
            <a:r>
              <a:rPr sz="2700" spc="-165" dirty="0">
                <a:latin typeface="Trebuchet MS"/>
                <a:cs typeface="Trebuchet MS"/>
              </a:rPr>
              <a:t>p</a:t>
            </a:r>
            <a:r>
              <a:rPr sz="2700" spc="-175" dirty="0">
                <a:latin typeface="Trebuchet MS"/>
                <a:cs typeface="Trebuchet MS"/>
              </a:rPr>
              <a:t>a</a:t>
            </a:r>
            <a:r>
              <a:rPr sz="2700" spc="-165" dirty="0">
                <a:latin typeface="Trebuchet MS"/>
                <a:cs typeface="Trebuchet MS"/>
              </a:rPr>
              <a:t>ck</a:t>
            </a:r>
            <a:r>
              <a:rPr sz="2700" spc="-160" dirty="0">
                <a:latin typeface="Trebuchet MS"/>
                <a:cs typeface="Trebuchet MS"/>
              </a:rPr>
              <a:t>et</a:t>
            </a:r>
            <a:r>
              <a:rPr sz="2700" spc="5" dirty="0">
                <a:latin typeface="Trebuchet MS"/>
                <a:cs typeface="Trebuchet MS"/>
              </a:rPr>
              <a:t>s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30" dirty="0">
                <a:latin typeface="Trebuchet MS"/>
                <a:cs typeface="Trebuchet MS"/>
              </a:rPr>
              <a:t>o</a:t>
            </a:r>
            <a:r>
              <a:rPr sz="2700" spc="5" dirty="0">
                <a:latin typeface="Trebuchet MS"/>
                <a:cs typeface="Trebuchet MS"/>
              </a:rPr>
              <a:t>f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60" dirty="0">
                <a:latin typeface="Trebuchet MS"/>
                <a:cs typeface="Trebuchet MS"/>
              </a:rPr>
              <a:t>the  </a:t>
            </a:r>
            <a:r>
              <a:rPr sz="2700" spc="-140" dirty="0">
                <a:latin typeface="Trebuchet MS"/>
                <a:cs typeface="Trebuchet MS"/>
              </a:rPr>
              <a:t>message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700" u="heavy" spc="-5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2700" u="heavy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</a:t>
            </a:r>
            <a:r>
              <a:rPr sz="2700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2700" u="heavy" spc="-22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700" u="heavy" spc="-1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fo</a:t>
            </a:r>
            <a:r>
              <a:rPr sz="2700" u="heavy" spc="-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rm</a:t>
            </a:r>
            <a:r>
              <a:rPr sz="2700" u="heavy" spc="-1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2700" u="heavy" spc="-1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2700" u="heavy" spc="-1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2700" spc="5" dirty="0">
                <a:latin typeface="Trebuchet MS"/>
                <a:cs typeface="Trebuchet MS"/>
              </a:rPr>
              <a:t>:</a:t>
            </a:r>
            <a:endParaRPr sz="2700">
              <a:latin typeface="Trebuchet MS"/>
              <a:cs typeface="Trebuchet MS"/>
            </a:endParaRPr>
          </a:p>
          <a:p>
            <a:pPr marL="570230" indent="-238125">
              <a:lnSpc>
                <a:spcPct val="100000"/>
              </a:lnSpc>
              <a:spcBef>
                <a:spcPts val="32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20" dirty="0">
                <a:latin typeface="Trebuchet MS"/>
                <a:cs typeface="Trebuchet MS"/>
              </a:rPr>
              <a:t>S</a:t>
            </a:r>
            <a:r>
              <a:rPr sz="2400" spc="-130" dirty="0">
                <a:latin typeface="Trebuchet MS"/>
                <a:cs typeface="Trebuchet MS"/>
              </a:rPr>
              <a:t>w</a:t>
            </a:r>
            <a:r>
              <a:rPr sz="2400" spc="-110" dirty="0">
                <a:latin typeface="Trebuchet MS"/>
                <a:cs typeface="Trebuchet MS"/>
              </a:rPr>
              <a:t>itche</a:t>
            </a:r>
            <a:r>
              <a:rPr sz="2400" dirty="0">
                <a:latin typeface="Trebuchet MS"/>
                <a:cs typeface="Trebuchet MS"/>
              </a:rPr>
              <a:t>d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v</a:t>
            </a:r>
            <a:r>
              <a:rPr sz="2400" spc="-110" dirty="0">
                <a:latin typeface="Trebuchet MS"/>
                <a:cs typeface="Trebuchet MS"/>
              </a:rPr>
              <a:t>i</a:t>
            </a:r>
            <a:r>
              <a:rPr sz="2400" spc="-120" dirty="0">
                <a:latin typeface="Trebuchet MS"/>
                <a:cs typeface="Trebuchet MS"/>
              </a:rPr>
              <a:t>r</a:t>
            </a:r>
            <a:r>
              <a:rPr sz="2400" spc="-114" dirty="0">
                <a:latin typeface="Trebuchet MS"/>
                <a:cs typeface="Trebuchet MS"/>
              </a:rPr>
              <a:t>tu</a:t>
            </a:r>
            <a:r>
              <a:rPr sz="2400" spc="-135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l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ci</a:t>
            </a:r>
            <a:r>
              <a:rPr sz="2400" spc="-120" dirty="0">
                <a:latin typeface="Trebuchet MS"/>
                <a:cs typeface="Trebuchet MS"/>
              </a:rPr>
              <a:t>r</a:t>
            </a:r>
            <a:r>
              <a:rPr sz="2400" spc="-110" dirty="0">
                <a:latin typeface="Trebuchet MS"/>
                <a:cs typeface="Trebuchet MS"/>
              </a:rPr>
              <a:t>c</a:t>
            </a:r>
            <a:r>
              <a:rPr sz="2400" spc="-114" dirty="0">
                <a:latin typeface="Trebuchet MS"/>
                <a:cs typeface="Trebuchet MS"/>
              </a:rPr>
              <a:t>u</a:t>
            </a:r>
            <a:r>
              <a:rPr sz="2400" spc="-135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  <a:p>
            <a:pPr marL="570230" indent="-238125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260" dirty="0">
                <a:latin typeface="Trebuchet MS"/>
                <a:cs typeface="Trebuchet MS"/>
              </a:rPr>
              <a:t>P</a:t>
            </a:r>
            <a:r>
              <a:rPr sz="2400" spc="-135" dirty="0">
                <a:latin typeface="Trebuchet MS"/>
                <a:cs typeface="Trebuchet MS"/>
              </a:rPr>
              <a:t>e</a:t>
            </a:r>
            <a:r>
              <a:rPr sz="2400" spc="-140" dirty="0">
                <a:latin typeface="Trebuchet MS"/>
                <a:cs typeface="Trebuchet MS"/>
              </a:rPr>
              <a:t>r</a:t>
            </a:r>
            <a:r>
              <a:rPr sz="2400" spc="-145" dirty="0">
                <a:latin typeface="Trebuchet MS"/>
                <a:cs typeface="Trebuchet MS"/>
              </a:rPr>
              <a:t>m</a:t>
            </a:r>
            <a:r>
              <a:rPr sz="2400" spc="-135" dirty="0">
                <a:latin typeface="Trebuchet MS"/>
                <a:cs typeface="Trebuchet MS"/>
              </a:rPr>
              <a:t>anen</a:t>
            </a:r>
            <a:r>
              <a:rPr sz="2400" dirty="0">
                <a:latin typeface="Trebuchet MS"/>
                <a:cs typeface="Trebuchet MS"/>
              </a:rPr>
              <a:t>t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v</a:t>
            </a:r>
            <a:r>
              <a:rPr sz="2400" spc="-110" dirty="0">
                <a:latin typeface="Trebuchet MS"/>
                <a:cs typeface="Trebuchet MS"/>
              </a:rPr>
              <a:t>i</a:t>
            </a:r>
            <a:r>
              <a:rPr sz="2400" spc="-120" dirty="0">
                <a:latin typeface="Trebuchet MS"/>
                <a:cs typeface="Trebuchet MS"/>
              </a:rPr>
              <a:t>r</a:t>
            </a:r>
            <a:r>
              <a:rPr sz="2400" spc="-114" dirty="0">
                <a:latin typeface="Trebuchet MS"/>
                <a:cs typeface="Trebuchet MS"/>
              </a:rPr>
              <a:t>tu</a:t>
            </a:r>
            <a:r>
              <a:rPr sz="2400" spc="-135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l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ci</a:t>
            </a:r>
            <a:r>
              <a:rPr sz="2400" spc="-120" dirty="0">
                <a:latin typeface="Trebuchet MS"/>
                <a:cs typeface="Trebuchet MS"/>
              </a:rPr>
              <a:t>r</a:t>
            </a:r>
            <a:r>
              <a:rPr sz="2400" spc="-110" dirty="0">
                <a:latin typeface="Trebuchet MS"/>
                <a:cs typeface="Trebuchet MS"/>
              </a:rPr>
              <a:t>c</a:t>
            </a:r>
            <a:r>
              <a:rPr sz="2400" spc="-140" dirty="0">
                <a:latin typeface="Trebuchet MS"/>
                <a:cs typeface="Trebuchet MS"/>
              </a:rPr>
              <a:t>u</a:t>
            </a:r>
            <a:r>
              <a:rPr sz="2400" spc="-110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700" u="heavy" spc="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SVC</a:t>
            </a:r>
            <a:endParaRPr sz="27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SzPct val="79629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700" spc="-60" dirty="0">
                <a:solidFill>
                  <a:srgbClr val="FF0000"/>
                </a:solidFill>
                <a:latin typeface="Trebuchet MS"/>
                <a:cs typeface="Trebuchet MS"/>
              </a:rPr>
              <a:t>Conne</a:t>
            </a:r>
            <a:r>
              <a:rPr sz="2700" spc="-65" dirty="0">
                <a:solidFill>
                  <a:srgbClr val="FF0000"/>
                </a:solidFill>
                <a:latin typeface="Trebuchet MS"/>
                <a:cs typeface="Trebuchet MS"/>
              </a:rPr>
              <a:t>ct</a:t>
            </a:r>
            <a:r>
              <a:rPr sz="2700" spc="-8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2700" spc="-6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2700" spc="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2700" spc="-1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2700" spc="-25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700" b="1" spc="50" dirty="0">
                <a:solidFill>
                  <a:srgbClr val="FF0000"/>
                </a:solidFill>
                <a:latin typeface="Arial"/>
                <a:cs typeface="Arial"/>
              </a:rPr>
              <a:t>te</a:t>
            </a:r>
            <a:r>
              <a:rPr sz="2700" b="1" spc="45" dirty="0">
                <a:solidFill>
                  <a:srgbClr val="FF0000"/>
                </a:solidFill>
                <a:latin typeface="Arial"/>
                <a:cs typeface="Arial"/>
              </a:rPr>
              <a:t>mpor</a:t>
            </a:r>
            <a:r>
              <a:rPr sz="2700" b="1" spc="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b="1" spc="4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00" b="1" spc="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endParaRPr sz="27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15"/>
              </a:spcBef>
              <a:buClr>
                <a:srgbClr val="3891A7"/>
              </a:buClr>
              <a:buSzPct val="79629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700" b="1" dirty="0">
                <a:solidFill>
                  <a:srgbClr val="FF0000"/>
                </a:solidFill>
                <a:latin typeface="Arial"/>
                <a:cs typeface="Arial"/>
              </a:rPr>
              <a:t>Dial-up</a:t>
            </a:r>
            <a:r>
              <a:rPr sz="2700" b="1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b="1" spc="-80" dirty="0">
                <a:solidFill>
                  <a:srgbClr val="FF0000"/>
                </a:solidFill>
                <a:latin typeface="Arial"/>
                <a:cs typeface="Arial"/>
              </a:rPr>
              <a:t>lines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700" b="1" spc="-105" dirty="0">
                <a:latin typeface="Trebuchet MS"/>
                <a:cs typeface="Trebuchet MS"/>
              </a:rPr>
              <a:t>DuringTransmission.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935" y="5405323"/>
            <a:ext cx="414528" cy="3078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6699" y="5292039"/>
            <a:ext cx="6058535" cy="80835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2910"/>
              </a:lnSpc>
              <a:spcBef>
                <a:spcPts val="484"/>
              </a:spcBef>
              <a:tabLst>
                <a:tab pos="497205" algn="l"/>
                <a:tab pos="2314575" algn="l"/>
                <a:tab pos="2792730" algn="l"/>
                <a:tab pos="4991735" algn="l"/>
              </a:tabLst>
            </a:pPr>
            <a:r>
              <a:rPr sz="2700" spc="5" dirty="0">
                <a:latin typeface="Trebuchet MS"/>
                <a:cs typeface="Trebuchet MS"/>
              </a:rPr>
              <a:t>A	</a:t>
            </a:r>
            <a:r>
              <a:rPr sz="2700" spc="-140" dirty="0">
                <a:latin typeface="Trebuchet MS"/>
                <a:cs typeface="Trebuchet MS"/>
              </a:rPr>
              <a:t>c</a:t>
            </a:r>
            <a:r>
              <a:rPr sz="2700" spc="-110" dirty="0">
                <a:latin typeface="Trebuchet MS"/>
                <a:cs typeface="Trebuchet MS"/>
              </a:rPr>
              <a:t>onne</a:t>
            </a:r>
            <a:r>
              <a:rPr sz="2700" spc="-114" dirty="0">
                <a:latin typeface="Trebuchet MS"/>
                <a:cs typeface="Trebuchet MS"/>
              </a:rPr>
              <a:t>ct</a:t>
            </a:r>
            <a:r>
              <a:rPr sz="2700" spc="-130" dirty="0">
                <a:latin typeface="Trebuchet MS"/>
                <a:cs typeface="Trebuchet MS"/>
              </a:rPr>
              <a:t>io</a:t>
            </a:r>
            <a:r>
              <a:rPr sz="2700" spc="5" dirty="0">
                <a:latin typeface="Trebuchet MS"/>
                <a:cs typeface="Trebuchet MS"/>
              </a:rPr>
              <a:t>n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dirty="0">
                <a:latin typeface="Trebuchet MS"/>
                <a:cs typeface="Trebuchet MS"/>
              </a:rPr>
              <a:t>s	</a:t>
            </a:r>
            <a:r>
              <a:rPr sz="2700" spc="-180" dirty="0">
                <a:latin typeface="Trebuchet MS"/>
                <a:cs typeface="Trebuchet MS"/>
              </a:rPr>
              <a:t>e</a:t>
            </a:r>
            <a:r>
              <a:rPr sz="2700" spc="-190" dirty="0">
                <a:latin typeface="Trebuchet MS"/>
                <a:cs typeface="Trebuchet MS"/>
              </a:rPr>
              <a:t>s</a:t>
            </a:r>
            <a:r>
              <a:rPr sz="2700" spc="-165" dirty="0">
                <a:latin typeface="Trebuchet MS"/>
                <a:cs typeface="Trebuchet MS"/>
              </a:rPr>
              <a:t>t</a:t>
            </a:r>
            <a:r>
              <a:rPr sz="2700" spc="-175" dirty="0">
                <a:latin typeface="Trebuchet MS"/>
                <a:cs typeface="Trebuchet MS"/>
              </a:rPr>
              <a:t>a</a:t>
            </a:r>
            <a:r>
              <a:rPr sz="2700" spc="-165" dirty="0">
                <a:latin typeface="Trebuchet MS"/>
                <a:cs typeface="Trebuchet MS"/>
              </a:rPr>
              <a:t>b</a:t>
            </a:r>
            <a:r>
              <a:rPr sz="2700" spc="-180" dirty="0">
                <a:latin typeface="Trebuchet MS"/>
                <a:cs typeface="Trebuchet MS"/>
              </a:rPr>
              <a:t>l</a:t>
            </a:r>
            <a:r>
              <a:rPr sz="2700" spc="-175" dirty="0">
                <a:latin typeface="Trebuchet MS"/>
                <a:cs typeface="Trebuchet MS"/>
              </a:rPr>
              <a:t>i</a:t>
            </a:r>
            <a:r>
              <a:rPr sz="2700" spc="-160" dirty="0">
                <a:latin typeface="Trebuchet MS"/>
                <a:cs typeface="Trebuchet MS"/>
              </a:rPr>
              <a:t>sh</a:t>
            </a:r>
            <a:r>
              <a:rPr sz="2700" spc="-155" dirty="0">
                <a:latin typeface="Trebuchet MS"/>
                <a:cs typeface="Trebuchet MS"/>
              </a:rPr>
              <a:t>e</a:t>
            </a:r>
            <a:r>
              <a:rPr sz="2700" spc="-160" dirty="0">
                <a:latin typeface="Trebuchet MS"/>
                <a:cs typeface="Trebuchet MS"/>
              </a:rPr>
              <a:t>d</a:t>
            </a:r>
            <a:r>
              <a:rPr sz="2700" spc="-180" dirty="0">
                <a:latin typeface="Trebuchet MS"/>
                <a:cs typeface="Trebuchet MS"/>
              </a:rPr>
              <a:t>-al</a:t>
            </a:r>
            <a:r>
              <a:rPr sz="2700" dirty="0">
                <a:latin typeface="Trebuchet MS"/>
                <a:cs typeface="Trebuchet MS"/>
              </a:rPr>
              <a:t>l	</a:t>
            </a:r>
            <a:r>
              <a:rPr sz="2700" spc="-165" dirty="0">
                <a:latin typeface="Trebuchet MS"/>
                <a:cs typeface="Trebuchet MS"/>
              </a:rPr>
              <a:t>p</a:t>
            </a:r>
            <a:r>
              <a:rPr sz="2700" spc="-175" dirty="0">
                <a:latin typeface="Trebuchet MS"/>
                <a:cs typeface="Trebuchet MS"/>
              </a:rPr>
              <a:t>a</a:t>
            </a:r>
            <a:r>
              <a:rPr sz="2700" spc="-165" dirty="0">
                <a:latin typeface="Trebuchet MS"/>
                <a:cs typeface="Trebuchet MS"/>
              </a:rPr>
              <a:t>ck</a:t>
            </a:r>
            <a:r>
              <a:rPr sz="2700" spc="-155" dirty="0">
                <a:latin typeface="Trebuchet MS"/>
                <a:cs typeface="Trebuchet MS"/>
              </a:rPr>
              <a:t>e</a:t>
            </a:r>
            <a:r>
              <a:rPr sz="2700" spc="-165" dirty="0">
                <a:latin typeface="Trebuchet MS"/>
                <a:cs typeface="Trebuchet MS"/>
              </a:rPr>
              <a:t>t</a:t>
            </a:r>
            <a:r>
              <a:rPr sz="2700" dirty="0">
                <a:latin typeface="Trebuchet MS"/>
                <a:cs typeface="Trebuchet MS"/>
              </a:rPr>
              <a:t>s  </a:t>
            </a:r>
            <a:r>
              <a:rPr sz="2700" spc="-55" dirty="0">
                <a:latin typeface="Trebuchet MS"/>
                <a:cs typeface="Trebuchet MS"/>
              </a:rPr>
              <a:t>proper</a:t>
            </a:r>
            <a:r>
              <a:rPr sz="2700" spc="-380" dirty="0">
                <a:latin typeface="Trebuchet MS"/>
                <a:cs typeface="Trebuchet MS"/>
              </a:rPr>
              <a:t> </a:t>
            </a:r>
            <a:r>
              <a:rPr sz="2700" spc="95" dirty="0">
                <a:latin typeface="Trebuchet MS"/>
                <a:cs typeface="Trebuchet MS"/>
              </a:rPr>
              <a:t>ACK-</a:t>
            </a:r>
            <a:r>
              <a:rPr sz="2700" spc="-350" dirty="0">
                <a:latin typeface="Trebuchet MS"/>
                <a:cs typeface="Trebuchet MS"/>
              </a:rPr>
              <a:t> </a:t>
            </a:r>
            <a:r>
              <a:rPr sz="2700" spc="-60" dirty="0">
                <a:latin typeface="Trebuchet MS"/>
                <a:cs typeface="Trebuchet MS"/>
              </a:rPr>
              <a:t>Connection</a:t>
            </a:r>
            <a:r>
              <a:rPr sz="2700" spc="-160" dirty="0">
                <a:latin typeface="Trebuchet MS"/>
                <a:cs typeface="Trebuchet MS"/>
              </a:rPr>
              <a:t> </a:t>
            </a:r>
            <a:r>
              <a:rPr sz="2700" spc="-65" dirty="0">
                <a:latin typeface="Trebuchet MS"/>
                <a:cs typeface="Trebuchet MS"/>
              </a:rPr>
              <a:t>is</a:t>
            </a:r>
            <a:r>
              <a:rPr sz="2700" spc="-229" dirty="0">
                <a:latin typeface="Trebuchet MS"/>
                <a:cs typeface="Trebuchet MS"/>
              </a:rPr>
              <a:t> </a:t>
            </a:r>
            <a:r>
              <a:rPr sz="2700" spc="-130" dirty="0">
                <a:latin typeface="Trebuchet MS"/>
                <a:cs typeface="Trebuchet MS"/>
              </a:rPr>
              <a:t>terminated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7661" y="5292039"/>
            <a:ext cx="172275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22630" algn="l"/>
                <a:tab pos="1582420" algn="l"/>
              </a:tabLst>
            </a:pPr>
            <a:r>
              <a:rPr sz="2700" spc="-150" dirty="0">
                <a:latin typeface="Trebuchet MS"/>
                <a:cs typeface="Trebuchet MS"/>
              </a:rPr>
              <a:t>a</a:t>
            </a:r>
            <a:r>
              <a:rPr sz="2700" spc="-170" dirty="0">
                <a:latin typeface="Trebuchet MS"/>
                <a:cs typeface="Trebuchet MS"/>
              </a:rPr>
              <a:t>r</a:t>
            </a:r>
            <a:r>
              <a:rPr sz="2700" spc="5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40" dirty="0">
                <a:latin typeface="Trebuchet MS"/>
                <a:cs typeface="Trebuchet MS"/>
              </a:rPr>
              <a:t>s</a:t>
            </a:r>
            <a:r>
              <a:rPr sz="2700" spc="-130" dirty="0">
                <a:latin typeface="Trebuchet MS"/>
                <a:cs typeface="Trebuchet MS"/>
              </a:rPr>
              <a:t>e</a:t>
            </a:r>
            <a:r>
              <a:rPr sz="2700" spc="-110" dirty="0">
                <a:latin typeface="Trebuchet MS"/>
                <a:cs typeface="Trebuchet MS"/>
              </a:rPr>
              <a:t>n</a:t>
            </a:r>
            <a:r>
              <a:rPr sz="2700" dirty="0">
                <a:latin typeface="Trebuchet MS"/>
                <a:cs typeface="Trebuchet MS"/>
              </a:rPr>
              <a:t>t	–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341" y="506588"/>
            <a:ext cx="8359760" cy="5540022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730" y="476453"/>
            <a:ext cx="100711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114" dirty="0">
                <a:latin typeface="Trebuchet MS"/>
                <a:cs typeface="Trebuchet MS"/>
              </a:rPr>
              <a:t>P</a:t>
            </a:r>
            <a:r>
              <a:rPr sz="4300" spc="105" dirty="0">
                <a:latin typeface="Trebuchet MS"/>
                <a:cs typeface="Trebuchet MS"/>
              </a:rPr>
              <a:t>V</a:t>
            </a:r>
            <a:r>
              <a:rPr sz="4300" spc="-5" dirty="0">
                <a:latin typeface="Trebuchet MS"/>
                <a:cs typeface="Trebuchet MS"/>
              </a:rPr>
              <a:t>C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184" y="4888357"/>
            <a:ext cx="48768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484" y="1376476"/>
            <a:ext cx="8924925" cy="389826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spc="-90" dirty="0">
                <a:latin typeface="Trebuchet MS"/>
                <a:cs typeface="Trebuchet MS"/>
              </a:rPr>
              <a:t>Connection</a:t>
            </a:r>
            <a:r>
              <a:rPr sz="3200" spc="-13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is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b="1" spc="10" dirty="0">
                <a:latin typeface="Arial"/>
                <a:cs typeface="Arial"/>
              </a:rPr>
              <a:t>permanent.</a:t>
            </a:r>
            <a:endParaRPr sz="32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  <a:tab pos="3531235" algn="l"/>
                <a:tab pos="6869430" algn="l"/>
              </a:tabLst>
            </a:pPr>
            <a:r>
              <a:rPr sz="3200" spc="-95" dirty="0">
                <a:latin typeface="Trebuchet MS"/>
                <a:cs typeface="Trebuchet MS"/>
              </a:rPr>
              <a:t>C</a:t>
            </a:r>
            <a:r>
              <a:rPr sz="3200" spc="-100" dirty="0">
                <a:latin typeface="Trebuchet MS"/>
                <a:cs typeface="Trebuchet MS"/>
              </a:rPr>
              <a:t>i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00" dirty="0">
                <a:latin typeface="Trebuchet MS"/>
                <a:cs typeface="Trebuchet MS"/>
              </a:rPr>
              <a:t>c</a:t>
            </a:r>
            <a:r>
              <a:rPr sz="3200" spc="-95" dirty="0">
                <a:latin typeface="Trebuchet MS"/>
                <a:cs typeface="Trebuchet MS"/>
              </a:rPr>
              <a:t>u</a:t>
            </a:r>
            <a:r>
              <a:rPr sz="3200" spc="-10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21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5" dirty="0">
                <a:latin typeface="Trebuchet MS"/>
                <a:cs typeface="Trebuchet MS"/>
              </a:rPr>
              <a:t>icat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459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35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110" dirty="0">
                <a:latin typeface="Trebuchet MS"/>
                <a:cs typeface="Trebuchet MS"/>
              </a:rPr>
              <a:t>w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u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65" dirty="0">
                <a:latin typeface="Trebuchet MS"/>
                <a:cs typeface="Trebuchet MS"/>
              </a:rPr>
              <a:t>r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spc="-295" dirty="0">
                <a:latin typeface="Trebuchet MS"/>
                <a:cs typeface="Trebuchet MS"/>
              </a:rPr>
              <a:t> </a:t>
            </a:r>
            <a:r>
              <a:rPr sz="3200" spc="1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14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90" dirty="0">
                <a:latin typeface="Trebuchet MS"/>
                <a:cs typeface="Trebuchet MS"/>
              </a:rPr>
              <a:t> e</a:t>
            </a:r>
            <a:r>
              <a:rPr sz="3200" spc="-204" dirty="0">
                <a:latin typeface="Trebuchet MS"/>
                <a:cs typeface="Trebuchet MS"/>
              </a:rPr>
              <a:t>l</a:t>
            </a:r>
            <a:r>
              <a:rPr sz="3200" spc="-19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ca</a:t>
            </a:r>
            <a:r>
              <a:rPr sz="3200" spc="-5" dirty="0">
                <a:latin typeface="Trebuchet MS"/>
                <a:cs typeface="Trebuchet MS"/>
              </a:rPr>
              <a:t>n  </a:t>
            </a:r>
            <a:r>
              <a:rPr sz="3200" spc="-145" dirty="0">
                <a:latin typeface="Trebuchet MS"/>
                <a:cs typeface="Trebuchet MS"/>
              </a:rPr>
              <a:t>us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l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w</a:t>
            </a:r>
            <a:r>
              <a:rPr sz="3200" spc="-145" dirty="0">
                <a:latin typeface="Trebuchet MS"/>
                <a:cs typeface="Trebuchet MS"/>
              </a:rPr>
              <a:t>h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omm</a:t>
            </a:r>
            <a:r>
              <a:rPr sz="3200" spc="-170" dirty="0">
                <a:latin typeface="Trebuchet MS"/>
                <a:cs typeface="Trebuchet MS"/>
              </a:rPr>
              <a:t>un</a:t>
            </a:r>
            <a:r>
              <a:rPr sz="3200" spc="-175" dirty="0">
                <a:latin typeface="Trebuchet MS"/>
                <a:cs typeface="Trebuchet MS"/>
              </a:rPr>
              <a:t>ica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1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ta</a:t>
            </a:r>
            <a:r>
              <a:rPr sz="3200" spc="-204" dirty="0">
                <a:latin typeface="Trebuchet MS"/>
                <a:cs typeface="Trebuchet MS"/>
              </a:rPr>
              <a:t>k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275" dirty="0">
                <a:latin typeface="Trebuchet MS"/>
                <a:cs typeface="Trebuchet MS"/>
              </a:rPr>
              <a:t>p</a:t>
            </a:r>
            <a:r>
              <a:rPr sz="3200" spc="-280" dirty="0">
                <a:latin typeface="Trebuchet MS"/>
                <a:cs typeface="Trebuchet MS"/>
              </a:rPr>
              <a:t>l</a:t>
            </a:r>
            <a:r>
              <a:rPr sz="3200" spc="-270" dirty="0">
                <a:latin typeface="Trebuchet MS"/>
                <a:cs typeface="Trebuchet MS"/>
              </a:rPr>
              <a:t>ac</a:t>
            </a:r>
            <a:r>
              <a:rPr sz="3200" spc="-26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29" dirty="0">
                <a:latin typeface="Trebuchet MS"/>
                <a:cs typeface="Trebuchet MS"/>
              </a:rPr>
              <a:t>l</a:t>
            </a:r>
            <a:r>
              <a:rPr sz="3200" spc="-225" dirty="0">
                <a:latin typeface="Trebuchet MS"/>
                <a:cs typeface="Trebuchet MS"/>
              </a:rPr>
              <a:t>wa</a:t>
            </a:r>
            <a:r>
              <a:rPr sz="3200" spc="-215" dirty="0">
                <a:latin typeface="Trebuchet MS"/>
                <a:cs typeface="Trebuchet MS"/>
              </a:rPr>
              <a:t>y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45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g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sa</a:t>
            </a:r>
            <a:r>
              <a:rPr sz="3200" spc="-210" dirty="0">
                <a:latin typeface="Trebuchet MS"/>
                <a:cs typeface="Trebuchet MS"/>
              </a:rPr>
              <a:t>m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12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ut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62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b="1" spc="-110" dirty="0">
                <a:latin typeface="Arial"/>
                <a:cs typeface="Arial"/>
              </a:rPr>
              <a:t>Leased</a:t>
            </a:r>
            <a:r>
              <a:rPr sz="3200" b="1" spc="-105" dirty="0">
                <a:latin typeface="Arial"/>
                <a:cs typeface="Arial"/>
              </a:rPr>
              <a:t> </a:t>
            </a:r>
            <a:r>
              <a:rPr sz="3200" b="1" spc="-110" dirty="0">
                <a:latin typeface="Arial"/>
                <a:cs typeface="Arial"/>
              </a:rPr>
              <a:t>lines.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200" b="1" spc="-65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3200" b="1" spc="-45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3200" b="1" spc="-5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3200" b="1" spc="-5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200" b="1" spc="-4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3200" b="1" spc="-5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r>
              <a:rPr sz="3200" b="1" spc="-6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b="1" spc="-52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200" b="1" spc="-26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3200" b="1" spc="-17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3200" b="1" spc="-16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3200" b="1" spc="-180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3200" b="1" spc="-185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3200" b="1" spc="-17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200" b="1" spc="-180" dirty="0">
                <a:solidFill>
                  <a:srgbClr val="FF0000"/>
                </a:solidFill>
                <a:latin typeface="Trebuchet MS"/>
                <a:cs typeface="Trebuchet MS"/>
              </a:rPr>
              <a:t>ss</a:t>
            </a:r>
            <a:r>
              <a:rPr sz="3200" b="1" spc="-17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200" b="1" spc="-18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3200" b="1" spc="-16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3200" b="1" spc="-5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295910">
              <a:lnSpc>
                <a:spcPct val="100000"/>
              </a:lnSpc>
              <a:spcBef>
                <a:spcPts val="600"/>
              </a:spcBef>
              <a:tabLst>
                <a:tab pos="988060" algn="l"/>
              </a:tabLst>
            </a:pPr>
            <a:r>
              <a:rPr sz="3200" spc="110" dirty="0">
                <a:latin typeface="Trebuchet MS"/>
                <a:cs typeface="Trebuchet MS"/>
              </a:rPr>
              <a:t>No	</a:t>
            </a:r>
            <a:r>
              <a:rPr sz="3200" spc="-135" dirty="0">
                <a:latin typeface="Trebuchet MS"/>
                <a:cs typeface="Trebuchet MS"/>
              </a:rPr>
              <a:t>connection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establishment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or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termination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4" y="0"/>
            <a:ext cx="9140825" cy="6858000"/>
            <a:chOff x="2984" y="0"/>
            <a:chExt cx="9140825" cy="6858000"/>
          </a:xfrm>
        </p:grpSpPr>
        <p:sp>
          <p:nvSpPr>
            <p:cNvPr id="3" name="object 3"/>
            <p:cNvSpPr/>
            <p:nvPr/>
          </p:nvSpPr>
          <p:spPr>
            <a:xfrm>
              <a:off x="3047" y="6095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506" y="0"/>
                  </a:lnTo>
                  <a:lnTo>
                    <a:pt x="0" y="819403"/>
                  </a:lnTo>
                  <a:lnTo>
                    <a:pt x="48831" y="818006"/>
                  </a:lnTo>
                  <a:lnTo>
                    <a:pt x="96420" y="813942"/>
                  </a:lnTo>
                  <a:lnTo>
                    <a:pt x="143192" y="807084"/>
                  </a:lnTo>
                  <a:lnTo>
                    <a:pt x="189090" y="797813"/>
                  </a:lnTo>
                  <a:lnTo>
                    <a:pt x="234010" y="785876"/>
                  </a:lnTo>
                  <a:lnTo>
                    <a:pt x="277888" y="771651"/>
                  </a:lnTo>
                  <a:lnTo>
                    <a:pt x="320636" y="755014"/>
                  </a:lnTo>
                  <a:lnTo>
                    <a:pt x="362191" y="736091"/>
                  </a:lnTo>
                  <a:lnTo>
                    <a:pt x="402475" y="715009"/>
                  </a:lnTo>
                  <a:lnTo>
                    <a:pt x="441413" y="691895"/>
                  </a:lnTo>
                  <a:lnTo>
                    <a:pt x="478917" y="666623"/>
                  </a:lnTo>
                  <a:lnTo>
                    <a:pt x="514908" y="639444"/>
                  </a:lnTo>
                  <a:lnTo>
                    <a:pt x="549313" y="610362"/>
                  </a:lnTo>
                  <a:lnTo>
                    <a:pt x="582066" y="579374"/>
                  </a:lnTo>
                  <a:lnTo>
                    <a:pt x="613079" y="546862"/>
                  </a:lnTo>
                  <a:lnTo>
                    <a:pt x="642277" y="512571"/>
                  </a:lnTo>
                  <a:lnTo>
                    <a:pt x="669582" y="476630"/>
                  </a:lnTo>
                  <a:lnTo>
                    <a:pt x="694905" y="439292"/>
                  </a:lnTo>
                  <a:lnTo>
                    <a:pt x="718197" y="400557"/>
                  </a:lnTo>
                  <a:lnTo>
                    <a:pt x="739355" y="360425"/>
                  </a:lnTo>
                  <a:lnTo>
                    <a:pt x="758329" y="319024"/>
                  </a:lnTo>
                  <a:lnTo>
                    <a:pt x="775004" y="276351"/>
                  </a:lnTo>
                  <a:lnTo>
                    <a:pt x="789343" y="232663"/>
                  </a:lnTo>
                  <a:lnTo>
                    <a:pt x="801230" y="187959"/>
                  </a:lnTo>
                  <a:lnTo>
                    <a:pt x="810628" y="142239"/>
                  </a:lnTo>
                  <a:lnTo>
                    <a:pt x="817422" y="95630"/>
                  </a:lnTo>
                  <a:lnTo>
                    <a:pt x="821563" y="48132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" y="7620"/>
              <a:ext cx="822960" cy="819785"/>
            </a:xfrm>
            <a:custGeom>
              <a:avLst/>
              <a:gdLst/>
              <a:ahLst/>
              <a:cxnLst/>
              <a:rect l="l" t="t" r="r" b="b"/>
              <a:pathLst>
                <a:path w="822960" h="819785">
                  <a:moveTo>
                    <a:pt x="822960" y="0"/>
                  </a:moveTo>
                  <a:lnTo>
                    <a:pt x="821563" y="48132"/>
                  </a:lnTo>
                  <a:lnTo>
                    <a:pt x="817422" y="95630"/>
                  </a:lnTo>
                  <a:lnTo>
                    <a:pt x="810628" y="142239"/>
                  </a:lnTo>
                  <a:lnTo>
                    <a:pt x="801230" y="187959"/>
                  </a:lnTo>
                  <a:lnTo>
                    <a:pt x="789343" y="232663"/>
                  </a:lnTo>
                  <a:lnTo>
                    <a:pt x="775004" y="276351"/>
                  </a:lnTo>
                  <a:lnTo>
                    <a:pt x="758329" y="319024"/>
                  </a:lnTo>
                  <a:lnTo>
                    <a:pt x="739355" y="360425"/>
                  </a:lnTo>
                  <a:lnTo>
                    <a:pt x="718197" y="400557"/>
                  </a:lnTo>
                  <a:lnTo>
                    <a:pt x="694905" y="439292"/>
                  </a:lnTo>
                  <a:lnTo>
                    <a:pt x="669582" y="476630"/>
                  </a:lnTo>
                  <a:lnTo>
                    <a:pt x="642277" y="512571"/>
                  </a:lnTo>
                  <a:lnTo>
                    <a:pt x="613079" y="546862"/>
                  </a:lnTo>
                  <a:lnTo>
                    <a:pt x="582066" y="579374"/>
                  </a:lnTo>
                  <a:lnTo>
                    <a:pt x="549313" y="610362"/>
                  </a:lnTo>
                  <a:lnTo>
                    <a:pt x="514908" y="639444"/>
                  </a:lnTo>
                  <a:lnTo>
                    <a:pt x="478917" y="666622"/>
                  </a:lnTo>
                  <a:lnTo>
                    <a:pt x="441413" y="691895"/>
                  </a:lnTo>
                  <a:lnTo>
                    <a:pt x="402475" y="715009"/>
                  </a:lnTo>
                  <a:lnTo>
                    <a:pt x="362191" y="736091"/>
                  </a:lnTo>
                  <a:lnTo>
                    <a:pt x="320636" y="755014"/>
                  </a:lnTo>
                  <a:lnTo>
                    <a:pt x="277888" y="771651"/>
                  </a:lnTo>
                  <a:lnTo>
                    <a:pt x="234010" y="785876"/>
                  </a:lnTo>
                  <a:lnTo>
                    <a:pt x="189090" y="797813"/>
                  </a:lnTo>
                  <a:lnTo>
                    <a:pt x="143192" y="807084"/>
                  </a:lnTo>
                  <a:lnTo>
                    <a:pt x="96420" y="813942"/>
                  </a:lnTo>
                  <a:lnTo>
                    <a:pt x="48831" y="818006"/>
                  </a:lnTo>
                  <a:lnTo>
                    <a:pt x="506" y="819403"/>
                  </a:lnTo>
                  <a:lnTo>
                    <a:pt x="338" y="819403"/>
                  </a:lnTo>
                  <a:lnTo>
                    <a:pt x="168" y="819403"/>
                  </a:lnTo>
                  <a:lnTo>
                    <a:pt x="0" y="819403"/>
                  </a:lnTo>
                  <a:lnTo>
                    <a:pt x="506" y="0"/>
                  </a:lnTo>
                  <a:lnTo>
                    <a:pt x="822960" y="0"/>
                  </a:lnTo>
                  <a:close/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7" y="3047"/>
              <a:ext cx="1786127" cy="17861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164" y="22859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853186"/>
                  </a:moveTo>
                  <a:lnTo>
                    <a:pt x="1346" y="804799"/>
                  </a:lnTo>
                  <a:lnTo>
                    <a:pt x="5359" y="757047"/>
                  </a:lnTo>
                  <a:lnTo>
                    <a:pt x="11937" y="710184"/>
                  </a:lnTo>
                  <a:lnTo>
                    <a:pt x="21031" y="664083"/>
                  </a:lnTo>
                  <a:lnTo>
                    <a:pt x="32562" y="618871"/>
                  </a:lnTo>
                  <a:lnTo>
                    <a:pt x="46456" y="574802"/>
                  </a:lnTo>
                  <a:lnTo>
                    <a:pt x="62649" y="531622"/>
                  </a:lnTo>
                  <a:lnTo>
                    <a:pt x="81064" y="489712"/>
                  </a:lnTo>
                  <a:lnTo>
                    <a:pt x="101625" y="448945"/>
                  </a:lnTo>
                  <a:lnTo>
                    <a:pt x="124256" y="409575"/>
                  </a:lnTo>
                  <a:lnTo>
                    <a:pt x="148894" y="371475"/>
                  </a:lnTo>
                  <a:lnTo>
                    <a:pt x="175475" y="334772"/>
                  </a:lnTo>
                  <a:lnTo>
                    <a:pt x="203911" y="299593"/>
                  </a:lnTo>
                  <a:lnTo>
                    <a:pt x="234137" y="266065"/>
                  </a:lnTo>
                  <a:lnTo>
                    <a:pt x="266077" y="234061"/>
                  </a:lnTo>
                  <a:lnTo>
                    <a:pt x="299656" y="203835"/>
                  </a:lnTo>
                  <a:lnTo>
                    <a:pt x="334822" y="175514"/>
                  </a:lnTo>
                  <a:lnTo>
                    <a:pt x="371475" y="148844"/>
                  </a:lnTo>
                  <a:lnTo>
                    <a:pt x="409562" y="124206"/>
                  </a:lnTo>
                  <a:lnTo>
                    <a:pt x="449008" y="101600"/>
                  </a:lnTo>
                  <a:lnTo>
                    <a:pt x="489737" y="81025"/>
                  </a:lnTo>
                  <a:lnTo>
                    <a:pt x="531685" y="62611"/>
                  </a:lnTo>
                  <a:lnTo>
                    <a:pt x="574763" y="46482"/>
                  </a:lnTo>
                  <a:lnTo>
                    <a:pt x="618921" y="32512"/>
                  </a:lnTo>
                  <a:lnTo>
                    <a:pt x="664070" y="21082"/>
                  </a:lnTo>
                  <a:lnTo>
                    <a:pt x="710145" y="11938"/>
                  </a:lnTo>
                  <a:lnTo>
                    <a:pt x="757059" y="5334"/>
                  </a:lnTo>
                  <a:lnTo>
                    <a:pt x="804773" y="1397"/>
                  </a:lnTo>
                  <a:lnTo>
                    <a:pt x="853186" y="0"/>
                  </a:lnTo>
                  <a:lnTo>
                    <a:pt x="901598" y="1397"/>
                  </a:lnTo>
                  <a:lnTo>
                    <a:pt x="949312" y="5334"/>
                  </a:lnTo>
                  <a:lnTo>
                    <a:pt x="996238" y="11938"/>
                  </a:lnTo>
                  <a:lnTo>
                    <a:pt x="1042314" y="21082"/>
                  </a:lnTo>
                  <a:lnTo>
                    <a:pt x="1087462" y="32512"/>
                  </a:lnTo>
                  <a:lnTo>
                    <a:pt x="1131570" y="46482"/>
                  </a:lnTo>
                  <a:lnTo>
                    <a:pt x="1174750" y="62611"/>
                  </a:lnTo>
                  <a:lnTo>
                    <a:pt x="1216660" y="81025"/>
                  </a:lnTo>
                  <a:lnTo>
                    <a:pt x="1257427" y="101600"/>
                  </a:lnTo>
                  <a:lnTo>
                    <a:pt x="1296797" y="124206"/>
                  </a:lnTo>
                  <a:lnTo>
                    <a:pt x="1334897" y="148844"/>
                  </a:lnTo>
                  <a:lnTo>
                    <a:pt x="1371600" y="175514"/>
                  </a:lnTo>
                  <a:lnTo>
                    <a:pt x="1406779" y="203835"/>
                  </a:lnTo>
                  <a:lnTo>
                    <a:pt x="1440307" y="234061"/>
                  </a:lnTo>
                  <a:lnTo>
                    <a:pt x="1472311" y="266065"/>
                  </a:lnTo>
                  <a:lnTo>
                    <a:pt x="1502537" y="299593"/>
                  </a:lnTo>
                  <a:lnTo>
                    <a:pt x="1530858" y="334772"/>
                  </a:lnTo>
                  <a:lnTo>
                    <a:pt x="1557528" y="371475"/>
                  </a:lnTo>
                  <a:lnTo>
                    <a:pt x="1582166" y="409575"/>
                  </a:lnTo>
                  <a:lnTo>
                    <a:pt x="1604772" y="448945"/>
                  </a:lnTo>
                  <a:lnTo>
                    <a:pt x="1625346" y="489712"/>
                  </a:lnTo>
                  <a:lnTo>
                    <a:pt x="1643761" y="531622"/>
                  </a:lnTo>
                  <a:lnTo>
                    <a:pt x="1659890" y="574802"/>
                  </a:lnTo>
                  <a:lnTo>
                    <a:pt x="1673860" y="618871"/>
                  </a:lnTo>
                  <a:lnTo>
                    <a:pt x="1685290" y="664083"/>
                  </a:lnTo>
                  <a:lnTo>
                    <a:pt x="1694434" y="710184"/>
                  </a:lnTo>
                  <a:lnTo>
                    <a:pt x="1701038" y="757047"/>
                  </a:lnTo>
                  <a:lnTo>
                    <a:pt x="1704975" y="804799"/>
                  </a:lnTo>
                  <a:lnTo>
                    <a:pt x="1706372" y="853186"/>
                  </a:lnTo>
                  <a:lnTo>
                    <a:pt x="1704975" y="901573"/>
                  </a:lnTo>
                  <a:lnTo>
                    <a:pt x="1701038" y="949325"/>
                  </a:lnTo>
                  <a:lnTo>
                    <a:pt x="1694434" y="996188"/>
                  </a:lnTo>
                  <a:lnTo>
                    <a:pt x="1685290" y="1042289"/>
                  </a:lnTo>
                  <a:lnTo>
                    <a:pt x="1673860" y="1087501"/>
                  </a:lnTo>
                  <a:lnTo>
                    <a:pt x="1659890" y="1131570"/>
                  </a:lnTo>
                  <a:lnTo>
                    <a:pt x="1643761" y="1174750"/>
                  </a:lnTo>
                  <a:lnTo>
                    <a:pt x="1625346" y="1216660"/>
                  </a:lnTo>
                  <a:lnTo>
                    <a:pt x="1604772" y="1257427"/>
                  </a:lnTo>
                  <a:lnTo>
                    <a:pt x="1582166" y="1296797"/>
                  </a:lnTo>
                  <a:lnTo>
                    <a:pt x="1557528" y="1334897"/>
                  </a:lnTo>
                  <a:lnTo>
                    <a:pt x="1530858" y="1371600"/>
                  </a:lnTo>
                  <a:lnTo>
                    <a:pt x="1502537" y="1406779"/>
                  </a:lnTo>
                  <a:lnTo>
                    <a:pt x="1472311" y="1440307"/>
                  </a:lnTo>
                  <a:lnTo>
                    <a:pt x="1440307" y="1472311"/>
                  </a:lnTo>
                  <a:lnTo>
                    <a:pt x="1406779" y="1502537"/>
                  </a:lnTo>
                  <a:lnTo>
                    <a:pt x="1371600" y="1530858"/>
                  </a:lnTo>
                  <a:lnTo>
                    <a:pt x="1334897" y="1557528"/>
                  </a:lnTo>
                  <a:lnTo>
                    <a:pt x="1296797" y="1582166"/>
                  </a:lnTo>
                  <a:lnTo>
                    <a:pt x="1257427" y="1604772"/>
                  </a:lnTo>
                  <a:lnTo>
                    <a:pt x="1216660" y="1625346"/>
                  </a:lnTo>
                  <a:lnTo>
                    <a:pt x="1174750" y="1643761"/>
                  </a:lnTo>
                  <a:lnTo>
                    <a:pt x="1131570" y="1659890"/>
                  </a:lnTo>
                  <a:lnTo>
                    <a:pt x="1087462" y="1673860"/>
                  </a:lnTo>
                  <a:lnTo>
                    <a:pt x="1042314" y="1685290"/>
                  </a:lnTo>
                  <a:lnTo>
                    <a:pt x="996238" y="1694434"/>
                  </a:lnTo>
                  <a:lnTo>
                    <a:pt x="949312" y="1701038"/>
                  </a:lnTo>
                  <a:lnTo>
                    <a:pt x="901598" y="1704975"/>
                  </a:lnTo>
                  <a:lnTo>
                    <a:pt x="853186" y="1706372"/>
                  </a:lnTo>
                  <a:lnTo>
                    <a:pt x="804773" y="1704975"/>
                  </a:lnTo>
                  <a:lnTo>
                    <a:pt x="757059" y="1701038"/>
                  </a:lnTo>
                  <a:lnTo>
                    <a:pt x="710145" y="1694434"/>
                  </a:lnTo>
                  <a:lnTo>
                    <a:pt x="664070" y="1685290"/>
                  </a:lnTo>
                  <a:lnTo>
                    <a:pt x="618921" y="1673860"/>
                  </a:lnTo>
                  <a:lnTo>
                    <a:pt x="574763" y="1659890"/>
                  </a:lnTo>
                  <a:lnTo>
                    <a:pt x="531685" y="1643761"/>
                  </a:lnTo>
                  <a:lnTo>
                    <a:pt x="489737" y="1625346"/>
                  </a:lnTo>
                  <a:lnTo>
                    <a:pt x="449008" y="1604772"/>
                  </a:lnTo>
                  <a:lnTo>
                    <a:pt x="409562" y="1582166"/>
                  </a:lnTo>
                  <a:lnTo>
                    <a:pt x="371475" y="1557528"/>
                  </a:lnTo>
                  <a:lnTo>
                    <a:pt x="334822" y="1530858"/>
                  </a:lnTo>
                  <a:lnTo>
                    <a:pt x="299656" y="1502537"/>
                  </a:lnTo>
                  <a:lnTo>
                    <a:pt x="266077" y="1472311"/>
                  </a:lnTo>
                  <a:lnTo>
                    <a:pt x="234137" y="1440307"/>
                  </a:lnTo>
                  <a:lnTo>
                    <a:pt x="203911" y="1406779"/>
                  </a:lnTo>
                  <a:lnTo>
                    <a:pt x="175475" y="1371600"/>
                  </a:lnTo>
                  <a:lnTo>
                    <a:pt x="148894" y="1334897"/>
                  </a:lnTo>
                  <a:lnTo>
                    <a:pt x="124256" y="1296797"/>
                  </a:lnTo>
                  <a:lnTo>
                    <a:pt x="101625" y="1257427"/>
                  </a:lnTo>
                  <a:lnTo>
                    <a:pt x="81064" y="1216660"/>
                  </a:lnTo>
                  <a:lnTo>
                    <a:pt x="62649" y="1174750"/>
                  </a:lnTo>
                  <a:lnTo>
                    <a:pt x="46456" y="1131570"/>
                  </a:lnTo>
                  <a:lnTo>
                    <a:pt x="32562" y="1087501"/>
                  </a:lnTo>
                  <a:lnTo>
                    <a:pt x="21031" y="1042289"/>
                  </a:lnTo>
                  <a:lnTo>
                    <a:pt x="11937" y="996188"/>
                  </a:lnTo>
                  <a:lnTo>
                    <a:pt x="5359" y="949325"/>
                  </a:lnTo>
                  <a:lnTo>
                    <a:pt x="1346" y="901573"/>
                  </a:lnTo>
                  <a:lnTo>
                    <a:pt x="0" y="853186"/>
                  </a:lnTo>
                  <a:close/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87" y="1042416"/>
              <a:ext cx="1152144" cy="1149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7" y="1051560"/>
              <a:ext cx="1118616" cy="1109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5927" y="1051560"/>
              <a:ext cx="1118870" cy="1109345"/>
            </a:xfrm>
            <a:custGeom>
              <a:avLst/>
              <a:gdLst/>
              <a:ahLst/>
              <a:cxnLst/>
              <a:rect l="l" t="t" r="r" b="b"/>
              <a:pathLst>
                <a:path w="1118870" h="1109345">
                  <a:moveTo>
                    <a:pt x="118668" y="204215"/>
                  </a:moveTo>
                  <a:lnTo>
                    <a:pt x="150012" y="168401"/>
                  </a:lnTo>
                  <a:lnTo>
                    <a:pt x="183781" y="135889"/>
                  </a:lnTo>
                  <a:lnTo>
                    <a:pt x="219773" y="106934"/>
                  </a:lnTo>
                  <a:lnTo>
                    <a:pt x="257733" y="81279"/>
                  </a:lnTo>
                  <a:lnTo>
                    <a:pt x="297434" y="59181"/>
                  </a:lnTo>
                  <a:lnTo>
                    <a:pt x="338632" y="40512"/>
                  </a:lnTo>
                  <a:lnTo>
                    <a:pt x="381101" y="25273"/>
                  </a:lnTo>
                  <a:lnTo>
                    <a:pt x="424599" y="13588"/>
                  </a:lnTo>
                  <a:lnTo>
                    <a:pt x="468884" y="5461"/>
                  </a:lnTo>
                  <a:lnTo>
                    <a:pt x="513740" y="888"/>
                  </a:lnTo>
                  <a:lnTo>
                    <a:pt x="558914" y="0"/>
                  </a:lnTo>
                  <a:lnTo>
                    <a:pt x="604177" y="2666"/>
                  </a:lnTo>
                  <a:lnTo>
                    <a:pt x="649287" y="9016"/>
                  </a:lnTo>
                  <a:lnTo>
                    <a:pt x="694016" y="18923"/>
                  </a:lnTo>
                  <a:lnTo>
                    <a:pt x="738124" y="32638"/>
                  </a:lnTo>
                  <a:lnTo>
                    <a:pt x="781380" y="49911"/>
                  </a:lnTo>
                  <a:lnTo>
                    <a:pt x="823544" y="71119"/>
                  </a:lnTo>
                  <a:lnTo>
                    <a:pt x="864387" y="96012"/>
                  </a:lnTo>
                  <a:lnTo>
                    <a:pt x="903655" y="124587"/>
                  </a:lnTo>
                  <a:lnTo>
                    <a:pt x="940409" y="156463"/>
                  </a:lnTo>
                  <a:lnTo>
                    <a:pt x="973797" y="190626"/>
                  </a:lnTo>
                  <a:lnTo>
                    <a:pt x="1003808" y="226822"/>
                  </a:lnTo>
                  <a:lnTo>
                    <a:pt x="1030389" y="265049"/>
                  </a:lnTo>
                  <a:lnTo>
                    <a:pt x="1053541" y="304926"/>
                  </a:lnTo>
                  <a:lnTo>
                    <a:pt x="1073213" y="346075"/>
                  </a:lnTo>
                  <a:lnTo>
                    <a:pt x="1089406" y="388619"/>
                  </a:lnTo>
                  <a:lnTo>
                    <a:pt x="1101979" y="431926"/>
                  </a:lnTo>
                  <a:lnTo>
                    <a:pt x="1111123" y="475995"/>
                  </a:lnTo>
                  <a:lnTo>
                    <a:pt x="1116584" y="520573"/>
                  </a:lnTo>
                  <a:lnTo>
                    <a:pt x="1118489" y="565403"/>
                  </a:lnTo>
                  <a:lnTo>
                    <a:pt x="1116711" y="610235"/>
                  </a:lnTo>
                  <a:lnTo>
                    <a:pt x="1111250" y="654938"/>
                  </a:lnTo>
                  <a:lnTo>
                    <a:pt x="1102106" y="699135"/>
                  </a:lnTo>
                  <a:lnTo>
                    <a:pt x="1089279" y="742568"/>
                  </a:lnTo>
                  <a:lnTo>
                    <a:pt x="1072578" y="785113"/>
                  </a:lnTo>
                  <a:lnTo>
                    <a:pt x="1052156" y="826515"/>
                  </a:lnTo>
                  <a:lnTo>
                    <a:pt x="1027912" y="866520"/>
                  </a:lnTo>
                  <a:lnTo>
                    <a:pt x="999820" y="904875"/>
                  </a:lnTo>
                  <a:lnTo>
                    <a:pt x="968476" y="940688"/>
                  </a:lnTo>
                  <a:lnTo>
                    <a:pt x="934694" y="973074"/>
                  </a:lnTo>
                  <a:lnTo>
                    <a:pt x="898715" y="1002156"/>
                  </a:lnTo>
                  <a:lnTo>
                    <a:pt x="860755" y="1027684"/>
                  </a:lnTo>
                  <a:lnTo>
                    <a:pt x="821055" y="1049909"/>
                  </a:lnTo>
                  <a:lnTo>
                    <a:pt x="779856" y="1068577"/>
                  </a:lnTo>
                  <a:lnTo>
                    <a:pt x="737387" y="1083817"/>
                  </a:lnTo>
                  <a:lnTo>
                    <a:pt x="693889" y="1095375"/>
                  </a:lnTo>
                  <a:lnTo>
                    <a:pt x="649605" y="1103502"/>
                  </a:lnTo>
                  <a:lnTo>
                    <a:pt x="604748" y="1108075"/>
                  </a:lnTo>
                  <a:lnTo>
                    <a:pt x="559574" y="1109090"/>
                  </a:lnTo>
                  <a:lnTo>
                    <a:pt x="514324" y="1106424"/>
                  </a:lnTo>
                  <a:lnTo>
                    <a:pt x="469201" y="1100074"/>
                  </a:lnTo>
                  <a:lnTo>
                    <a:pt x="424472" y="1090167"/>
                  </a:lnTo>
                  <a:lnTo>
                    <a:pt x="380365" y="1076452"/>
                  </a:lnTo>
                  <a:lnTo>
                    <a:pt x="337108" y="1059179"/>
                  </a:lnTo>
                  <a:lnTo>
                    <a:pt x="294944" y="1038098"/>
                  </a:lnTo>
                  <a:lnTo>
                    <a:pt x="254101" y="1013205"/>
                  </a:lnTo>
                  <a:lnTo>
                    <a:pt x="214820" y="984503"/>
                  </a:lnTo>
                  <a:lnTo>
                    <a:pt x="178079" y="952753"/>
                  </a:lnTo>
                  <a:lnTo>
                    <a:pt x="144678" y="918590"/>
                  </a:lnTo>
                  <a:lnTo>
                    <a:pt x="114681" y="882268"/>
                  </a:lnTo>
                  <a:lnTo>
                    <a:pt x="88087" y="844168"/>
                  </a:lnTo>
                  <a:lnTo>
                    <a:pt x="64935" y="804290"/>
                  </a:lnTo>
                  <a:lnTo>
                    <a:pt x="45262" y="763015"/>
                  </a:lnTo>
                  <a:lnTo>
                    <a:pt x="29095" y="720598"/>
                  </a:lnTo>
                  <a:lnTo>
                    <a:pt x="16446" y="677163"/>
                  </a:lnTo>
                  <a:lnTo>
                    <a:pt x="7366" y="633094"/>
                  </a:lnTo>
                  <a:lnTo>
                    <a:pt x="1879" y="588517"/>
                  </a:lnTo>
                  <a:lnTo>
                    <a:pt x="0" y="543687"/>
                  </a:lnTo>
                  <a:lnTo>
                    <a:pt x="1765" y="498855"/>
                  </a:lnTo>
                  <a:lnTo>
                    <a:pt x="7213" y="454278"/>
                  </a:lnTo>
                  <a:lnTo>
                    <a:pt x="16357" y="410082"/>
                  </a:lnTo>
                  <a:lnTo>
                    <a:pt x="29248" y="366522"/>
                  </a:lnTo>
                  <a:lnTo>
                    <a:pt x="45885" y="323976"/>
                  </a:lnTo>
                  <a:lnTo>
                    <a:pt x="66319" y="282575"/>
                  </a:lnTo>
                  <a:lnTo>
                    <a:pt x="90576" y="242569"/>
                  </a:lnTo>
                  <a:lnTo>
                    <a:pt x="118668" y="204215"/>
                  </a:lnTo>
                  <a:close/>
                </a:path>
                <a:path w="1118870" h="1109345">
                  <a:moveTo>
                    <a:pt x="220802" y="285368"/>
                  </a:moveTo>
                  <a:lnTo>
                    <a:pt x="194144" y="322706"/>
                  </a:lnTo>
                  <a:lnTo>
                    <a:pt x="172211" y="362076"/>
                  </a:lnTo>
                  <a:lnTo>
                    <a:pt x="154952" y="402843"/>
                  </a:lnTo>
                  <a:lnTo>
                    <a:pt x="142341" y="444880"/>
                  </a:lnTo>
                  <a:lnTo>
                    <a:pt x="134315" y="487806"/>
                  </a:lnTo>
                  <a:lnTo>
                    <a:pt x="130835" y="531113"/>
                  </a:lnTo>
                  <a:lnTo>
                    <a:pt x="131851" y="574675"/>
                  </a:lnTo>
                  <a:lnTo>
                    <a:pt x="137312" y="617854"/>
                  </a:lnTo>
                  <a:lnTo>
                    <a:pt x="147180" y="660526"/>
                  </a:lnTo>
                  <a:lnTo>
                    <a:pt x="161417" y="702182"/>
                  </a:lnTo>
                  <a:lnTo>
                    <a:pt x="179958" y="742441"/>
                  </a:lnTo>
                  <a:lnTo>
                    <a:pt x="202768" y="781050"/>
                  </a:lnTo>
                  <a:lnTo>
                    <a:pt x="229793" y="817499"/>
                  </a:lnTo>
                  <a:lnTo>
                    <a:pt x="260997" y="851535"/>
                  </a:lnTo>
                  <a:lnTo>
                    <a:pt x="296341" y="882776"/>
                  </a:lnTo>
                  <a:lnTo>
                    <a:pt x="334759" y="910209"/>
                  </a:lnTo>
                  <a:lnTo>
                    <a:pt x="375005" y="932941"/>
                  </a:lnTo>
                  <a:lnTo>
                    <a:pt x="416712" y="951102"/>
                  </a:lnTo>
                  <a:lnTo>
                    <a:pt x="459524" y="964691"/>
                  </a:lnTo>
                  <a:lnTo>
                    <a:pt x="503047" y="973836"/>
                  </a:lnTo>
                  <a:lnTo>
                    <a:pt x="546938" y="978407"/>
                  </a:lnTo>
                  <a:lnTo>
                    <a:pt x="590829" y="978535"/>
                  </a:lnTo>
                  <a:lnTo>
                    <a:pt x="634339" y="974343"/>
                  </a:lnTo>
                  <a:lnTo>
                    <a:pt x="677113" y="965580"/>
                  </a:lnTo>
                  <a:lnTo>
                    <a:pt x="718781" y="952626"/>
                  </a:lnTo>
                  <a:lnTo>
                    <a:pt x="758977" y="935354"/>
                  </a:lnTo>
                  <a:lnTo>
                    <a:pt x="797331" y="913764"/>
                  </a:lnTo>
                  <a:lnTo>
                    <a:pt x="833475" y="887984"/>
                  </a:lnTo>
                  <a:lnTo>
                    <a:pt x="867054" y="857885"/>
                  </a:lnTo>
                  <a:lnTo>
                    <a:pt x="897686" y="823722"/>
                  </a:lnTo>
                  <a:lnTo>
                    <a:pt x="924344" y="786384"/>
                  </a:lnTo>
                  <a:lnTo>
                    <a:pt x="946277" y="747140"/>
                  </a:lnTo>
                  <a:lnTo>
                    <a:pt x="963536" y="706247"/>
                  </a:lnTo>
                  <a:lnTo>
                    <a:pt x="976147" y="664210"/>
                  </a:lnTo>
                  <a:lnTo>
                    <a:pt x="984173" y="621284"/>
                  </a:lnTo>
                  <a:lnTo>
                    <a:pt x="987666" y="577976"/>
                  </a:lnTo>
                  <a:lnTo>
                    <a:pt x="986650" y="534415"/>
                  </a:lnTo>
                  <a:lnTo>
                    <a:pt x="981176" y="491236"/>
                  </a:lnTo>
                  <a:lnTo>
                    <a:pt x="971308" y="448690"/>
                  </a:lnTo>
                  <a:lnTo>
                    <a:pt x="957084" y="407035"/>
                  </a:lnTo>
                  <a:lnTo>
                    <a:pt x="938542" y="366775"/>
                  </a:lnTo>
                  <a:lnTo>
                    <a:pt x="915733" y="328167"/>
                  </a:lnTo>
                  <a:lnTo>
                    <a:pt x="888695" y="291718"/>
                  </a:lnTo>
                  <a:lnTo>
                    <a:pt x="857491" y="257555"/>
                  </a:lnTo>
                  <a:lnTo>
                    <a:pt x="822159" y="226313"/>
                  </a:lnTo>
                  <a:lnTo>
                    <a:pt x="783742" y="199009"/>
                  </a:lnTo>
                  <a:lnTo>
                    <a:pt x="743483" y="176149"/>
                  </a:lnTo>
                  <a:lnTo>
                    <a:pt x="701776" y="157987"/>
                  </a:lnTo>
                  <a:lnTo>
                    <a:pt x="658977" y="144399"/>
                  </a:lnTo>
                  <a:lnTo>
                    <a:pt x="615442" y="135381"/>
                  </a:lnTo>
                  <a:lnTo>
                    <a:pt x="571550" y="130810"/>
                  </a:lnTo>
                  <a:lnTo>
                    <a:pt x="527659" y="130555"/>
                  </a:lnTo>
                  <a:lnTo>
                    <a:pt x="484149" y="134874"/>
                  </a:lnTo>
                  <a:lnTo>
                    <a:pt x="441375" y="143510"/>
                  </a:lnTo>
                  <a:lnTo>
                    <a:pt x="399707" y="156590"/>
                  </a:lnTo>
                  <a:lnTo>
                    <a:pt x="359511" y="173862"/>
                  </a:lnTo>
                  <a:lnTo>
                    <a:pt x="321157" y="195452"/>
                  </a:lnTo>
                  <a:lnTo>
                    <a:pt x="285013" y="221234"/>
                  </a:lnTo>
                  <a:lnTo>
                    <a:pt x="251434" y="251205"/>
                  </a:lnTo>
                  <a:lnTo>
                    <a:pt x="220802" y="285368"/>
                  </a:lnTo>
                  <a:close/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1935" y="0"/>
              <a:ext cx="8131809" cy="6858000"/>
            </a:xfrm>
            <a:custGeom>
              <a:avLst/>
              <a:gdLst/>
              <a:ahLst/>
              <a:cxnLst/>
              <a:rect l="l" t="t" r="r" b="b"/>
              <a:pathLst>
                <a:path w="8131809" h="6858000">
                  <a:moveTo>
                    <a:pt x="813168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31683" y="6858000"/>
                  </a:lnTo>
                  <a:lnTo>
                    <a:pt x="8131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735" y="0"/>
              <a:ext cx="152400" cy="6857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87805" y="140919"/>
            <a:ext cx="10064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110" dirty="0">
                <a:solidFill>
                  <a:srgbClr val="552112"/>
                </a:solidFill>
                <a:latin typeface="Trebuchet MS"/>
                <a:cs typeface="Trebuchet MS"/>
              </a:rPr>
              <a:t>P</a:t>
            </a:r>
            <a:r>
              <a:rPr sz="4300" spc="105" dirty="0">
                <a:solidFill>
                  <a:srgbClr val="552112"/>
                </a:solidFill>
                <a:latin typeface="Trebuchet MS"/>
                <a:cs typeface="Trebuchet MS"/>
              </a:rPr>
              <a:t>V</a:t>
            </a:r>
            <a:r>
              <a:rPr sz="4300" spc="-5" dirty="0">
                <a:solidFill>
                  <a:srgbClr val="552112"/>
                </a:solidFill>
                <a:latin typeface="Trebuchet MS"/>
                <a:cs typeface="Trebuchet MS"/>
              </a:rPr>
              <a:t>C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35" y="890016"/>
            <a:ext cx="8970264" cy="5967981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062" y="0"/>
            <a:ext cx="77387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35" dirty="0">
                <a:latin typeface="Trebuchet MS"/>
                <a:cs typeface="Trebuchet MS"/>
              </a:rPr>
              <a:t>C</a:t>
            </a:r>
            <a:r>
              <a:rPr sz="4400" spc="-130" dirty="0">
                <a:latin typeface="Trebuchet MS"/>
                <a:cs typeface="Trebuchet MS"/>
              </a:rPr>
              <a:t>i</a:t>
            </a:r>
            <a:r>
              <a:rPr sz="4400" spc="-135" dirty="0">
                <a:latin typeface="Trebuchet MS"/>
                <a:cs typeface="Trebuchet MS"/>
              </a:rPr>
              <a:t>r</a:t>
            </a:r>
            <a:r>
              <a:rPr sz="4400" spc="-120" dirty="0">
                <a:latin typeface="Trebuchet MS"/>
                <a:cs typeface="Trebuchet MS"/>
              </a:rPr>
              <a:t>c</a:t>
            </a:r>
            <a:r>
              <a:rPr sz="4400" spc="-130" dirty="0">
                <a:latin typeface="Trebuchet MS"/>
                <a:cs typeface="Trebuchet MS"/>
              </a:rPr>
              <a:t>ui</a:t>
            </a:r>
            <a:r>
              <a:rPr sz="4400" spc="-5" dirty="0">
                <a:latin typeface="Trebuchet MS"/>
                <a:cs typeface="Trebuchet MS"/>
              </a:rPr>
              <a:t>t</a:t>
            </a:r>
            <a:r>
              <a:rPr sz="4400" spc="-145" dirty="0">
                <a:latin typeface="Trebuchet MS"/>
                <a:cs typeface="Trebuchet MS"/>
              </a:rPr>
              <a:t> </a:t>
            </a:r>
            <a:r>
              <a:rPr sz="4400" spc="-204" dirty="0">
                <a:latin typeface="Trebuchet MS"/>
                <a:cs typeface="Trebuchet MS"/>
              </a:rPr>
              <a:t>s</a:t>
            </a:r>
            <a:r>
              <a:rPr sz="4400" spc="-200" dirty="0">
                <a:latin typeface="Trebuchet MS"/>
                <a:cs typeface="Trebuchet MS"/>
              </a:rPr>
              <a:t>w</a:t>
            </a:r>
            <a:r>
              <a:rPr sz="4400" spc="-204" dirty="0">
                <a:latin typeface="Trebuchet MS"/>
                <a:cs typeface="Trebuchet MS"/>
              </a:rPr>
              <a:t>i</a:t>
            </a:r>
            <a:r>
              <a:rPr sz="4400" spc="-190" dirty="0">
                <a:latin typeface="Trebuchet MS"/>
                <a:cs typeface="Trebuchet MS"/>
              </a:rPr>
              <a:t>t</a:t>
            </a:r>
            <a:r>
              <a:rPr sz="4400" spc="-195" dirty="0">
                <a:latin typeface="Trebuchet MS"/>
                <a:cs typeface="Trebuchet MS"/>
              </a:rPr>
              <a:t>c</a:t>
            </a:r>
            <a:r>
              <a:rPr sz="4400" spc="-204" dirty="0">
                <a:latin typeface="Trebuchet MS"/>
                <a:cs typeface="Trebuchet MS"/>
              </a:rPr>
              <a:t>h</a:t>
            </a:r>
            <a:r>
              <a:rPr sz="4400" spc="-200" dirty="0">
                <a:latin typeface="Trebuchet MS"/>
                <a:cs typeface="Trebuchet MS"/>
              </a:rPr>
              <a:t>e</a:t>
            </a:r>
            <a:r>
              <a:rPr sz="4400" spc="365" dirty="0">
                <a:latin typeface="Trebuchet MS"/>
                <a:cs typeface="Trebuchet MS"/>
              </a:rPr>
              <a:t>d</a:t>
            </a:r>
            <a:r>
              <a:rPr sz="4400" spc="-20" dirty="0">
                <a:latin typeface="Trebuchet MS"/>
                <a:cs typeface="Trebuchet MS"/>
              </a:rPr>
              <a:t>V</a:t>
            </a:r>
            <a:r>
              <a:rPr sz="4400" spc="-5" dirty="0">
                <a:latin typeface="Trebuchet MS"/>
                <a:cs typeface="Trebuchet MS"/>
              </a:rPr>
              <a:t>s</a:t>
            </a:r>
            <a:r>
              <a:rPr sz="4400" spc="-705" dirty="0">
                <a:latin typeface="Trebuchet MS"/>
                <a:cs typeface="Trebuchet MS"/>
              </a:rPr>
              <a:t> </a:t>
            </a:r>
            <a:r>
              <a:rPr sz="4400" spc="-260" dirty="0">
                <a:latin typeface="Trebuchet MS"/>
                <a:cs typeface="Trebuchet MS"/>
              </a:rPr>
              <a:t>V</a:t>
            </a:r>
            <a:r>
              <a:rPr sz="4400" spc="-180" dirty="0">
                <a:latin typeface="Trebuchet MS"/>
                <a:cs typeface="Trebuchet MS"/>
              </a:rPr>
              <a:t>i</a:t>
            </a:r>
            <a:r>
              <a:rPr sz="4400" spc="-175" dirty="0">
                <a:latin typeface="Trebuchet MS"/>
                <a:cs typeface="Trebuchet MS"/>
              </a:rPr>
              <a:t>r</a:t>
            </a:r>
            <a:r>
              <a:rPr sz="4400" spc="-165" dirty="0">
                <a:latin typeface="Trebuchet MS"/>
                <a:cs typeface="Trebuchet MS"/>
              </a:rPr>
              <a:t>t</a:t>
            </a:r>
            <a:r>
              <a:rPr sz="4400" spc="-175" dirty="0">
                <a:latin typeface="Trebuchet MS"/>
                <a:cs typeface="Trebuchet MS"/>
              </a:rPr>
              <a:t>ua</a:t>
            </a:r>
            <a:r>
              <a:rPr sz="4400" spc="-5" dirty="0">
                <a:latin typeface="Trebuchet MS"/>
                <a:cs typeface="Trebuchet MS"/>
              </a:rPr>
              <a:t>l</a:t>
            </a:r>
            <a:r>
              <a:rPr sz="4400" spc="-300" dirty="0">
                <a:latin typeface="Trebuchet MS"/>
                <a:cs typeface="Trebuchet MS"/>
              </a:rPr>
              <a:t> </a:t>
            </a:r>
            <a:r>
              <a:rPr sz="4400" spc="-135" dirty="0">
                <a:latin typeface="Trebuchet MS"/>
                <a:cs typeface="Trebuchet MS"/>
              </a:rPr>
              <a:t>C</a:t>
            </a:r>
            <a:r>
              <a:rPr sz="4400" spc="-130" dirty="0">
                <a:latin typeface="Trebuchet MS"/>
                <a:cs typeface="Trebuchet MS"/>
              </a:rPr>
              <a:t>i</a:t>
            </a:r>
            <a:r>
              <a:rPr sz="4400" spc="-135" dirty="0">
                <a:latin typeface="Trebuchet MS"/>
                <a:cs typeface="Trebuchet MS"/>
              </a:rPr>
              <a:t>r</a:t>
            </a:r>
            <a:r>
              <a:rPr sz="4400" spc="-120" dirty="0">
                <a:latin typeface="Trebuchet MS"/>
                <a:cs typeface="Trebuchet MS"/>
              </a:rPr>
              <a:t>c</a:t>
            </a:r>
            <a:r>
              <a:rPr sz="4400" spc="-130" dirty="0">
                <a:latin typeface="Trebuchet MS"/>
                <a:cs typeface="Trebuchet MS"/>
              </a:rPr>
              <a:t>ui</a:t>
            </a:r>
            <a:r>
              <a:rPr sz="4400" spc="-5" dirty="0">
                <a:latin typeface="Trebuchet MS"/>
                <a:cs typeface="Trebuchet MS"/>
              </a:rPr>
              <a:t>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532" y="462229"/>
            <a:ext cx="23761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u="heavy" spc="-3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3200" u="heavy" spc="-2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3200" u="heavy" spc="-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</a:t>
            </a:r>
            <a:r>
              <a:rPr sz="3200" u="heavy" spc="-3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u="heavy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V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3200" u="heavy" spc="-43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u="heavy" spc="-3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3200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3200" u="heavy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ut</a:t>
            </a:r>
            <a:r>
              <a:rPr sz="3200" u="heavy" spc="-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232" y="1151839"/>
            <a:ext cx="487680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232" y="1716354"/>
            <a:ext cx="487680" cy="3660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6996" y="949056"/>
            <a:ext cx="3738245" cy="115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3200" spc="-90" dirty="0">
                <a:latin typeface="Trebuchet MS"/>
                <a:cs typeface="Trebuchet MS"/>
              </a:rPr>
              <a:t>C</a:t>
            </a:r>
            <a:r>
              <a:rPr sz="3200" spc="-100" dirty="0">
                <a:latin typeface="Trebuchet MS"/>
                <a:cs typeface="Trebuchet MS"/>
              </a:rPr>
              <a:t>i</a:t>
            </a:r>
            <a:r>
              <a:rPr sz="3200" spc="-95" dirty="0">
                <a:latin typeface="Trebuchet MS"/>
                <a:cs typeface="Trebuchet MS"/>
              </a:rPr>
              <a:t>rcu</a:t>
            </a:r>
            <a:r>
              <a:rPr sz="3200" spc="-10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20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s</a:t>
            </a:r>
            <a:r>
              <a:rPr sz="3200" spc="-200" dirty="0">
                <a:latin typeface="Trebuchet MS"/>
                <a:cs typeface="Trebuchet MS"/>
              </a:rPr>
              <a:t>wi</a:t>
            </a:r>
            <a:r>
              <a:rPr sz="3200" spc="-195" dirty="0">
                <a:latin typeface="Trebuchet MS"/>
                <a:cs typeface="Trebuchet MS"/>
              </a:rPr>
              <a:t>tch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0" dirty="0">
                <a:latin typeface="Trebuchet MS"/>
                <a:cs typeface="Trebuchet MS"/>
              </a:rPr>
              <a:t>d</a:t>
            </a:r>
            <a:r>
              <a:rPr sz="3200" spc="-195" dirty="0">
                <a:latin typeface="Trebuchet MS"/>
                <a:cs typeface="Trebuchet MS"/>
              </a:rPr>
              <a:t>-&gt;</a:t>
            </a:r>
            <a:r>
              <a:rPr sz="3200" spc="-350" dirty="0">
                <a:latin typeface="Trebuchet MS"/>
                <a:cs typeface="Trebuchet MS"/>
              </a:rPr>
              <a:t>P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h  </a:t>
            </a:r>
            <a:r>
              <a:rPr sz="3200" spc="-200" dirty="0">
                <a:latin typeface="Trebuchet MS"/>
                <a:cs typeface="Trebuchet MS"/>
              </a:rPr>
              <a:t>V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rtua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C</a:t>
            </a:r>
            <a:r>
              <a:rPr sz="3200" spc="-105" dirty="0">
                <a:latin typeface="Trebuchet MS"/>
                <a:cs typeface="Trebuchet MS"/>
              </a:rPr>
              <a:t>i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00" dirty="0">
                <a:latin typeface="Trebuchet MS"/>
                <a:cs typeface="Trebuchet MS"/>
              </a:rPr>
              <a:t>cu</a:t>
            </a:r>
            <a:r>
              <a:rPr sz="3200" spc="-105" dirty="0">
                <a:latin typeface="Trebuchet MS"/>
                <a:cs typeface="Trebuchet MS"/>
              </a:rPr>
              <a:t>i</a:t>
            </a:r>
            <a:r>
              <a:rPr sz="3200" spc="-95" dirty="0">
                <a:latin typeface="Trebuchet MS"/>
                <a:cs typeface="Trebuchet MS"/>
              </a:rPr>
              <a:t>t</a:t>
            </a:r>
            <a:r>
              <a:rPr sz="3200" spc="-100" dirty="0">
                <a:latin typeface="Trebuchet MS"/>
                <a:cs typeface="Trebuchet MS"/>
              </a:rPr>
              <a:t>-&gt;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ut</a:t>
            </a:r>
            <a:r>
              <a:rPr sz="3200" spc="-5" dirty="0"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75687"/>
            <a:ext cx="9143999" cy="478231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6754" y="476453"/>
            <a:ext cx="4119879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75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4300" spc="-16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4300" spc="-185" dirty="0">
                <a:solidFill>
                  <a:srgbClr val="FF0000"/>
                </a:solidFill>
                <a:latin typeface="Trebuchet MS"/>
                <a:cs typeface="Trebuchet MS"/>
              </a:rPr>
              <a:t>ss</a:t>
            </a:r>
            <a:r>
              <a:rPr sz="4300" spc="-17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4300" spc="-170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4300" spc="-3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300" spc="-22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4300" spc="-229" dirty="0">
                <a:solidFill>
                  <a:srgbClr val="FF0000"/>
                </a:solidFill>
                <a:latin typeface="Trebuchet MS"/>
                <a:cs typeface="Trebuchet MS"/>
              </a:rPr>
              <a:t>w</a:t>
            </a:r>
            <a:r>
              <a:rPr sz="4300" spc="-225" dirty="0">
                <a:solidFill>
                  <a:srgbClr val="FF0000"/>
                </a:solidFill>
                <a:latin typeface="Trebuchet MS"/>
                <a:cs typeface="Trebuchet MS"/>
              </a:rPr>
              <a:t>it</a:t>
            </a:r>
            <a:r>
              <a:rPr sz="4300" spc="-21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4300" spc="-220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4300" spc="-22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spc="-24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8993" y="1375841"/>
            <a:ext cx="8437245" cy="374586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7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3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50" dirty="0">
                <a:latin typeface="Trebuchet MS"/>
                <a:cs typeface="Trebuchet MS"/>
              </a:rPr>
              <a:t> </a:t>
            </a:r>
            <a:r>
              <a:rPr sz="3200" spc="-210" dirty="0">
                <a:latin typeface="Trebuchet MS"/>
                <a:cs typeface="Trebuchet MS"/>
              </a:rPr>
              <a:t>m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n</a:t>
            </a:r>
            <a:r>
              <a:rPr sz="3200" spc="-195" dirty="0">
                <a:latin typeface="Trebuchet MS"/>
                <a:cs typeface="Trebuchet MS"/>
              </a:rPr>
              <a:t>is</a:t>
            </a:r>
            <a:r>
              <a:rPr sz="3200" spc="-10" dirty="0">
                <a:latin typeface="Trebuchet MS"/>
                <a:cs typeface="Trebuchet MS"/>
              </a:rPr>
              <a:t>m</a:t>
            </a:r>
            <a:r>
              <a:rPr sz="3200" spc="-305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ca</a:t>
            </a:r>
            <a:r>
              <a:rPr sz="3200" spc="-254" dirty="0">
                <a:latin typeface="Trebuchet MS"/>
                <a:cs typeface="Trebuchet MS"/>
              </a:rPr>
              <a:t>ll</a:t>
            </a:r>
            <a:r>
              <a:rPr sz="3200" spc="-23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70" dirty="0">
                <a:latin typeface="Trebuchet MS"/>
                <a:cs typeface="Trebuchet MS"/>
              </a:rPr>
              <a:t> </a:t>
            </a:r>
            <a:r>
              <a:rPr sz="3200" b="1" spc="-25" dirty="0">
                <a:latin typeface="Arial"/>
                <a:cs typeface="Arial"/>
              </a:rPr>
              <a:t>s</a:t>
            </a:r>
            <a:r>
              <a:rPr sz="3200" b="1" spc="-35" dirty="0">
                <a:latin typeface="Arial"/>
                <a:cs typeface="Arial"/>
              </a:rPr>
              <a:t>to</a:t>
            </a:r>
            <a:r>
              <a:rPr sz="3200" b="1" spc="-25" dirty="0">
                <a:latin typeface="Arial"/>
                <a:cs typeface="Arial"/>
              </a:rPr>
              <a:t>r</a:t>
            </a:r>
            <a:r>
              <a:rPr sz="3200" b="1" spc="-5" dirty="0">
                <a:latin typeface="Arial"/>
                <a:cs typeface="Arial"/>
              </a:rPr>
              <a:t>e</a:t>
            </a:r>
            <a:r>
              <a:rPr sz="3200" b="1" spc="-80" dirty="0">
                <a:latin typeface="Arial"/>
                <a:cs typeface="Arial"/>
              </a:rPr>
              <a:t> </a:t>
            </a:r>
            <a:r>
              <a:rPr sz="3200" b="1" spc="-245" dirty="0">
                <a:latin typeface="Arial"/>
                <a:cs typeface="Arial"/>
              </a:rPr>
              <a:t>a</a:t>
            </a:r>
            <a:r>
              <a:rPr sz="3200" b="1" spc="-254" dirty="0">
                <a:latin typeface="Arial"/>
                <a:cs typeface="Arial"/>
              </a:rPr>
              <a:t>n</a:t>
            </a:r>
            <a:r>
              <a:rPr sz="3200" b="1" spc="-5" dirty="0">
                <a:latin typeface="Arial"/>
                <a:cs typeface="Arial"/>
              </a:rPr>
              <a:t>d</a:t>
            </a:r>
            <a:r>
              <a:rPr sz="3200" b="1" spc="13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f</a:t>
            </a:r>
            <a:r>
              <a:rPr sz="3200" b="1" spc="-20" dirty="0">
                <a:latin typeface="Arial"/>
                <a:cs typeface="Arial"/>
              </a:rPr>
              <a:t>o</a:t>
            </a:r>
            <a:r>
              <a:rPr sz="3200" b="1" spc="-5" dirty="0">
                <a:latin typeface="Arial"/>
                <a:cs typeface="Arial"/>
              </a:rPr>
              <a:t>r</a:t>
            </a:r>
            <a:r>
              <a:rPr sz="3200" b="1" spc="75" dirty="0">
                <a:latin typeface="Arial"/>
                <a:cs typeface="Arial"/>
              </a:rPr>
              <a:t>w</a:t>
            </a:r>
            <a:r>
              <a:rPr sz="3200" b="1" spc="-5" dirty="0">
                <a:latin typeface="Arial"/>
                <a:cs typeface="Arial"/>
              </a:rPr>
              <a:t>a</a:t>
            </a:r>
            <a:r>
              <a:rPr sz="3200" b="1" spc="-25" dirty="0">
                <a:latin typeface="Arial"/>
                <a:cs typeface="Arial"/>
              </a:rPr>
              <a:t>r</a:t>
            </a:r>
            <a:r>
              <a:rPr sz="3200" b="1" spc="-5" dirty="0"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  <a:p>
            <a:pPr marL="469900" marR="5080" indent="-457834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7332980" algn="l"/>
              </a:tabLst>
            </a:pPr>
            <a:r>
              <a:rPr sz="3200" spc="-45" dirty="0">
                <a:latin typeface="Trebuchet MS"/>
                <a:cs typeface="Trebuchet MS"/>
              </a:rPr>
              <a:t>Here</a:t>
            </a:r>
            <a:r>
              <a:rPr sz="3200" spc="28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2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message</a:t>
            </a:r>
            <a:r>
              <a:rPr sz="3200" spc="140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is</a:t>
            </a:r>
            <a:r>
              <a:rPr sz="3200" spc="18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received</a:t>
            </a:r>
            <a:r>
              <a:rPr sz="3200" spc="100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and</a:t>
            </a:r>
            <a:r>
              <a:rPr sz="3200" spc="125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stored	</a:t>
            </a:r>
            <a:r>
              <a:rPr sz="3200" spc="-155" dirty="0">
                <a:latin typeface="Trebuchet MS"/>
                <a:cs typeface="Trebuchet MS"/>
              </a:rPr>
              <a:t>until</a:t>
            </a:r>
            <a:r>
              <a:rPr sz="320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80" dirty="0">
                <a:latin typeface="Trebuchet MS"/>
                <a:cs typeface="Trebuchet MS"/>
              </a:rPr>
              <a:t>pp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80" dirty="0">
                <a:latin typeface="Trebuchet MS"/>
                <a:cs typeface="Trebuchet MS"/>
              </a:rPr>
              <a:t>p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75" dirty="0">
                <a:latin typeface="Trebuchet MS"/>
                <a:cs typeface="Trebuchet MS"/>
              </a:rPr>
              <a:t>ia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75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ut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3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280" dirty="0">
                <a:latin typeface="Trebuchet MS"/>
                <a:cs typeface="Trebuchet MS"/>
              </a:rPr>
              <a:t>f</a:t>
            </a:r>
            <a:r>
              <a:rPr sz="3200" spc="-265" dirty="0">
                <a:latin typeface="Trebuchet MS"/>
                <a:cs typeface="Trebuchet MS"/>
              </a:rPr>
              <a:t>r</a:t>
            </a:r>
            <a:r>
              <a:rPr sz="3200" spc="-260" dirty="0">
                <a:latin typeface="Trebuchet MS"/>
                <a:cs typeface="Trebuchet MS"/>
              </a:rPr>
              <a:t>ee</a:t>
            </a:r>
            <a:r>
              <a:rPr sz="3200" spc="-5" dirty="0">
                <a:latin typeface="Trebuchet MS"/>
                <a:cs typeface="Trebuchet MS"/>
              </a:rPr>
              <a:t>,</a:t>
            </a:r>
            <a:r>
              <a:rPr sz="3200" spc="-459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he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43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en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25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54" dirty="0">
                <a:latin typeface="Trebuchet MS"/>
                <a:cs typeface="Trebuchet MS"/>
              </a:rPr>
              <a:t>l</a:t>
            </a:r>
            <a:r>
              <a:rPr sz="3200" spc="-260" dirty="0">
                <a:latin typeface="Trebuchet MS"/>
                <a:cs typeface="Trebuchet MS"/>
              </a:rPr>
              <a:t>o</a:t>
            </a:r>
            <a:r>
              <a:rPr sz="3200" spc="-240" dirty="0">
                <a:latin typeface="Trebuchet MS"/>
                <a:cs typeface="Trebuchet MS"/>
              </a:rPr>
              <a:t>ng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469900" marR="594995" indent="-457834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2503170" algn="l"/>
                <a:tab pos="4808220" algn="l"/>
                <a:tab pos="6183630" algn="l"/>
              </a:tabLst>
            </a:pPr>
            <a:r>
              <a:rPr sz="3200" spc="-135" dirty="0">
                <a:latin typeface="Trebuchet MS"/>
                <a:cs typeface="Trebuchet MS"/>
              </a:rPr>
              <a:t>M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5" dirty="0">
                <a:latin typeface="Trebuchet MS"/>
                <a:cs typeface="Trebuchet MS"/>
              </a:rPr>
              <a:t>ssa</a:t>
            </a:r>
            <a:r>
              <a:rPr sz="3200" spc="-120" dirty="0">
                <a:latin typeface="Trebuchet MS"/>
                <a:cs typeface="Trebuchet MS"/>
              </a:rPr>
              <a:t>g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5" dirty="0">
                <a:latin typeface="Trebuchet MS"/>
                <a:cs typeface="Trebuchet MS"/>
              </a:rPr>
              <a:t>swi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95" dirty="0">
                <a:latin typeface="Trebuchet MS"/>
                <a:cs typeface="Trebuchet MS"/>
              </a:rPr>
              <a:t>h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65" dirty="0">
                <a:latin typeface="Trebuchet MS"/>
                <a:cs typeface="Trebuchet MS"/>
              </a:rPr>
              <a:t>g</a:t>
            </a:r>
            <a:r>
              <a:rPr sz="3200" spc="-5" dirty="0">
                <a:latin typeface="Trebuchet MS"/>
                <a:cs typeface="Trebuchet MS"/>
              </a:rPr>
              <a:t>-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14" dirty="0">
                <a:latin typeface="Trebuchet MS"/>
                <a:cs typeface="Trebuchet MS"/>
              </a:rPr>
              <a:t>u</a:t>
            </a:r>
            <a:r>
              <a:rPr sz="3200" spc="-120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80" dirty="0">
                <a:latin typeface="Trebuchet MS"/>
                <a:cs typeface="Trebuchet MS"/>
              </a:rPr>
              <a:t>d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  </a:t>
            </a:r>
            <a:r>
              <a:rPr sz="3200" spc="-95" dirty="0">
                <a:latin typeface="Trebuchet MS"/>
                <a:cs typeface="Trebuchet MS"/>
              </a:rPr>
              <a:t>storage(Disk)</a:t>
            </a:r>
            <a:endParaRPr sz="3200">
              <a:latin typeface="Trebuchet MS"/>
              <a:cs typeface="Trebuchet MS"/>
            </a:endParaRPr>
          </a:p>
          <a:p>
            <a:pPr marL="469900" marR="1097280" indent="-457834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  <a:tab pos="2049145" algn="l"/>
                <a:tab pos="4098290" algn="l"/>
                <a:tab pos="4826635" algn="l"/>
                <a:tab pos="6070600" algn="l"/>
              </a:tabLst>
            </a:pPr>
            <a:r>
              <a:rPr sz="3200" spc="-370" dirty="0">
                <a:latin typeface="Trebuchet MS"/>
                <a:cs typeface="Trebuchet MS"/>
              </a:rPr>
              <a:t>P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225" dirty="0">
                <a:latin typeface="Trebuchet MS"/>
                <a:cs typeface="Trebuchet MS"/>
              </a:rPr>
              <a:t>k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175" dirty="0">
                <a:latin typeface="Trebuchet MS"/>
                <a:cs typeface="Trebuchet MS"/>
              </a:rPr>
              <a:t>wi</a:t>
            </a:r>
            <a:r>
              <a:rPr sz="3200" spc="-165" dirty="0">
                <a:latin typeface="Trebuchet MS"/>
                <a:cs typeface="Trebuchet MS"/>
              </a:rPr>
              <a:t>t</a:t>
            </a:r>
            <a:r>
              <a:rPr sz="3200" spc="-170" dirty="0">
                <a:latin typeface="Trebuchet MS"/>
                <a:cs typeface="Trebuchet MS"/>
              </a:rPr>
              <a:t>c</a:t>
            </a:r>
            <a:r>
              <a:rPr sz="3200" spc="-165" dirty="0">
                <a:latin typeface="Trebuchet MS"/>
                <a:cs typeface="Trebuchet MS"/>
              </a:rPr>
              <a:t>h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5" dirty="0">
                <a:latin typeface="Trebuchet MS"/>
                <a:cs typeface="Trebuchet MS"/>
              </a:rPr>
              <a:t>–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14" dirty="0">
                <a:latin typeface="Trebuchet MS"/>
                <a:cs typeface="Trebuchet MS"/>
              </a:rPr>
              <a:t>u</a:t>
            </a:r>
            <a:r>
              <a:rPr sz="3200" spc="-120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04" dirty="0">
                <a:latin typeface="Trebuchet MS"/>
                <a:cs typeface="Trebuchet MS"/>
              </a:rPr>
              <a:t>p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m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  </a:t>
            </a:r>
            <a:r>
              <a:rPr sz="3200" spc="-70" dirty="0">
                <a:latin typeface="Trebuchet MS"/>
                <a:cs typeface="Trebuchet MS"/>
              </a:rPr>
              <a:t>storage(RAM)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716" y="0"/>
            <a:ext cx="9157970" cy="6858000"/>
            <a:chOff x="-13716" y="0"/>
            <a:chExt cx="91579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095"/>
              <a:ext cx="317500" cy="623570"/>
            </a:xfrm>
            <a:custGeom>
              <a:avLst/>
              <a:gdLst/>
              <a:ahLst/>
              <a:cxnLst/>
              <a:rect l="l" t="t" r="r" b="b"/>
              <a:pathLst>
                <a:path w="317500" h="623570">
                  <a:moveTo>
                    <a:pt x="316992" y="0"/>
                  </a:moveTo>
                  <a:lnTo>
                    <a:pt x="0" y="0"/>
                  </a:lnTo>
                  <a:lnTo>
                    <a:pt x="0" y="623466"/>
                  </a:lnTo>
                  <a:lnTo>
                    <a:pt x="52899" y="579374"/>
                  </a:lnTo>
                  <a:lnTo>
                    <a:pt x="86898" y="546862"/>
                  </a:lnTo>
                  <a:lnTo>
                    <a:pt x="118905" y="512571"/>
                  </a:lnTo>
                  <a:lnTo>
                    <a:pt x="148844" y="476630"/>
                  </a:lnTo>
                  <a:lnTo>
                    <a:pt x="176606" y="439292"/>
                  </a:lnTo>
                  <a:lnTo>
                    <a:pt x="202145" y="400557"/>
                  </a:lnTo>
                  <a:lnTo>
                    <a:pt x="225348" y="360425"/>
                  </a:lnTo>
                  <a:lnTo>
                    <a:pt x="246138" y="319024"/>
                  </a:lnTo>
                  <a:lnTo>
                    <a:pt x="264426" y="276351"/>
                  </a:lnTo>
                  <a:lnTo>
                    <a:pt x="280136" y="232663"/>
                  </a:lnTo>
                  <a:lnTo>
                    <a:pt x="293179" y="187959"/>
                  </a:lnTo>
                  <a:lnTo>
                    <a:pt x="303466" y="142239"/>
                  </a:lnTo>
                  <a:lnTo>
                    <a:pt x="310921" y="95630"/>
                  </a:lnTo>
                  <a:lnTo>
                    <a:pt x="315455" y="48132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FCF8F4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620"/>
              <a:ext cx="318770" cy="624840"/>
            </a:xfrm>
            <a:custGeom>
              <a:avLst/>
              <a:gdLst/>
              <a:ahLst/>
              <a:cxnLst/>
              <a:rect l="l" t="t" r="r" b="b"/>
              <a:pathLst>
                <a:path w="318770" h="624840">
                  <a:moveTo>
                    <a:pt x="318516" y="0"/>
                  </a:moveTo>
                  <a:lnTo>
                    <a:pt x="316979" y="48132"/>
                  </a:lnTo>
                  <a:lnTo>
                    <a:pt x="312445" y="95630"/>
                  </a:lnTo>
                  <a:lnTo>
                    <a:pt x="304990" y="142239"/>
                  </a:lnTo>
                  <a:lnTo>
                    <a:pt x="294703" y="187959"/>
                  </a:lnTo>
                  <a:lnTo>
                    <a:pt x="281660" y="232663"/>
                  </a:lnTo>
                  <a:lnTo>
                    <a:pt x="265950" y="276351"/>
                  </a:lnTo>
                  <a:lnTo>
                    <a:pt x="247662" y="319024"/>
                  </a:lnTo>
                  <a:lnTo>
                    <a:pt x="226872" y="360425"/>
                  </a:lnTo>
                  <a:lnTo>
                    <a:pt x="203669" y="400557"/>
                  </a:lnTo>
                  <a:lnTo>
                    <a:pt x="178130" y="439292"/>
                  </a:lnTo>
                  <a:lnTo>
                    <a:pt x="150368" y="476630"/>
                  </a:lnTo>
                  <a:lnTo>
                    <a:pt x="120429" y="512571"/>
                  </a:lnTo>
                  <a:lnTo>
                    <a:pt x="88422" y="546862"/>
                  </a:lnTo>
                  <a:lnTo>
                    <a:pt x="54423" y="579374"/>
                  </a:lnTo>
                  <a:lnTo>
                    <a:pt x="18521" y="610362"/>
                  </a:lnTo>
                  <a:lnTo>
                    <a:pt x="0" y="624641"/>
                  </a:lnTo>
                </a:path>
                <a:path w="318770" h="624840">
                  <a:moveTo>
                    <a:pt x="0" y="0"/>
                  </a:moveTo>
                  <a:lnTo>
                    <a:pt x="318516" y="0"/>
                  </a:lnTo>
                </a:path>
              </a:pathLst>
            </a:custGeom>
            <a:ln w="3175">
              <a:solidFill>
                <a:srgbClr val="D2C3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47"/>
              <a:ext cx="1514856" cy="17861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2859"/>
              <a:ext cx="1473200" cy="1706880"/>
            </a:xfrm>
            <a:custGeom>
              <a:avLst/>
              <a:gdLst/>
              <a:ahLst/>
              <a:cxnLst/>
              <a:rect l="l" t="t" r="r" b="b"/>
              <a:pathLst>
                <a:path w="1473200" h="1706880">
                  <a:moveTo>
                    <a:pt x="0" y="151995"/>
                  </a:moveTo>
                  <a:lnTo>
                    <a:pt x="46663" y="124206"/>
                  </a:lnTo>
                  <a:lnTo>
                    <a:pt x="90051" y="101600"/>
                  </a:lnTo>
                  <a:lnTo>
                    <a:pt x="134861" y="81025"/>
                  </a:lnTo>
                  <a:lnTo>
                    <a:pt x="180987" y="62611"/>
                  </a:lnTo>
                  <a:lnTo>
                    <a:pt x="228384" y="46482"/>
                  </a:lnTo>
                  <a:lnTo>
                    <a:pt x="276948" y="32512"/>
                  </a:lnTo>
                  <a:lnTo>
                    <a:pt x="326618" y="21082"/>
                  </a:lnTo>
                  <a:lnTo>
                    <a:pt x="377291" y="11938"/>
                  </a:lnTo>
                  <a:lnTo>
                    <a:pt x="428917" y="5334"/>
                  </a:lnTo>
                  <a:lnTo>
                    <a:pt x="481393" y="1397"/>
                  </a:lnTo>
                  <a:lnTo>
                    <a:pt x="534644" y="0"/>
                  </a:lnTo>
                  <a:lnTo>
                    <a:pt x="587908" y="1397"/>
                  </a:lnTo>
                  <a:lnTo>
                    <a:pt x="640384" y="5334"/>
                  </a:lnTo>
                  <a:lnTo>
                    <a:pt x="692010" y="11938"/>
                  </a:lnTo>
                  <a:lnTo>
                    <a:pt x="742683" y="21082"/>
                  </a:lnTo>
                  <a:lnTo>
                    <a:pt x="792353" y="32512"/>
                  </a:lnTo>
                  <a:lnTo>
                    <a:pt x="840917" y="46482"/>
                  </a:lnTo>
                  <a:lnTo>
                    <a:pt x="888314" y="62611"/>
                  </a:lnTo>
                  <a:lnTo>
                    <a:pt x="934453" y="81025"/>
                  </a:lnTo>
                  <a:lnTo>
                    <a:pt x="979258" y="101600"/>
                  </a:lnTo>
                  <a:lnTo>
                    <a:pt x="1022642" y="124206"/>
                  </a:lnTo>
                  <a:lnTo>
                    <a:pt x="1064539" y="148844"/>
                  </a:lnTo>
                  <a:lnTo>
                    <a:pt x="1104861" y="175514"/>
                  </a:lnTo>
                  <a:lnTo>
                    <a:pt x="1143533" y="203835"/>
                  </a:lnTo>
                  <a:lnTo>
                    <a:pt x="1180477" y="234061"/>
                  </a:lnTo>
                  <a:lnTo>
                    <a:pt x="1215618" y="266065"/>
                  </a:lnTo>
                  <a:lnTo>
                    <a:pt x="1248867" y="299593"/>
                  </a:lnTo>
                  <a:lnTo>
                    <a:pt x="1280160" y="334772"/>
                  </a:lnTo>
                  <a:lnTo>
                    <a:pt x="1309370" y="371475"/>
                  </a:lnTo>
                  <a:lnTo>
                    <a:pt x="1336421" y="409575"/>
                  </a:lnTo>
                  <a:lnTo>
                    <a:pt x="1361313" y="448945"/>
                  </a:lnTo>
                  <a:lnTo>
                    <a:pt x="1384046" y="489712"/>
                  </a:lnTo>
                  <a:lnTo>
                    <a:pt x="1404239" y="531622"/>
                  </a:lnTo>
                  <a:lnTo>
                    <a:pt x="1422019" y="574802"/>
                  </a:lnTo>
                  <a:lnTo>
                    <a:pt x="1437386" y="618871"/>
                  </a:lnTo>
                  <a:lnTo>
                    <a:pt x="1449959" y="664083"/>
                  </a:lnTo>
                  <a:lnTo>
                    <a:pt x="1459992" y="710184"/>
                  </a:lnTo>
                  <a:lnTo>
                    <a:pt x="1467231" y="757047"/>
                  </a:lnTo>
                  <a:lnTo>
                    <a:pt x="1471676" y="804799"/>
                  </a:lnTo>
                  <a:lnTo>
                    <a:pt x="1473200" y="853186"/>
                  </a:lnTo>
                  <a:lnTo>
                    <a:pt x="1471676" y="901573"/>
                  </a:lnTo>
                  <a:lnTo>
                    <a:pt x="1467231" y="949325"/>
                  </a:lnTo>
                  <a:lnTo>
                    <a:pt x="1459992" y="996188"/>
                  </a:lnTo>
                  <a:lnTo>
                    <a:pt x="1449959" y="1042289"/>
                  </a:lnTo>
                  <a:lnTo>
                    <a:pt x="1437386" y="1087501"/>
                  </a:lnTo>
                  <a:lnTo>
                    <a:pt x="1422019" y="1131570"/>
                  </a:lnTo>
                  <a:lnTo>
                    <a:pt x="1404239" y="1174750"/>
                  </a:lnTo>
                  <a:lnTo>
                    <a:pt x="1384046" y="1216660"/>
                  </a:lnTo>
                  <a:lnTo>
                    <a:pt x="1361313" y="1257427"/>
                  </a:lnTo>
                  <a:lnTo>
                    <a:pt x="1336421" y="1296797"/>
                  </a:lnTo>
                  <a:lnTo>
                    <a:pt x="1309370" y="1334897"/>
                  </a:lnTo>
                  <a:lnTo>
                    <a:pt x="1280160" y="1371600"/>
                  </a:lnTo>
                  <a:lnTo>
                    <a:pt x="1248867" y="1406779"/>
                  </a:lnTo>
                  <a:lnTo>
                    <a:pt x="1215618" y="1440307"/>
                  </a:lnTo>
                  <a:lnTo>
                    <a:pt x="1180477" y="1472311"/>
                  </a:lnTo>
                  <a:lnTo>
                    <a:pt x="1143533" y="1502537"/>
                  </a:lnTo>
                  <a:lnTo>
                    <a:pt x="1104861" y="1530858"/>
                  </a:lnTo>
                  <a:lnTo>
                    <a:pt x="1064539" y="1557528"/>
                  </a:lnTo>
                  <a:lnTo>
                    <a:pt x="1022642" y="1582166"/>
                  </a:lnTo>
                  <a:lnTo>
                    <a:pt x="979258" y="1604772"/>
                  </a:lnTo>
                  <a:lnTo>
                    <a:pt x="934453" y="1625346"/>
                  </a:lnTo>
                  <a:lnTo>
                    <a:pt x="888314" y="1643761"/>
                  </a:lnTo>
                  <a:lnTo>
                    <a:pt x="840917" y="1659890"/>
                  </a:lnTo>
                  <a:lnTo>
                    <a:pt x="792353" y="1673860"/>
                  </a:lnTo>
                  <a:lnTo>
                    <a:pt x="742683" y="1685290"/>
                  </a:lnTo>
                  <a:lnTo>
                    <a:pt x="692010" y="1694434"/>
                  </a:lnTo>
                  <a:lnTo>
                    <a:pt x="640384" y="1701038"/>
                  </a:lnTo>
                  <a:lnTo>
                    <a:pt x="587908" y="1704975"/>
                  </a:lnTo>
                  <a:lnTo>
                    <a:pt x="534644" y="1706372"/>
                  </a:lnTo>
                  <a:lnTo>
                    <a:pt x="481393" y="1704975"/>
                  </a:lnTo>
                  <a:lnTo>
                    <a:pt x="428917" y="1701038"/>
                  </a:lnTo>
                  <a:lnTo>
                    <a:pt x="377291" y="1694434"/>
                  </a:lnTo>
                  <a:lnTo>
                    <a:pt x="326618" y="1685290"/>
                  </a:lnTo>
                  <a:lnTo>
                    <a:pt x="276948" y="1673860"/>
                  </a:lnTo>
                  <a:lnTo>
                    <a:pt x="228384" y="1659890"/>
                  </a:lnTo>
                  <a:lnTo>
                    <a:pt x="180987" y="1643761"/>
                  </a:lnTo>
                  <a:lnTo>
                    <a:pt x="134861" y="1625346"/>
                  </a:lnTo>
                  <a:lnTo>
                    <a:pt x="90051" y="1604772"/>
                  </a:lnTo>
                  <a:lnTo>
                    <a:pt x="46663" y="1582166"/>
                  </a:lnTo>
                  <a:lnTo>
                    <a:pt x="4765" y="1557528"/>
                  </a:lnTo>
                  <a:lnTo>
                    <a:pt x="0" y="1554376"/>
                  </a:lnTo>
                </a:path>
              </a:pathLst>
            </a:custGeom>
            <a:ln w="27432">
              <a:solidFill>
                <a:srgbClr val="FFF6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42416"/>
              <a:ext cx="865632" cy="1149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1560"/>
              <a:ext cx="844296" cy="1109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51560"/>
              <a:ext cx="844550" cy="1109345"/>
            </a:xfrm>
            <a:custGeom>
              <a:avLst/>
              <a:gdLst/>
              <a:ahLst/>
              <a:cxnLst/>
              <a:rect l="l" t="t" r="r" b="b"/>
              <a:pathLst>
                <a:path w="844550" h="1109345">
                  <a:moveTo>
                    <a:pt x="0" y="36527"/>
                  </a:moveTo>
                  <a:lnTo>
                    <a:pt x="82199" y="13588"/>
                  </a:lnTo>
                  <a:lnTo>
                    <a:pt x="130835" y="5461"/>
                  </a:lnTo>
                  <a:lnTo>
                    <a:pt x="180086" y="888"/>
                  </a:lnTo>
                  <a:lnTo>
                    <a:pt x="229692" y="0"/>
                  </a:lnTo>
                  <a:lnTo>
                    <a:pt x="279387" y="2666"/>
                  </a:lnTo>
                  <a:lnTo>
                    <a:pt x="328930" y="9016"/>
                  </a:lnTo>
                  <a:lnTo>
                    <a:pt x="378040" y="18923"/>
                  </a:lnTo>
                  <a:lnTo>
                    <a:pt x="426478" y="32638"/>
                  </a:lnTo>
                  <a:lnTo>
                    <a:pt x="473976" y="49911"/>
                  </a:lnTo>
                  <a:lnTo>
                    <a:pt x="520280" y="71119"/>
                  </a:lnTo>
                  <a:lnTo>
                    <a:pt x="565124" y="96012"/>
                  </a:lnTo>
                  <a:lnTo>
                    <a:pt x="608253" y="124587"/>
                  </a:lnTo>
                  <a:lnTo>
                    <a:pt x="648614" y="156463"/>
                  </a:lnTo>
                  <a:lnTo>
                    <a:pt x="685279" y="190626"/>
                  </a:lnTo>
                  <a:lnTo>
                    <a:pt x="718223" y="226822"/>
                  </a:lnTo>
                  <a:lnTo>
                    <a:pt x="747420" y="265049"/>
                  </a:lnTo>
                  <a:lnTo>
                    <a:pt x="772833" y="304926"/>
                  </a:lnTo>
                  <a:lnTo>
                    <a:pt x="794435" y="346075"/>
                  </a:lnTo>
                  <a:lnTo>
                    <a:pt x="812190" y="388619"/>
                  </a:lnTo>
                  <a:lnTo>
                    <a:pt x="826071" y="431926"/>
                  </a:lnTo>
                  <a:lnTo>
                    <a:pt x="836041" y="475995"/>
                  </a:lnTo>
                  <a:lnTo>
                    <a:pt x="842073" y="520573"/>
                  </a:lnTo>
                  <a:lnTo>
                    <a:pt x="844130" y="565403"/>
                  </a:lnTo>
                  <a:lnTo>
                    <a:pt x="842187" y="610235"/>
                  </a:lnTo>
                  <a:lnTo>
                    <a:pt x="836206" y="654938"/>
                  </a:lnTo>
                  <a:lnTo>
                    <a:pt x="826160" y="699135"/>
                  </a:lnTo>
                  <a:lnTo>
                    <a:pt x="812012" y="742568"/>
                  </a:lnTo>
                  <a:lnTo>
                    <a:pt x="793750" y="785113"/>
                  </a:lnTo>
                  <a:lnTo>
                    <a:pt x="771309" y="826515"/>
                  </a:lnTo>
                  <a:lnTo>
                    <a:pt x="744689" y="866520"/>
                  </a:lnTo>
                  <a:lnTo>
                    <a:pt x="713841" y="904875"/>
                  </a:lnTo>
                  <a:lnTo>
                    <a:pt x="679437" y="940688"/>
                  </a:lnTo>
                  <a:lnTo>
                    <a:pt x="642340" y="973074"/>
                  </a:lnTo>
                  <a:lnTo>
                    <a:pt x="602818" y="1002156"/>
                  </a:lnTo>
                  <a:lnTo>
                    <a:pt x="561136" y="1027684"/>
                  </a:lnTo>
                  <a:lnTo>
                    <a:pt x="517537" y="1049909"/>
                  </a:lnTo>
                  <a:lnTo>
                    <a:pt x="472300" y="1068577"/>
                  </a:lnTo>
                  <a:lnTo>
                    <a:pt x="425678" y="1083817"/>
                  </a:lnTo>
                  <a:lnTo>
                    <a:pt x="377913" y="1095375"/>
                  </a:lnTo>
                  <a:lnTo>
                    <a:pt x="329272" y="1103502"/>
                  </a:lnTo>
                  <a:lnTo>
                    <a:pt x="280022" y="1108075"/>
                  </a:lnTo>
                  <a:lnTo>
                    <a:pt x="230428" y="1109090"/>
                  </a:lnTo>
                  <a:lnTo>
                    <a:pt x="180721" y="1106424"/>
                  </a:lnTo>
                  <a:lnTo>
                    <a:pt x="131178" y="1100074"/>
                  </a:lnTo>
                  <a:lnTo>
                    <a:pt x="82066" y="1090167"/>
                  </a:lnTo>
                  <a:lnTo>
                    <a:pt x="33628" y="1076452"/>
                  </a:lnTo>
                  <a:lnTo>
                    <a:pt x="0" y="1064223"/>
                  </a:lnTo>
                </a:path>
                <a:path w="844550" h="1109345">
                  <a:moveTo>
                    <a:pt x="0" y="918671"/>
                  </a:moveTo>
                  <a:lnTo>
                    <a:pt x="73544" y="951102"/>
                  </a:lnTo>
                  <a:lnTo>
                    <a:pt x="120547" y="964691"/>
                  </a:lnTo>
                  <a:lnTo>
                    <a:pt x="168351" y="973836"/>
                  </a:lnTo>
                  <a:lnTo>
                    <a:pt x="216547" y="978407"/>
                  </a:lnTo>
                  <a:lnTo>
                    <a:pt x="264731" y="978535"/>
                  </a:lnTo>
                  <a:lnTo>
                    <a:pt x="312521" y="974343"/>
                  </a:lnTo>
                  <a:lnTo>
                    <a:pt x="359486" y="965580"/>
                  </a:lnTo>
                  <a:lnTo>
                    <a:pt x="405244" y="952626"/>
                  </a:lnTo>
                  <a:lnTo>
                    <a:pt x="449376" y="935354"/>
                  </a:lnTo>
                  <a:lnTo>
                    <a:pt x="491490" y="913764"/>
                  </a:lnTo>
                  <a:lnTo>
                    <a:pt x="531190" y="887984"/>
                  </a:lnTo>
                  <a:lnTo>
                    <a:pt x="568058" y="857885"/>
                  </a:lnTo>
                  <a:lnTo>
                    <a:pt x="601687" y="823722"/>
                  </a:lnTo>
                  <a:lnTo>
                    <a:pt x="630974" y="786384"/>
                  </a:lnTo>
                  <a:lnTo>
                    <a:pt x="655053" y="747140"/>
                  </a:lnTo>
                  <a:lnTo>
                    <a:pt x="674001" y="706247"/>
                  </a:lnTo>
                  <a:lnTo>
                    <a:pt x="687857" y="664210"/>
                  </a:lnTo>
                  <a:lnTo>
                    <a:pt x="696671" y="621284"/>
                  </a:lnTo>
                  <a:lnTo>
                    <a:pt x="700493" y="577976"/>
                  </a:lnTo>
                  <a:lnTo>
                    <a:pt x="699376" y="534415"/>
                  </a:lnTo>
                  <a:lnTo>
                    <a:pt x="693381" y="491236"/>
                  </a:lnTo>
                  <a:lnTo>
                    <a:pt x="682536" y="448690"/>
                  </a:lnTo>
                  <a:lnTo>
                    <a:pt x="666915" y="407035"/>
                  </a:lnTo>
                  <a:lnTo>
                    <a:pt x="646557" y="366775"/>
                  </a:lnTo>
                  <a:lnTo>
                    <a:pt x="621512" y="328167"/>
                  </a:lnTo>
                  <a:lnTo>
                    <a:pt x="591820" y="291718"/>
                  </a:lnTo>
                  <a:lnTo>
                    <a:pt x="557555" y="257555"/>
                  </a:lnTo>
                  <a:lnTo>
                    <a:pt x="518756" y="226313"/>
                  </a:lnTo>
                  <a:lnTo>
                    <a:pt x="476567" y="199009"/>
                  </a:lnTo>
                  <a:lnTo>
                    <a:pt x="432371" y="176149"/>
                  </a:lnTo>
                  <a:lnTo>
                    <a:pt x="386562" y="157987"/>
                  </a:lnTo>
                  <a:lnTo>
                    <a:pt x="339559" y="144399"/>
                  </a:lnTo>
                  <a:lnTo>
                    <a:pt x="291757" y="135381"/>
                  </a:lnTo>
                  <a:lnTo>
                    <a:pt x="243560" y="130810"/>
                  </a:lnTo>
                  <a:lnTo>
                    <a:pt x="195364" y="130555"/>
                  </a:lnTo>
                  <a:lnTo>
                    <a:pt x="147586" y="134874"/>
                  </a:lnTo>
                  <a:lnTo>
                    <a:pt x="100617" y="143510"/>
                  </a:lnTo>
                  <a:lnTo>
                    <a:pt x="54862" y="156590"/>
                  </a:lnTo>
                  <a:lnTo>
                    <a:pt x="10725" y="173862"/>
                  </a:lnTo>
                  <a:lnTo>
                    <a:pt x="0" y="179361"/>
                  </a:lnTo>
                </a:path>
              </a:pathLst>
            </a:custGeom>
            <a:ln w="6096">
              <a:solidFill>
                <a:srgbClr val="C5B7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4256" y="0"/>
              <a:ext cx="8620125" cy="6858000"/>
            </a:xfrm>
            <a:custGeom>
              <a:avLst/>
              <a:gdLst/>
              <a:ahLst/>
              <a:cxnLst/>
              <a:rect l="l" t="t" r="r" b="b"/>
              <a:pathLst>
                <a:path w="8620125" h="6858000">
                  <a:moveTo>
                    <a:pt x="8619744" y="6857998"/>
                  </a:moveTo>
                  <a:lnTo>
                    <a:pt x="8619744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8619744" y="6857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911" y="0"/>
              <a:ext cx="170687" cy="6857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7303" y="0"/>
              <a:ext cx="78740" cy="6858000"/>
            </a:xfrm>
            <a:custGeom>
              <a:avLst/>
              <a:gdLst/>
              <a:ahLst/>
              <a:cxnLst/>
              <a:rect l="l" t="t" r="r" b="b"/>
              <a:pathLst>
                <a:path w="78740" h="6858000">
                  <a:moveTo>
                    <a:pt x="7870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8701" y="6858000"/>
                  </a:lnTo>
                  <a:lnTo>
                    <a:pt x="78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799" y="228600"/>
              <a:ext cx="8839199" cy="6324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191" r="14191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6490" y="476453"/>
            <a:ext cx="17811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20" dirty="0">
                <a:solidFill>
                  <a:srgbClr val="FF0000"/>
                </a:solidFill>
                <a:latin typeface="Trebuchet MS"/>
                <a:cs typeface="Trebuchet MS"/>
              </a:rPr>
              <a:t>Routers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65" y="3403980"/>
            <a:ext cx="457200" cy="3413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65" y="3885260"/>
            <a:ext cx="457200" cy="3416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65" y="4382465"/>
            <a:ext cx="457200" cy="3416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65" y="4864608"/>
            <a:ext cx="457200" cy="341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7865" y="1409191"/>
            <a:ext cx="8294370" cy="38188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69900" marR="421640" indent="-457200">
              <a:lnSpc>
                <a:spcPts val="3240"/>
              </a:lnSpc>
              <a:spcBef>
                <a:spcPts val="505"/>
              </a:spcBef>
              <a:buClr>
                <a:srgbClr val="3891A7"/>
              </a:buClr>
              <a:buSzPct val="80000"/>
              <a:buFont typeface="Arial MT"/>
              <a:buChar char="•"/>
              <a:tabLst>
                <a:tab pos="469265" algn="l"/>
                <a:tab pos="469900" algn="l"/>
                <a:tab pos="6826884" algn="l"/>
              </a:tabLst>
            </a:pPr>
            <a:r>
              <a:rPr sz="3000" spc="-85" dirty="0">
                <a:latin typeface="Trebuchet MS"/>
                <a:cs typeface="Trebuchet MS"/>
              </a:rPr>
              <a:t>T</a:t>
            </a:r>
            <a:r>
              <a:rPr sz="3000" spc="-105" dirty="0">
                <a:latin typeface="Trebuchet MS"/>
                <a:cs typeface="Trebuchet MS"/>
              </a:rPr>
              <a:t>h</a:t>
            </a:r>
            <a:r>
              <a:rPr sz="3000" dirty="0">
                <a:latin typeface="Trebuchet MS"/>
                <a:cs typeface="Trebuchet MS"/>
              </a:rPr>
              <a:t>e </a:t>
            </a:r>
            <a:r>
              <a:rPr sz="3000" spc="-90" dirty="0">
                <a:latin typeface="Trebuchet MS"/>
                <a:cs typeface="Trebuchet MS"/>
              </a:rPr>
              <a:t>r</a:t>
            </a:r>
            <a:r>
              <a:rPr sz="3000" spc="-75" dirty="0">
                <a:latin typeface="Trebuchet MS"/>
                <a:cs typeface="Trebuchet MS"/>
              </a:rPr>
              <a:t>o</a:t>
            </a:r>
            <a:r>
              <a:rPr sz="3000" spc="-105" dirty="0">
                <a:latin typeface="Trebuchet MS"/>
                <a:cs typeface="Trebuchet MS"/>
              </a:rPr>
              <a:t>u</a:t>
            </a:r>
            <a:r>
              <a:rPr sz="3000" spc="-65" dirty="0">
                <a:latin typeface="Trebuchet MS"/>
                <a:cs typeface="Trebuchet MS"/>
              </a:rPr>
              <a:t>t</a:t>
            </a:r>
            <a:r>
              <a:rPr sz="3000" spc="-105" dirty="0">
                <a:latin typeface="Trebuchet MS"/>
                <a:cs typeface="Trebuchet MS"/>
              </a:rPr>
              <a:t>e</a:t>
            </a:r>
            <a:r>
              <a:rPr sz="3000" spc="-90" dirty="0">
                <a:latin typeface="Trebuchet MS"/>
                <a:cs typeface="Trebuchet MS"/>
              </a:rPr>
              <a:t>r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20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d</a:t>
            </a:r>
            <a:r>
              <a:rPr sz="3000" spc="-175" dirty="0">
                <a:latin typeface="Trebuchet MS"/>
                <a:cs typeface="Trebuchet MS"/>
              </a:rPr>
              <a:t>e</a:t>
            </a:r>
            <a:r>
              <a:rPr sz="3000" spc="-170" dirty="0">
                <a:latin typeface="Trebuchet MS"/>
                <a:cs typeface="Trebuchet MS"/>
              </a:rPr>
              <a:t>c</a:t>
            </a:r>
            <a:r>
              <a:rPr sz="3000" spc="-185" dirty="0">
                <a:latin typeface="Trebuchet MS"/>
                <a:cs typeface="Trebuchet MS"/>
              </a:rPr>
              <a:t>i</a:t>
            </a:r>
            <a:r>
              <a:rPr sz="3000" spc="-160" dirty="0">
                <a:latin typeface="Trebuchet MS"/>
                <a:cs typeface="Trebuchet MS"/>
              </a:rPr>
              <a:t>d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spc="-145" dirty="0">
                <a:latin typeface="Trebuchet MS"/>
                <a:cs typeface="Trebuchet MS"/>
              </a:rPr>
              <a:t>w</a:t>
            </a:r>
            <a:r>
              <a:rPr sz="3000" spc="-180" dirty="0">
                <a:latin typeface="Trebuchet MS"/>
                <a:cs typeface="Trebuchet MS"/>
              </a:rPr>
              <a:t>h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45" dirty="0">
                <a:latin typeface="Trebuchet MS"/>
                <a:cs typeface="Trebuchet MS"/>
              </a:rPr>
              <a:t>c</a:t>
            </a:r>
            <a:r>
              <a:rPr sz="3000" dirty="0">
                <a:latin typeface="Trebuchet MS"/>
                <a:cs typeface="Trebuchet MS"/>
              </a:rPr>
              <a:t>h</a:t>
            </a:r>
            <a:r>
              <a:rPr sz="3000" spc="-45" dirty="0">
                <a:latin typeface="Trebuchet MS"/>
                <a:cs typeface="Trebuchet MS"/>
              </a:rPr>
              <a:t> </a:t>
            </a:r>
            <a:r>
              <a:rPr sz="3000" spc="-110" dirty="0">
                <a:latin typeface="Trebuchet MS"/>
                <a:cs typeface="Trebuchet MS"/>
              </a:rPr>
              <a:t>r</a:t>
            </a:r>
            <a:r>
              <a:rPr sz="3000" spc="-125" dirty="0">
                <a:latin typeface="Trebuchet MS"/>
                <a:cs typeface="Trebuchet MS"/>
              </a:rPr>
              <a:t>o</a:t>
            </a:r>
            <a:r>
              <a:rPr sz="3000" spc="-130" dirty="0">
                <a:latin typeface="Trebuchet MS"/>
                <a:cs typeface="Trebuchet MS"/>
              </a:rPr>
              <a:t>u</a:t>
            </a:r>
            <a:r>
              <a:rPr sz="3000" spc="-110" dirty="0">
                <a:latin typeface="Trebuchet MS"/>
                <a:cs typeface="Trebuchet MS"/>
              </a:rPr>
              <a:t>t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20" dirty="0">
                <a:latin typeface="Trebuchet MS"/>
                <a:cs typeface="Trebuchet MS"/>
              </a:rPr>
              <a:t> 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35" dirty="0">
                <a:latin typeface="Trebuchet MS"/>
                <a:cs typeface="Trebuchet MS"/>
              </a:rPr>
              <a:t> </a:t>
            </a:r>
            <a:r>
              <a:rPr sz="3000" spc="-254" dirty="0">
                <a:latin typeface="Trebuchet MS"/>
                <a:cs typeface="Trebuchet MS"/>
              </a:rPr>
              <a:t>b</a:t>
            </a:r>
            <a:r>
              <a:rPr sz="3000" spc="-270" dirty="0">
                <a:latin typeface="Trebuchet MS"/>
                <a:cs typeface="Trebuchet MS"/>
              </a:rPr>
              <a:t>e</a:t>
            </a:r>
            <a:r>
              <a:rPr sz="3000" spc="-254" dirty="0">
                <a:latin typeface="Trebuchet MS"/>
                <a:cs typeface="Trebuchet MS"/>
              </a:rPr>
              <a:t>s</a:t>
            </a:r>
            <a:r>
              <a:rPr sz="3000" dirty="0">
                <a:latin typeface="Trebuchet MS"/>
                <a:cs typeface="Trebuchet MS"/>
              </a:rPr>
              <a:t>t	</a:t>
            </a:r>
            <a:r>
              <a:rPr sz="3000" spc="-160" dirty="0">
                <a:latin typeface="Trebuchet MS"/>
                <a:cs typeface="Trebuchet MS"/>
              </a:rPr>
              <a:t>am</a:t>
            </a:r>
            <a:r>
              <a:rPr sz="3000" spc="-170" dirty="0">
                <a:latin typeface="Trebuchet MS"/>
                <a:cs typeface="Trebuchet MS"/>
              </a:rPr>
              <a:t>o</a:t>
            </a:r>
            <a:r>
              <a:rPr sz="3000" spc="-175" dirty="0">
                <a:latin typeface="Trebuchet MS"/>
                <a:cs typeface="Trebuchet MS"/>
              </a:rPr>
              <a:t>n</a:t>
            </a:r>
            <a:r>
              <a:rPr sz="3000" dirty="0">
                <a:latin typeface="Trebuchet MS"/>
                <a:cs typeface="Trebuchet MS"/>
              </a:rPr>
              <a:t>g  </a:t>
            </a:r>
            <a:r>
              <a:rPr sz="3000" spc="-215" dirty="0">
                <a:latin typeface="Trebuchet MS"/>
                <a:cs typeface="Trebuchet MS"/>
              </a:rPr>
              <a:t>m</a:t>
            </a:r>
            <a:r>
              <a:rPr sz="3000" spc="-210" dirty="0">
                <a:latin typeface="Trebuchet MS"/>
                <a:cs typeface="Trebuchet MS"/>
              </a:rPr>
              <a:t>a</a:t>
            </a:r>
            <a:r>
              <a:rPr sz="3000" spc="-225" dirty="0">
                <a:latin typeface="Trebuchet MS"/>
                <a:cs typeface="Trebuchet MS"/>
              </a:rPr>
              <a:t>n</a:t>
            </a:r>
            <a:r>
              <a:rPr sz="3000" dirty="0">
                <a:latin typeface="Trebuchet MS"/>
                <a:cs typeface="Trebuchet MS"/>
              </a:rPr>
              <a:t>y</a:t>
            </a:r>
            <a:r>
              <a:rPr sz="3000" spc="-445" dirty="0">
                <a:latin typeface="Trebuchet MS"/>
                <a:cs typeface="Trebuchet MS"/>
              </a:rPr>
              <a:t> </a:t>
            </a:r>
            <a:r>
              <a:rPr sz="3000" spc="-90" dirty="0">
                <a:latin typeface="Trebuchet MS"/>
                <a:cs typeface="Trebuchet MS"/>
              </a:rPr>
              <a:t>r</a:t>
            </a:r>
            <a:r>
              <a:rPr sz="3000" spc="-100" dirty="0">
                <a:latin typeface="Trebuchet MS"/>
                <a:cs typeface="Trebuchet MS"/>
              </a:rPr>
              <a:t>o</a:t>
            </a:r>
            <a:r>
              <a:rPr sz="3000" spc="-105" dirty="0">
                <a:latin typeface="Trebuchet MS"/>
                <a:cs typeface="Trebuchet MS"/>
              </a:rPr>
              <a:t>u</a:t>
            </a:r>
            <a:r>
              <a:rPr sz="3000" spc="-90" dirty="0">
                <a:latin typeface="Trebuchet MS"/>
                <a:cs typeface="Trebuchet MS"/>
              </a:rPr>
              <a:t>t</a:t>
            </a:r>
            <a:r>
              <a:rPr sz="3000" spc="-105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250" dirty="0">
                <a:latin typeface="Trebuchet MS"/>
                <a:cs typeface="Trebuchet MS"/>
              </a:rPr>
              <a:t> </a:t>
            </a:r>
            <a:r>
              <a:rPr sz="3000" spc="-165" dirty="0">
                <a:latin typeface="Trebuchet MS"/>
                <a:cs typeface="Trebuchet MS"/>
              </a:rPr>
              <a:t>i</a:t>
            </a:r>
            <a:r>
              <a:rPr sz="3000" dirty="0">
                <a:latin typeface="Trebuchet MS"/>
                <a:cs typeface="Trebuchet MS"/>
              </a:rPr>
              <a:t>n</a:t>
            </a:r>
            <a:r>
              <a:rPr sz="3000" spc="-38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a</a:t>
            </a:r>
            <a:r>
              <a:rPr sz="3000" spc="-590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p</a:t>
            </a:r>
            <a:r>
              <a:rPr sz="3000" spc="-165" dirty="0">
                <a:latin typeface="Trebuchet MS"/>
                <a:cs typeface="Trebuchet MS"/>
              </a:rPr>
              <a:t>a</a:t>
            </a:r>
            <a:r>
              <a:rPr sz="3000" spc="-160" dirty="0">
                <a:latin typeface="Trebuchet MS"/>
                <a:cs typeface="Trebuchet MS"/>
              </a:rPr>
              <a:t>rti</a:t>
            </a:r>
            <a:r>
              <a:rPr sz="3000" spc="-170" dirty="0">
                <a:latin typeface="Trebuchet MS"/>
                <a:cs typeface="Trebuchet MS"/>
              </a:rPr>
              <a:t>c</a:t>
            </a:r>
            <a:r>
              <a:rPr sz="3000" spc="-180" dirty="0">
                <a:latin typeface="Trebuchet MS"/>
                <a:cs typeface="Trebuchet MS"/>
              </a:rPr>
              <a:t>u</a:t>
            </a:r>
            <a:r>
              <a:rPr sz="3000" spc="-165" dirty="0">
                <a:latin typeface="Trebuchet MS"/>
                <a:cs typeface="Trebuchet MS"/>
              </a:rPr>
              <a:t>la</a:t>
            </a:r>
            <a:r>
              <a:rPr sz="3000" dirty="0">
                <a:latin typeface="Trebuchet MS"/>
                <a:cs typeface="Trebuchet MS"/>
              </a:rPr>
              <a:t>r</a:t>
            </a:r>
            <a:r>
              <a:rPr sz="3000" spc="420" dirty="0">
                <a:latin typeface="Trebuchet MS"/>
                <a:cs typeface="Trebuchet MS"/>
              </a:rPr>
              <a:t> </a:t>
            </a:r>
            <a:r>
              <a:rPr sz="3000" spc="-110" dirty="0">
                <a:latin typeface="Trebuchet MS"/>
                <a:cs typeface="Trebuchet MS"/>
              </a:rPr>
              <a:t>t</a:t>
            </a:r>
            <a:r>
              <a:rPr sz="3000" spc="-114" dirty="0">
                <a:latin typeface="Trebuchet MS"/>
                <a:cs typeface="Trebuchet MS"/>
              </a:rPr>
              <a:t>ra</a:t>
            </a:r>
            <a:r>
              <a:rPr sz="3000" spc="-130" dirty="0">
                <a:latin typeface="Trebuchet MS"/>
                <a:cs typeface="Trebuchet MS"/>
              </a:rPr>
              <a:t>n</a:t>
            </a:r>
            <a:r>
              <a:rPr sz="3000" spc="-114" dirty="0">
                <a:latin typeface="Trebuchet MS"/>
                <a:cs typeface="Trebuchet MS"/>
              </a:rPr>
              <a:t>s</a:t>
            </a:r>
            <a:r>
              <a:rPr sz="3000" spc="-120" dirty="0">
                <a:latin typeface="Trebuchet MS"/>
                <a:cs typeface="Trebuchet MS"/>
              </a:rPr>
              <a:t>m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35" dirty="0">
                <a:latin typeface="Trebuchet MS"/>
                <a:cs typeface="Trebuchet MS"/>
              </a:rPr>
              <a:t>ss</a:t>
            </a:r>
            <a:r>
              <a:rPr sz="3000" spc="-114" dirty="0">
                <a:latin typeface="Trebuchet MS"/>
                <a:cs typeface="Trebuchet MS"/>
              </a:rPr>
              <a:t>i</a:t>
            </a:r>
            <a:r>
              <a:rPr sz="3000" spc="-125" dirty="0">
                <a:latin typeface="Trebuchet MS"/>
                <a:cs typeface="Trebuchet MS"/>
              </a:rPr>
              <a:t>o</a:t>
            </a:r>
            <a:r>
              <a:rPr sz="3000" spc="-135" dirty="0">
                <a:latin typeface="Trebuchet MS"/>
                <a:cs typeface="Trebuchet MS"/>
              </a:rPr>
              <a:t>n</a:t>
            </a:r>
            <a:r>
              <a:rPr sz="3000" dirty="0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  <a:p>
            <a:pPr marL="469900" indent="-457200">
              <a:lnSpc>
                <a:spcPts val="3529"/>
              </a:lnSpc>
              <a:buClr>
                <a:srgbClr val="3891A7"/>
              </a:buClr>
              <a:buSzPct val="80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000" spc="-190" dirty="0">
                <a:latin typeface="Trebuchet MS"/>
                <a:cs typeface="Trebuchet MS"/>
              </a:rPr>
              <a:t>R</a:t>
            </a:r>
            <a:r>
              <a:rPr sz="3000" spc="-75" dirty="0">
                <a:latin typeface="Trebuchet MS"/>
                <a:cs typeface="Trebuchet MS"/>
              </a:rPr>
              <a:t>o</a:t>
            </a:r>
            <a:r>
              <a:rPr sz="3000" spc="-80" dirty="0">
                <a:latin typeface="Trebuchet MS"/>
                <a:cs typeface="Trebuchet MS"/>
              </a:rPr>
              <a:t>u</a:t>
            </a:r>
            <a:r>
              <a:rPr sz="3000" spc="-65" dirty="0">
                <a:latin typeface="Trebuchet MS"/>
                <a:cs typeface="Trebuchet MS"/>
              </a:rPr>
              <a:t>t</a:t>
            </a:r>
            <a:r>
              <a:rPr sz="3000" spc="-80" dirty="0">
                <a:latin typeface="Trebuchet MS"/>
                <a:cs typeface="Trebuchet MS"/>
              </a:rPr>
              <a:t>e</a:t>
            </a:r>
            <a:r>
              <a:rPr sz="3000" spc="-65" dirty="0">
                <a:latin typeface="Trebuchet MS"/>
                <a:cs typeface="Trebuchet MS"/>
              </a:rPr>
              <a:t>r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155" dirty="0">
                <a:latin typeface="Trebuchet MS"/>
                <a:cs typeface="Trebuchet MS"/>
              </a:rPr>
              <a:t> </a:t>
            </a:r>
            <a:r>
              <a:rPr sz="3000" spc="-190" dirty="0">
                <a:latin typeface="Trebuchet MS"/>
                <a:cs typeface="Trebuchet MS"/>
              </a:rPr>
              <a:t>ar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405" dirty="0">
                <a:latin typeface="Trebuchet MS"/>
                <a:cs typeface="Trebuchet MS"/>
              </a:rPr>
              <a:t> </a:t>
            </a:r>
            <a:r>
              <a:rPr sz="3000" spc="-210" dirty="0">
                <a:latin typeface="Trebuchet MS"/>
                <a:cs typeface="Trebuchet MS"/>
              </a:rPr>
              <a:t>li</a:t>
            </a:r>
            <a:r>
              <a:rPr sz="3000" spc="-220" dirty="0">
                <a:latin typeface="Trebuchet MS"/>
                <a:cs typeface="Trebuchet MS"/>
              </a:rPr>
              <a:t>k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385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st</a:t>
            </a:r>
            <a:r>
              <a:rPr sz="3000" spc="-140" dirty="0">
                <a:latin typeface="Trebuchet MS"/>
                <a:cs typeface="Trebuchet MS"/>
              </a:rPr>
              <a:t>a</a:t>
            </a:r>
            <a:r>
              <a:rPr sz="3000" spc="-135" dirty="0">
                <a:latin typeface="Trebuchet MS"/>
                <a:cs typeface="Trebuchet MS"/>
              </a:rPr>
              <a:t>t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50" dirty="0">
                <a:latin typeface="Trebuchet MS"/>
                <a:cs typeface="Trebuchet MS"/>
              </a:rPr>
              <a:t>o</a:t>
            </a:r>
            <a:r>
              <a:rPr sz="3000" spc="-155" dirty="0">
                <a:latin typeface="Trebuchet MS"/>
                <a:cs typeface="Trebuchet MS"/>
              </a:rPr>
              <a:t>n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325" dirty="0">
                <a:latin typeface="Trebuchet MS"/>
                <a:cs typeface="Trebuchet MS"/>
              </a:rPr>
              <a:t> </a:t>
            </a:r>
            <a:r>
              <a:rPr sz="3000" spc="-55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n</a:t>
            </a:r>
            <a:r>
              <a:rPr sz="3000" spc="-100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t</a:t>
            </a:r>
            <a:r>
              <a:rPr sz="3000" spc="-180" dirty="0">
                <a:latin typeface="Trebuchet MS"/>
                <a:cs typeface="Trebuchet MS"/>
              </a:rPr>
              <a:t>h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385" dirty="0">
                <a:latin typeface="Trebuchet MS"/>
                <a:cs typeface="Trebuchet MS"/>
              </a:rPr>
              <a:t> </a:t>
            </a:r>
            <a:r>
              <a:rPr sz="3000" spc="-180" dirty="0">
                <a:latin typeface="Trebuchet MS"/>
                <a:cs typeface="Trebuchet MS"/>
              </a:rPr>
              <a:t>n</a:t>
            </a:r>
            <a:r>
              <a:rPr sz="3000" spc="-175" dirty="0">
                <a:latin typeface="Trebuchet MS"/>
                <a:cs typeface="Trebuchet MS"/>
              </a:rPr>
              <a:t>e</a:t>
            </a:r>
            <a:r>
              <a:rPr sz="3000" spc="-160" dirty="0">
                <a:latin typeface="Trebuchet MS"/>
                <a:cs typeface="Trebuchet MS"/>
              </a:rPr>
              <a:t>t</a:t>
            </a:r>
            <a:r>
              <a:rPr sz="3000" spc="-175" dirty="0">
                <a:latin typeface="Trebuchet MS"/>
                <a:cs typeface="Trebuchet MS"/>
              </a:rPr>
              <a:t>w</a:t>
            </a:r>
            <a:r>
              <a:rPr sz="3000" spc="-170" dirty="0">
                <a:latin typeface="Trebuchet MS"/>
                <a:cs typeface="Trebuchet MS"/>
              </a:rPr>
              <a:t>o</a:t>
            </a:r>
            <a:r>
              <a:rPr sz="3000" spc="-160" dirty="0">
                <a:latin typeface="Trebuchet MS"/>
                <a:cs typeface="Trebuchet MS"/>
              </a:rPr>
              <a:t>r</a:t>
            </a:r>
            <a:r>
              <a:rPr sz="3000" dirty="0">
                <a:latin typeface="Trebuchet MS"/>
                <a:cs typeface="Trebuchet MS"/>
              </a:rPr>
              <a:t>k</a:t>
            </a:r>
            <a:endParaRPr sz="3000">
              <a:latin typeface="Trebuchet MS"/>
              <a:cs typeface="Trebuchet MS"/>
            </a:endParaRPr>
          </a:p>
          <a:p>
            <a:pPr marL="295910" marR="5115560" indent="-283845">
              <a:lnSpc>
                <a:spcPts val="4079"/>
              </a:lnSpc>
              <a:spcBef>
                <a:spcPts val="5"/>
              </a:spcBef>
            </a:pPr>
            <a:r>
              <a:rPr sz="3000" u="heavy" spc="-2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3000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3000" u="heavy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</a:t>
            </a:r>
            <a:r>
              <a:rPr sz="3000" u="heavy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3000" u="heavy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3000" u="heavy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</a:t>
            </a:r>
            <a:r>
              <a:rPr sz="3000" u="heavy" spc="-1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000" u="heavy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</a:t>
            </a:r>
            <a:r>
              <a:rPr sz="3000" u="heavy" spc="-1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3000" u="heavy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3000" u="heavy" spc="-1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3000" u="heavy" spc="-1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pts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 </a:t>
            </a:r>
            <a:r>
              <a:rPr sz="3000" dirty="0">
                <a:latin typeface="Trebuchet MS"/>
                <a:cs typeface="Trebuchet MS"/>
              </a:rPr>
              <a:t> </a:t>
            </a:r>
            <a:r>
              <a:rPr sz="3000" spc="-175" dirty="0">
                <a:latin typeface="Trebuchet MS"/>
                <a:cs typeface="Trebuchet MS"/>
              </a:rPr>
              <a:t>Le</a:t>
            </a:r>
            <a:r>
              <a:rPr sz="3000" spc="-165" dirty="0">
                <a:latin typeface="Trebuchet MS"/>
                <a:cs typeface="Trebuchet MS"/>
              </a:rPr>
              <a:t>a</a:t>
            </a:r>
            <a:r>
              <a:rPr sz="3000" spc="-160" dirty="0">
                <a:latin typeface="Trebuchet MS"/>
                <a:cs typeface="Trebuchet MS"/>
              </a:rPr>
              <a:t>s</a:t>
            </a:r>
            <a:r>
              <a:rPr sz="3000" dirty="0">
                <a:latin typeface="Trebuchet MS"/>
                <a:cs typeface="Trebuchet MS"/>
              </a:rPr>
              <a:t>t</a:t>
            </a:r>
            <a:r>
              <a:rPr sz="3000" spc="-320" dirty="0">
                <a:latin typeface="Trebuchet MS"/>
                <a:cs typeface="Trebuchet MS"/>
              </a:rPr>
              <a:t> </a:t>
            </a:r>
            <a:r>
              <a:rPr sz="3000" spc="-95" dirty="0">
                <a:latin typeface="Trebuchet MS"/>
                <a:cs typeface="Trebuchet MS"/>
              </a:rPr>
              <a:t>c</a:t>
            </a:r>
            <a:r>
              <a:rPr sz="3000" spc="-100" dirty="0">
                <a:latin typeface="Trebuchet MS"/>
                <a:cs typeface="Trebuchet MS"/>
              </a:rPr>
              <a:t>o</a:t>
            </a:r>
            <a:r>
              <a:rPr sz="3000" spc="-90" dirty="0">
                <a:latin typeface="Trebuchet MS"/>
                <a:cs typeface="Trebuchet MS"/>
              </a:rPr>
              <a:t>s</a:t>
            </a:r>
            <a:r>
              <a:rPr sz="3000" dirty="0">
                <a:latin typeface="Trebuchet MS"/>
                <a:cs typeface="Trebuchet MS"/>
              </a:rPr>
              <a:t>t</a:t>
            </a:r>
            <a:r>
              <a:rPr sz="3000" spc="-100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r</a:t>
            </a:r>
            <a:r>
              <a:rPr sz="3000" spc="-170" dirty="0">
                <a:latin typeface="Trebuchet MS"/>
                <a:cs typeface="Trebuchet MS"/>
              </a:rPr>
              <a:t>o</a:t>
            </a:r>
            <a:r>
              <a:rPr sz="3000" spc="-180" dirty="0">
                <a:latin typeface="Trebuchet MS"/>
                <a:cs typeface="Trebuchet MS"/>
              </a:rPr>
              <a:t>u</a:t>
            </a:r>
            <a:r>
              <a:rPr sz="3000" spc="-160" dirty="0">
                <a:latin typeface="Trebuchet MS"/>
                <a:cs typeface="Trebuchet MS"/>
              </a:rPr>
              <a:t>ti</a:t>
            </a:r>
            <a:r>
              <a:rPr sz="3000" spc="-180" dirty="0">
                <a:latin typeface="Trebuchet MS"/>
                <a:cs typeface="Trebuchet MS"/>
              </a:rPr>
              <a:t>n</a:t>
            </a:r>
            <a:r>
              <a:rPr sz="3000" spc="-165" dirty="0">
                <a:latin typeface="Trebuchet MS"/>
                <a:cs typeface="Trebuchet MS"/>
              </a:rPr>
              <a:t>g</a:t>
            </a:r>
            <a:r>
              <a:rPr sz="3000" dirty="0"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295910">
              <a:lnSpc>
                <a:spcPts val="3579"/>
              </a:lnSpc>
            </a:pPr>
            <a:r>
              <a:rPr sz="3000" spc="-85" dirty="0">
                <a:latin typeface="Trebuchet MS"/>
                <a:cs typeface="Trebuchet MS"/>
              </a:rPr>
              <a:t>Cheaper</a:t>
            </a:r>
            <a:endParaRPr sz="3000">
              <a:latin typeface="Trebuchet MS"/>
              <a:cs typeface="Trebuchet MS"/>
            </a:endParaRPr>
          </a:p>
          <a:p>
            <a:pPr marL="295910" marR="5080">
              <a:lnSpc>
                <a:spcPct val="105400"/>
              </a:lnSpc>
              <a:spcBef>
                <a:spcPts val="120"/>
              </a:spcBef>
            </a:pPr>
            <a:r>
              <a:rPr sz="3000" spc="-100" dirty="0">
                <a:latin typeface="Trebuchet MS"/>
                <a:cs typeface="Trebuchet MS"/>
              </a:rPr>
              <a:t>S</a:t>
            </a:r>
            <a:r>
              <a:rPr sz="3000" spc="-105" dirty="0">
                <a:latin typeface="Trebuchet MS"/>
                <a:cs typeface="Trebuchet MS"/>
              </a:rPr>
              <a:t>h</a:t>
            </a:r>
            <a:r>
              <a:rPr sz="3000" spc="-100" dirty="0">
                <a:latin typeface="Trebuchet MS"/>
                <a:cs typeface="Trebuchet MS"/>
              </a:rPr>
              <a:t>o</a:t>
            </a:r>
            <a:r>
              <a:rPr sz="3000" spc="-90" dirty="0">
                <a:latin typeface="Trebuchet MS"/>
                <a:cs typeface="Trebuchet MS"/>
              </a:rPr>
              <a:t>rt</a:t>
            </a:r>
            <a:r>
              <a:rPr sz="3000" spc="-105" dirty="0">
                <a:latin typeface="Trebuchet MS"/>
                <a:cs typeface="Trebuchet MS"/>
              </a:rPr>
              <a:t>e</a:t>
            </a:r>
            <a:r>
              <a:rPr sz="3000" spc="-90" dirty="0">
                <a:latin typeface="Trebuchet MS"/>
                <a:cs typeface="Trebuchet MS"/>
              </a:rPr>
              <a:t>s</a:t>
            </a:r>
            <a:r>
              <a:rPr sz="3000" dirty="0">
                <a:latin typeface="Trebuchet MS"/>
                <a:cs typeface="Trebuchet MS"/>
              </a:rPr>
              <a:t>t</a:t>
            </a:r>
            <a:r>
              <a:rPr sz="3000" spc="-180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p</a:t>
            </a:r>
            <a:r>
              <a:rPr sz="3000" spc="-165" dirty="0">
                <a:latin typeface="Trebuchet MS"/>
                <a:cs typeface="Trebuchet MS"/>
              </a:rPr>
              <a:t>a</a:t>
            </a:r>
            <a:r>
              <a:rPr sz="3000" spc="-160" dirty="0">
                <a:latin typeface="Trebuchet MS"/>
                <a:cs typeface="Trebuchet MS"/>
              </a:rPr>
              <a:t>t</a:t>
            </a:r>
            <a:r>
              <a:rPr sz="3000" spc="-180" dirty="0">
                <a:latin typeface="Trebuchet MS"/>
                <a:cs typeface="Trebuchet MS"/>
              </a:rPr>
              <a:t>h</a:t>
            </a:r>
            <a:r>
              <a:rPr sz="3000" spc="-170" dirty="0">
                <a:latin typeface="Trebuchet MS"/>
                <a:cs typeface="Trebuchet MS"/>
              </a:rPr>
              <a:t>(</a:t>
            </a:r>
            <a:r>
              <a:rPr sz="3000" spc="-180" dirty="0">
                <a:latin typeface="Trebuchet MS"/>
                <a:cs typeface="Trebuchet MS"/>
              </a:rPr>
              <a:t>u</a:t>
            </a:r>
            <a:r>
              <a:rPr sz="3000" spc="-160" dirty="0">
                <a:latin typeface="Trebuchet MS"/>
                <a:cs typeface="Trebuchet MS"/>
              </a:rPr>
              <a:t>s</a:t>
            </a:r>
            <a:r>
              <a:rPr sz="3000" spc="-185" dirty="0">
                <a:latin typeface="Trebuchet MS"/>
                <a:cs typeface="Trebuchet MS"/>
              </a:rPr>
              <a:t>i</a:t>
            </a:r>
            <a:r>
              <a:rPr sz="3000" spc="-180" dirty="0">
                <a:latin typeface="Trebuchet MS"/>
                <a:cs typeface="Trebuchet MS"/>
              </a:rPr>
              <a:t>n</a:t>
            </a:r>
            <a:r>
              <a:rPr sz="3000" dirty="0">
                <a:latin typeface="Trebuchet MS"/>
                <a:cs typeface="Trebuchet MS"/>
              </a:rPr>
              <a:t>g</a:t>
            </a:r>
            <a:r>
              <a:rPr sz="3000" spc="-450" dirty="0">
                <a:latin typeface="Trebuchet MS"/>
                <a:cs typeface="Trebuchet MS"/>
              </a:rPr>
              <a:t> </a:t>
            </a:r>
            <a:r>
              <a:rPr sz="3000" spc="-210" dirty="0">
                <a:latin typeface="Trebuchet MS"/>
                <a:cs typeface="Trebuchet MS"/>
              </a:rPr>
              <a:t>s</a:t>
            </a:r>
            <a:r>
              <a:rPr sz="3000" spc="-215" dirty="0">
                <a:latin typeface="Trebuchet MS"/>
                <a:cs typeface="Trebuchet MS"/>
              </a:rPr>
              <a:t>m</a:t>
            </a:r>
            <a:r>
              <a:rPr sz="3000" spc="-210" dirty="0">
                <a:latin typeface="Trebuchet MS"/>
                <a:cs typeface="Trebuchet MS"/>
              </a:rPr>
              <a:t>a</a:t>
            </a:r>
            <a:r>
              <a:rPr sz="3000" spc="-215" dirty="0">
                <a:latin typeface="Trebuchet MS"/>
                <a:cs typeface="Trebuchet MS"/>
              </a:rPr>
              <a:t>l</a:t>
            </a:r>
            <a:r>
              <a:rPr sz="3000" dirty="0">
                <a:latin typeface="Trebuchet MS"/>
                <a:cs typeface="Trebuchet MS"/>
              </a:rPr>
              <a:t>l</a:t>
            </a:r>
            <a:r>
              <a:rPr sz="3000" spc="-375" dirty="0">
                <a:latin typeface="Trebuchet MS"/>
                <a:cs typeface="Trebuchet MS"/>
              </a:rPr>
              <a:t> </a:t>
            </a:r>
            <a:r>
              <a:rPr sz="3000" spc="-155" dirty="0">
                <a:latin typeface="Trebuchet MS"/>
                <a:cs typeface="Trebuchet MS"/>
              </a:rPr>
              <a:t>nu</a:t>
            </a:r>
            <a:r>
              <a:rPr sz="3000" spc="-145" dirty="0">
                <a:latin typeface="Trebuchet MS"/>
                <a:cs typeface="Trebuchet MS"/>
              </a:rPr>
              <a:t>m</a:t>
            </a:r>
            <a:r>
              <a:rPr sz="3000" spc="-140" dirty="0">
                <a:latin typeface="Trebuchet MS"/>
                <a:cs typeface="Trebuchet MS"/>
              </a:rPr>
              <a:t>b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r</a:t>
            </a:r>
            <a:r>
              <a:rPr sz="3000" spc="-275" dirty="0">
                <a:latin typeface="Trebuchet MS"/>
                <a:cs typeface="Trebuchet MS"/>
              </a:rPr>
              <a:t> </a:t>
            </a:r>
            <a:r>
              <a:rPr sz="3000" spc="-170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f</a:t>
            </a:r>
            <a:r>
              <a:rPr sz="3000" spc="-315" dirty="0">
                <a:latin typeface="Trebuchet MS"/>
                <a:cs typeface="Trebuchet MS"/>
              </a:rPr>
              <a:t> </a:t>
            </a:r>
            <a:r>
              <a:rPr sz="3000" spc="-254" dirty="0">
                <a:latin typeface="Trebuchet MS"/>
                <a:cs typeface="Trebuchet MS"/>
              </a:rPr>
              <a:t>r</a:t>
            </a:r>
            <a:r>
              <a:rPr sz="3000" spc="-270" dirty="0">
                <a:latin typeface="Trebuchet MS"/>
                <a:cs typeface="Trebuchet MS"/>
              </a:rPr>
              <a:t>e</a:t>
            </a:r>
            <a:r>
              <a:rPr sz="3000" spc="-265" dirty="0">
                <a:latin typeface="Trebuchet MS"/>
                <a:cs typeface="Trebuchet MS"/>
              </a:rPr>
              <a:t>l</a:t>
            </a:r>
            <a:r>
              <a:rPr sz="3000" spc="-260" dirty="0">
                <a:latin typeface="Trebuchet MS"/>
                <a:cs typeface="Trebuchet MS"/>
              </a:rPr>
              <a:t>ay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60" dirty="0">
                <a:latin typeface="Trebuchet MS"/>
                <a:cs typeface="Trebuchet MS"/>
              </a:rPr>
              <a:t> </a:t>
            </a:r>
            <a:r>
              <a:rPr sz="3000" spc="20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r</a:t>
            </a:r>
            <a:r>
              <a:rPr sz="3000" spc="-55" dirty="0">
                <a:latin typeface="Trebuchet MS"/>
                <a:cs typeface="Trebuchet MS"/>
              </a:rPr>
              <a:t> </a:t>
            </a:r>
            <a:r>
              <a:rPr sz="3000" b="1" spc="-229" dirty="0">
                <a:latin typeface="Arial"/>
                <a:cs typeface="Arial"/>
              </a:rPr>
              <a:t>hop</a:t>
            </a:r>
            <a:r>
              <a:rPr sz="3000" b="1" spc="-204" dirty="0">
                <a:latin typeface="Arial"/>
                <a:cs typeface="Arial"/>
              </a:rPr>
              <a:t>s</a:t>
            </a:r>
            <a:r>
              <a:rPr sz="3000" dirty="0">
                <a:latin typeface="Trebuchet MS"/>
                <a:cs typeface="Trebuchet MS"/>
              </a:rPr>
              <a:t>.  </a:t>
            </a:r>
            <a:r>
              <a:rPr sz="3000" spc="-70" dirty="0">
                <a:latin typeface="Trebuchet MS"/>
                <a:cs typeface="Trebuchet MS"/>
              </a:rPr>
              <a:t>H</a:t>
            </a:r>
            <a:r>
              <a:rPr sz="3000" spc="-75" dirty="0">
                <a:latin typeface="Trebuchet MS"/>
                <a:cs typeface="Trebuchet MS"/>
              </a:rPr>
              <a:t>o</a:t>
            </a:r>
            <a:r>
              <a:rPr sz="3000" spc="-65" dirty="0">
                <a:latin typeface="Trebuchet MS"/>
                <a:cs typeface="Trebuchet MS"/>
              </a:rPr>
              <a:t>p</a:t>
            </a:r>
            <a:r>
              <a:rPr sz="3000" spc="-70" dirty="0">
                <a:latin typeface="Trebuchet MS"/>
                <a:cs typeface="Trebuchet MS"/>
              </a:rPr>
              <a:t>-c</a:t>
            </a:r>
            <a:r>
              <a:rPr sz="3000" spc="-75" dirty="0">
                <a:latin typeface="Trebuchet MS"/>
                <a:cs typeface="Trebuchet MS"/>
              </a:rPr>
              <a:t>o</a:t>
            </a:r>
            <a:r>
              <a:rPr sz="3000" spc="-80" dirty="0">
                <a:latin typeface="Trebuchet MS"/>
                <a:cs typeface="Trebuchet MS"/>
              </a:rPr>
              <a:t>un</a:t>
            </a:r>
            <a:r>
              <a:rPr sz="3000" dirty="0">
                <a:latin typeface="Trebuchet MS"/>
                <a:cs typeface="Trebuchet MS"/>
              </a:rPr>
              <a:t>t</a:t>
            </a:r>
            <a:r>
              <a:rPr sz="3000" spc="-125" dirty="0">
                <a:latin typeface="Trebuchet MS"/>
                <a:cs typeface="Trebuchet MS"/>
              </a:rPr>
              <a:t> </a:t>
            </a:r>
            <a:r>
              <a:rPr sz="3000" spc="-25" dirty="0">
                <a:latin typeface="Trebuchet MS"/>
                <a:cs typeface="Trebuchet MS"/>
              </a:rPr>
              <a:t>-</a:t>
            </a:r>
            <a:r>
              <a:rPr sz="3000" spc="-15" dirty="0">
                <a:latin typeface="Trebuchet MS"/>
                <a:cs typeface="Trebuchet MS"/>
              </a:rPr>
              <a:t>&gt;</a:t>
            </a:r>
            <a:r>
              <a:rPr sz="3000" spc="-20" dirty="0">
                <a:latin typeface="Trebuchet MS"/>
                <a:cs typeface="Trebuchet MS"/>
              </a:rPr>
              <a:t>N</a:t>
            </a:r>
            <a:r>
              <a:rPr sz="3000" spc="-30" dirty="0">
                <a:latin typeface="Trebuchet MS"/>
                <a:cs typeface="Trebuchet MS"/>
              </a:rPr>
              <a:t>u</a:t>
            </a:r>
            <a:r>
              <a:rPr sz="3000" spc="-20" dirty="0">
                <a:latin typeface="Trebuchet MS"/>
                <a:cs typeface="Trebuchet MS"/>
              </a:rPr>
              <a:t>m</a:t>
            </a:r>
            <a:r>
              <a:rPr sz="3000" spc="-15" dirty="0">
                <a:latin typeface="Trebuchet MS"/>
                <a:cs typeface="Trebuchet MS"/>
              </a:rPr>
              <a:t>b</a:t>
            </a:r>
            <a:r>
              <a:rPr sz="3000" spc="-30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r</a:t>
            </a:r>
            <a:r>
              <a:rPr sz="3000" spc="-95" dirty="0">
                <a:latin typeface="Trebuchet MS"/>
                <a:cs typeface="Trebuchet MS"/>
              </a:rPr>
              <a:t> </a:t>
            </a:r>
            <a:r>
              <a:rPr sz="3000" spc="-170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f</a:t>
            </a:r>
            <a:r>
              <a:rPr sz="3000" spc="-355" dirty="0">
                <a:latin typeface="Trebuchet MS"/>
                <a:cs typeface="Trebuchet MS"/>
              </a:rPr>
              <a:t> </a:t>
            </a:r>
            <a:r>
              <a:rPr sz="3000" spc="-185" dirty="0">
                <a:latin typeface="Trebuchet MS"/>
                <a:cs typeface="Trebuchet MS"/>
              </a:rPr>
              <a:t>r</a:t>
            </a:r>
            <a:r>
              <a:rPr sz="3000" spc="-200" dirty="0">
                <a:latin typeface="Trebuchet MS"/>
                <a:cs typeface="Trebuchet MS"/>
              </a:rPr>
              <a:t>e</a:t>
            </a:r>
            <a:r>
              <a:rPr sz="3000" spc="-190" dirty="0">
                <a:latin typeface="Trebuchet MS"/>
                <a:cs typeface="Trebuchet MS"/>
              </a:rPr>
              <a:t>l</a:t>
            </a:r>
            <a:r>
              <a:rPr sz="3000" spc="-185" dirty="0">
                <a:latin typeface="Trebuchet MS"/>
                <a:cs typeface="Trebuchet MS"/>
              </a:rPr>
              <a:t>ay</a:t>
            </a:r>
            <a:r>
              <a:rPr sz="3000" dirty="0"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3673" y="503962"/>
            <a:ext cx="191708" cy="950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0641" y="142189"/>
            <a:ext cx="52965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>
                <a:latin typeface="Trebuchet MS"/>
                <a:cs typeface="Trebuchet MS"/>
              </a:rPr>
              <a:t>N</a:t>
            </a:r>
            <a:r>
              <a:rPr spc="-180" dirty="0">
                <a:latin typeface="Trebuchet MS"/>
                <a:cs typeface="Trebuchet MS"/>
              </a:rPr>
              <a:t>o</a:t>
            </a:r>
            <a:r>
              <a:rPr spc="-5" dirty="0">
                <a:latin typeface="Trebuchet MS"/>
                <a:cs typeface="Trebuchet MS"/>
              </a:rPr>
              <a:t>n</a:t>
            </a:r>
            <a:r>
              <a:rPr spc="-320" dirty="0">
                <a:latin typeface="Trebuchet MS"/>
                <a:cs typeface="Trebuchet MS"/>
              </a:rPr>
              <a:t> </a:t>
            </a:r>
            <a:r>
              <a:rPr spc="-5" dirty="0">
                <a:latin typeface="Trebuchet MS"/>
                <a:cs typeface="Trebuchet MS"/>
              </a:rPr>
              <a:t>-</a:t>
            </a:r>
            <a:r>
              <a:rPr spc="-565" dirty="0">
                <a:latin typeface="Trebuchet MS"/>
                <a:cs typeface="Trebuchet MS"/>
              </a:rPr>
              <a:t> </a:t>
            </a:r>
            <a:r>
              <a:rPr spc="-175" dirty="0">
                <a:latin typeface="Trebuchet MS"/>
                <a:cs typeface="Trebuchet MS"/>
              </a:rPr>
              <a:t>Adap</a:t>
            </a:r>
            <a:r>
              <a:rPr spc="-165" dirty="0">
                <a:latin typeface="Trebuchet MS"/>
                <a:cs typeface="Trebuchet MS"/>
              </a:rPr>
              <a:t>t</a:t>
            </a:r>
            <a:r>
              <a:rPr spc="-180" dirty="0">
                <a:latin typeface="Trebuchet MS"/>
                <a:cs typeface="Trebuchet MS"/>
              </a:rPr>
              <a:t>i</a:t>
            </a:r>
            <a:r>
              <a:rPr spc="-165" dirty="0">
                <a:latin typeface="Trebuchet MS"/>
                <a:cs typeface="Trebuchet MS"/>
              </a:rPr>
              <a:t>v</a:t>
            </a:r>
            <a:r>
              <a:rPr spc="-5" dirty="0">
                <a:latin typeface="Trebuchet MS"/>
                <a:cs typeface="Trebuchet MS"/>
              </a:rPr>
              <a:t>e</a:t>
            </a:r>
            <a:r>
              <a:rPr spc="-345" dirty="0">
                <a:latin typeface="Trebuchet MS"/>
                <a:cs typeface="Trebuchet MS"/>
              </a:rPr>
              <a:t> </a:t>
            </a:r>
            <a:r>
              <a:rPr spc="-355" dirty="0">
                <a:latin typeface="Trebuchet MS"/>
                <a:cs typeface="Trebuchet MS"/>
              </a:rPr>
              <a:t>R</a:t>
            </a:r>
            <a:r>
              <a:rPr spc="-180" dirty="0">
                <a:latin typeface="Trebuchet MS"/>
                <a:cs typeface="Trebuchet MS"/>
              </a:rPr>
              <a:t>o</a:t>
            </a:r>
            <a:r>
              <a:rPr spc="-175" dirty="0">
                <a:latin typeface="Trebuchet MS"/>
                <a:cs typeface="Trebuchet MS"/>
              </a:rPr>
              <a:t>u</a:t>
            </a:r>
            <a:r>
              <a:rPr spc="-170" dirty="0">
                <a:latin typeface="Trebuchet MS"/>
                <a:cs typeface="Trebuchet MS"/>
              </a:rPr>
              <a:t>t</a:t>
            </a:r>
            <a:r>
              <a:rPr spc="-180" dirty="0">
                <a:latin typeface="Trebuchet MS"/>
                <a:cs typeface="Trebuchet MS"/>
              </a:rPr>
              <a:t>i</a:t>
            </a:r>
            <a:r>
              <a:rPr spc="-175" dirty="0">
                <a:latin typeface="Trebuchet MS"/>
                <a:cs typeface="Trebuchet MS"/>
              </a:rPr>
              <a:t>n</a:t>
            </a:r>
            <a:r>
              <a:rPr spc="-5" dirty="0">
                <a:latin typeface="Trebuchet MS"/>
                <a:cs typeface="Trebuchet MS"/>
              </a:rPr>
              <a:t>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8049" y="2343026"/>
            <a:ext cx="3577528" cy="5134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6772" y="3754250"/>
            <a:ext cx="6816087" cy="5134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1" y="993902"/>
            <a:ext cx="548640" cy="4084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1" y="2393645"/>
            <a:ext cx="548640" cy="408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1" y="2875533"/>
            <a:ext cx="548640" cy="40843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-507" y="850138"/>
            <a:ext cx="8931275" cy="539877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95910" marR="162560" algn="just">
              <a:lnSpc>
                <a:spcPct val="81100"/>
              </a:lnSpc>
              <a:spcBef>
                <a:spcPts val="915"/>
              </a:spcBef>
            </a:pPr>
            <a:r>
              <a:rPr sz="3600" spc="-114" dirty="0">
                <a:latin typeface="Trebuchet MS"/>
                <a:cs typeface="Trebuchet MS"/>
              </a:rPr>
              <a:t>I</a:t>
            </a:r>
            <a:r>
              <a:rPr sz="3600" dirty="0">
                <a:latin typeface="Trebuchet MS"/>
                <a:cs typeface="Trebuchet MS"/>
              </a:rPr>
              <a:t>n</a:t>
            </a:r>
            <a:r>
              <a:rPr sz="3600" spc="-5" dirty="0">
                <a:latin typeface="Trebuchet MS"/>
                <a:cs typeface="Trebuchet MS"/>
              </a:rPr>
              <a:t> </a:t>
            </a:r>
            <a:r>
              <a:rPr sz="3600" spc="-114" dirty="0">
                <a:latin typeface="Trebuchet MS"/>
                <a:cs typeface="Trebuchet MS"/>
              </a:rPr>
              <a:t>s</a:t>
            </a:r>
            <a:r>
              <a:rPr sz="3600" spc="-135" dirty="0">
                <a:latin typeface="Trebuchet MS"/>
                <a:cs typeface="Trebuchet MS"/>
              </a:rPr>
              <a:t>o</a:t>
            </a:r>
            <a:r>
              <a:rPr sz="3600" spc="-110" dirty="0">
                <a:latin typeface="Trebuchet MS"/>
                <a:cs typeface="Trebuchet MS"/>
              </a:rPr>
              <a:t>m</a:t>
            </a:r>
            <a:r>
              <a:rPr sz="3600" dirty="0">
                <a:latin typeface="Trebuchet MS"/>
                <a:cs typeface="Trebuchet MS"/>
              </a:rPr>
              <a:t>e</a:t>
            </a:r>
            <a:r>
              <a:rPr sz="3600" spc="-25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r</a:t>
            </a:r>
            <a:r>
              <a:rPr sz="3600" spc="-160" dirty="0">
                <a:latin typeface="Trebuchet MS"/>
                <a:cs typeface="Trebuchet MS"/>
              </a:rPr>
              <a:t>o</a:t>
            </a:r>
            <a:r>
              <a:rPr sz="3600" spc="-145" dirty="0">
                <a:latin typeface="Trebuchet MS"/>
                <a:cs typeface="Trebuchet MS"/>
              </a:rPr>
              <a:t>u</a:t>
            </a:r>
            <a:r>
              <a:rPr sz="3600" spc="-160" dirty="0">
                <a:latin typeface="Trebuchet MS"/>
                <a:cs typeface="Trebuchet MS"/>
              </a:rPr>
              <a:t>t</a:t>
            </a:r>
            <a:r>
              <a:rPr sz="3600" spc="-140" dirty="0">
                <a:latin typeface="Trebuchet MS"/>
                <a:cs typeface="Trebuchet MS"/>
              </a:rPr>
              <a:t>i</a:t>
            </a:r>
            <a:r>
              <a:rPr sz="3600" spc="-145" dirty="0">
                <a:latin typeface="Trebuchet MS"/>
                <a:cs typeface="Trebuchet MS"/>
              </a:rPr>
              <a:t>n</a:t>
            </a:r>
            <a:r>
              <a:rPr sz="3600" dirty="0">
                <a:latin typeface="Trebuchet MS"/>
                <a:cs typeface="Trebuchet MS"/>
              </a:rPr>
              <a:t>g</a:t>
            </a:r>
            <a:r>
              <a:rPr sz="3600" spc="-10" dirty="0">
                <a:latin typeface="Trebuchet MS"/>
                <a:cs typeface="Trebuchet MS"/>
              </a:rPr>
              <a:t> </a:t>
            </a:r>
            <a:r>
              <a:rPr sz="3600" spc="-90" dirty="0">
                <a:latin typeface="Trebuchet MS"/>
                <a:cs typeface="Trebuchet MS"/>
              </a:rPr>
              <a:t>p</a:t>
            </a:r>
            <a:r>
              <a:rPr sz="3600" spc="-105" dirty="0">
                <a:latin typeface="Trebuchet MS"/>
                <a:cs typeface="Trebuchet MS"/>
              </a:rPr>
              <a:t>r</a:t>
            </a:r>
            <a:r>
              <a:rPr sz="3600" spc="-110" dirty="0">
                <a:latin typeface="Trebuchet MS"/>
                <a:cs typeface="Trebuchet MS"/>
              </a:rPr>
              <a:t>o</a:t>
            </a:r>
            <a:r>
              <a:rPr sz="3600" spc="-85" dirty="0">
                <a:latin typeface="Trebuchet MS"/>
                <a:cs typeface="Trebuchet MS"/>
              </a:rPr>
              <a:t>t</a:t>
            </a:r>
            <a:r>
              <a:rPr sz="3600" spc="-110" dirty="0">
                <a:latin typeface="Trebuchet MS"/>
                <a:cs typeface="Trebuchet MS"/>
              </a:rPr>
              <a:t>o</a:t>
            </a:r>
            <a:r>
              <a:rPr sz="3600" spc="-80" dirty="0">
                <a:latin typeface="Trebuchet MS"/>
                <a:cs typeface="Trebuchet MS"/>
              </a:rPr>
              <a:t>c</a:t>
            </a:r>
            <a:r>
              <a:rPr sz="3600" spc="-110" dirty="0">
                <a:latin typeface="Trebuchet MS"/>
                <a:cs typeface="Trebuchet MS"/>
              </a:rPr>
              <a:t>o</a:t>
            </a:r>
            <a:r>
              <a:rPr sz="3600" spc="-105" dirty="0">
                <a:latin typeface="Trebuchet MS"/>
                <a:cs typeface="Trebuchet MS"/>
              </a:rPr>
              <a:t>l</a:t>
            </a:r>
            <a:r>
              <a:rPr sz="3600" dirty="0">
                <a:latin typeface="Trebuchet MS"/>
                <a:cs typeface="Trebuchet MS"/>
              </a:rPr>
              <a:t>s</a:t>
            </a:r>
            <a:r>
              <a:rPr sz="3600" spc="5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,</a:t>
            </a:r>
            <a:r>
              <a:rPr sz="3600" spc="-37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o</a:t>
            </a:r>
            <a:r>
              <a:rPr sz="3600" spc="-120" dirty="0">
                <a:latin typeface="Trebuchet MS"/>
                <a:cs typeface="Trebuchet MS"/>
              </a:rPr>
              <a:t>n</a:t>
            </a:r>
            <a:r>
              <a:rPr sz="3600" spc="-125" dirty="0">
                <a:latin typeface="Trebuchet MS"/>
                <a:cs typeface="Trebuchet MS"/>
              </a:rPr>
              <a:t>c</a:t>
            </a:r>
            <a:r>
              <a:rPr sz="3600" dirty="0">
                <a:latin typeface="Trebuchet MS"/>
                <a:cs typeface="Trebuchet MS"/>
              </a:rPr>
              <a:t>e</a:t>
            </a:r>
            <a:r>
              <a:rPr sz="3600" spc="-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 </a:t>
            </a:r>
            <a:r>
              <a:rPr sz="3600" spc="-125" dirty="0">
                <a:latin typeface="Trebuchet MS"/>
                <a:cs typeface="Trebuchet MS"/>
              </a:rPr>
              <a:t> </a:t>
            </a:r>
            <a:r>
              <a:rPr sz="3600" spc="-210" dirty="0">
                <a:latin typeface="Trebuchet MS"/>
                <a:cs typeface="Trebuchet MS"/>
              </a:rPr>
              <a:t>p</a:t>
            </a:r>
            <a:r>
              <a:rPr sz="3600" spc="-215" dirty="0">
                <a:latin typeface="Trebuchet MS"/>
                <a:cs typeface="Trebuchet MS"/>
              </a:rPr>
              <a:t>a</a:t>
            </a:r>
            <a:r>
              <a:rPr sz="3600" spc="-254" dirty="0">
                <a:latin typeface="Trebuchet MS"/>
                <a:cs typeface="Trebuchet MS"/>
              </a:rPr>
              <a:t>t</a:t>
            </a:r>
            <a:r>
              <a:rPr sz="3600" spc="-240" dirty="0">
                <a:latin typeface="Trebuchet MS"/>
                <a:cs typeface="Trebuchet MS"/>
              </a:rPr>
              <a:t>h</a:t>
            </a:r>
            <a:r>
              <a:rPr sz="3600" spc="-229" dirty="0">
                <a:latin typeface="Trebuchet MS"/>
                <a:cs typeface="Trebuchet MS"/>
              </a:rPr>
              <a:t>w</a:t>
            </a:r>
            <a:r>
              <a:rPr sz="3600" spc="-215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y  </a:t>
            </a:r>
            <a:r>
              <a:rPr sz="3600" spc="-85" dirty="0">
                <a:latin typeface="Trebuchet MS"/>
                <a:cs typeface="Trebuchet MS"/>
              </a:rPr>
              <a:t>t</a:t>
            </a:r>
            <a:r>
              <a:rPr sz="3600" dirty="0">
                <a:latin typeface="Trebuchet MS"/>
                <a:cs typeface="Trebuchet MS"/>
              </a:rPr>
              <a:t>o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</a:t>
            </a:r>
            <a:r>
              <a:rPr sz="3600" spc="-409" dirty="0">
                <a:latin typeface="Trebuchet MS"/>
                <a:cs typeface="Trebuchet MS"/>
              </a:rPr>
              <a:t> </a:t>
            </a:r>
            <a:r>
              <a:rPr sz="3600" spc="-160" dirty="0">
                <a:latin typeface="Trebuchet MS"/>
                <a:cs typeface="Trebuchet MS"/>
              </a:rPr>
              <a:t>d</a:t>
            </a:r>
            <a:r>
              <a:rPr sz="3600" spc="-190" dirty="0">
                <a:latin typeface="Trebuchet MS"/>
                <a:cs typeface="Trebuchet MS"/>
              </a:rPr>
              <a:t>e</a:t>
            </a:r>
            <a:r>
              <a:rPr sz="3600" spc="-165" dirty="0">
                <a:latin typeface="Trebuchet MS"/>
                <a:cs typeface="Trebuchet MS"/>
              </a:rPr>
              <a:t>s</a:t>
            </a:r>
            <a:r>
              <a:rPr sz="3600" spc="-180" dirty="0">
                <a:latin typeface="Trebuchet MS"/>
                <a:cs typeface="Trebuchet MS"/>
              </a:rPr>
              <a:t>t</a:t>
            </a:r>
            <a:r>
              <a:rPr sz="3600" spc="-190" dirty="0">
                <a:latin typeface="Trebuchet MS"/>
                <a:cs typeface="Trebuchet MS"/>
              </a:rPr>
              <a:t>i</a:t>
            </a:r>
            <a:r>
              <a:rPr sz="3600" spc="-170" dirty="0">
                <a:latin typeface="Trebuchet MS"/>
                <a:cs typeface="Trebuchet MS"/>
              </a:rPr>
              <a:t>n</a:t>
            </a:r>
            <a:r>
              <a:rPr sz="3600" spc="-165" dirty="0">
                <a:latin typeface="Trebuchet MS"/>
                <a:cs typeface="Trebuchet MS"/>
              </a:rPr>
              <a:t>a</a:t>
            </a:r>
            <a:r>
              <a:rPr sz="3600" spc="-204" dirty="0">
                <a:latin typeface="Trebuchet MS"/>
                <a:cs typeface="Trebuchet MS"/>
              </a:rPr>
              <a:t>t</a:t>
            </a:r>
            <a:r>
              <a:rPr sz="3600" spc="-165" dirty="0">
                <a:latin typeface="Trebuchet MS"/>
                <a:cs typeface="Trebuchet MS"/>
              </a:rPr>
              <a:t>i</a:t>
            </a:r>
            <a:r>
              <a:rPr sz="3600" spc="-180" dirty="0">
                <a:latin typeface="Trebuchet MS"/>
                <a:cs typeface="Trebuchet MS"/>
              </a:rPr>
              <a:t>o</a:t>
            </a:r>
            <a:r>
              <a:rPr sz="3600" dirty="0">
                <a:latin typeface="Trebuchet MS"/>
                <a:cs typeface="Trebuchet MS"/>
              </a:rPr>
              <a:t>n</a:t>
            </a:r>
            <a:r>
              <a:rPr sz="3600" spc="-305" dirty="0">
                <a:latin typeface="Trebuchet MS"/>
                <a:cs typeface="Trebuchet MS"/>
              </a:rPr>
              <a:t> </a:t>
            </a:r>
            <a:r>
              <a:rPr sz="3600" spc="-140" dirty="0">
                <a:latin typeface="Trebuchet MS"/>
                <a:cs typeface="Trebuchet MS"/>
              </a:rPr>
              <a:t>i</a:t>
            </a:r>
            <a:r>
              <a:rPr sz="3600" dirty="0">
                <a:latin typeface="Trebuchet MS"/>
                <a:cs typeface="Trebuchet MS"/>
              </a:rPr>
              <a:t>s</a:t>
            </a:r>
            <a:r>
              <a:rPr sz="3600" spc="-240" dirty="0">
                <a:latin typeface="Trebuchet MS"/>
                <a:cs typeface="Trebuchet MS"/>
              </a:rPr>
              <a:t> </a:t>
            </a:r>
            <a:r>
              <a:rPr sz="3600" spc="-190" dirty="0">
                <a:latin typeface="Trebuchet MS"/>
                <a:cs typeface="Trebuchet MS"/>
              </a:rPr>
              <a:t>se</a:t>
            </a:r>
            <a:r>
              <a:rPr sz="3600" spc="-200" dirty="0">
                <a:latin typeface="Trebuchet MS"/>
                <a:cs typeface="Trebuchet MS"/>
              </a:rPr>
              <a:t>l</a:t>
            </a:r>
            <a:r>
              <a:rPr sz="3600" spc="-190" dirty="0">
                <a:latin typeface="Trebuchet MS"/>
                <a:cs typeface="Trebuchet MS"/>
              </a:rPr>
              <a:t>e</a:t>
            </a:r>
            <a:r>
              <a:rPr sz="3600" spc="-200" dirty="0">
                <a:latin typeface="Trebuchet MS"/>
                <a:cs typeface="Trebuchet MS"/>
              </a:rPr>
              <a:t>c</a:t>
            </a:r>
            <a:r>
              <a:rPr sz="3600" spc="-204" dirty="0">
                <a:latin typeface="Trebuchet MS"/>
                <a:cs typeface="Trebuchet MS"/>
              </a:rPr>
              <a:t>t</a:t>
            </a:r>
            <a:r>
              <a:rPr sz="3600" spc="-215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d</a:t>
            </a:r>
            <a:r>
              <a:rPr sz="3600" spc="-295" dirty="0">
                <a:latin typeface="Trebuchet MS"/>
                <a:cs typeface="Trebuchet MS"/>
              </a:rPr>
              <a:t> </a:t>
            </a:r>
            <a:r>
              <a:rPr sz="3600" spc="-270" dirty="0">
                <a:latin typeface="Trebuchet MS"/>
                <a:cs typeface="Trebuchet MS"/>
              </a:rPr>
              <a:t>,</a:t>
            </a:r>
            <a:r>
              <a:rPr sz="3600" spc="-280" dirty="0">
                <a:latin typeface="Trebuchet MS"/>
                <a:cs typeface="Trebuchet MS"/>
              </a:rPr>
              <a:t>t</a:t>
            </a:r>
            <a:r>
              <a:rPr sz="3600" spc="-265" dirty="0">
                <a:latin typeface="Trebuchet MS"/>
                <a:cs typeface="Trebuchet MS"/>
              </a:rPr>
              <a:t>h</a:t>
            </a:r>
            <a:r>
              <a:rPr sz="3600" dirty="0">
                <a:latin typeface="Trebuchet MS"/>
                <a:cs typeface="Trebuchet MS"/>
              </a:rPr>
              <a:t>e </a:t>
            </a:r>
            <a:r>
              <a:rPr sz="3600" spc="-484" dirty="0">
                <a:latin typeface="Trebuchet MS"/>
                <a:cs typeface="Trebuchet MS"/>
              </a:rPr>
              <a:t> </a:t>
            </a:r>
            <a:r>
              <a:rPr sz="3600" spc="-105" dirty="0">
                <a:latin typeface="Trebuchet MS"/>
                <a:cs typeface="Trebuchet MS"/>
              </a:rPr>
              <a:t>r</a:t>
            </a:r>
            <a:r>
              <a:rPr sz="3600" spc="-114" dirty="0">
                <a:latin typeface="Trebuchet MS"/>
                <a:cs typeface="Trebuchet MS"/>
              </a:rPr>
              <a:t>o</a:t>
            </a:r>
            <a:r>
              <a:rPr sz="3600" spc="-100" dirty="0">
                <a:latin typeface="Trebuchet MS"/>
                <a:cs typeface="Trebuchet MS"/>
              </a:rPr>
              <a:t>u</a:t>
            </a:r>
            <a:r>
              <a:rPr sz="3600" spc="-110" dirty="0">
                <a:latin typeface="Trebuchet MS"/>
                <a:cs typeface="Trebuchet MS"/>
              </a:rPr>
              <a:t>t</a:t>
            </a:r>
            <a:r>
              <a:rPr sz="3600" spc="-70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r</a:t>
            </a:r>
            <a:r>
              <a:rPr sz="3600" spc="-200" dirty="0">
                <a:latin typeface="Trebuchet MS"/>
                <a:cs typeface="Trebuchet MS"/>
              </a:rPr>
              <a:t> </a:t>
            </a:r>
            <a:r>
              <a:rPr sz="3600" spc="-114" dirty="0">
                <a:latin typeface="Trebuchet MS"/>
                <a:cs typeface="Trebuchet MS"/>
              </a:rPr>
              <a:t>s</a:t>
            </a:r>
            <a:r>
              <a:rPr sz="3600" spc="-120" dirty="0">
                <a:latin typeface="Trebuchet MS"/>
                <a:cs typeface="Trebuchet MS"/>
              </a:rPr>
              <a:t>e</a:t>
            </a:r>
            <a:r>
              <a:rPr sz="3600" spc="-150" dirty="0">
                <a:latin typeface="Trebuchet MS"/>
                <a:cs typeface="Trebuchet MS"/>
              </a:rPr>
              <a:t>n</a:t>
            </a:r>
            <a:r>
              <a:rPr sz="3600" spc="-135" dirty="0">
                <a:latin typeface="Trebuchet MS"/>
                <a:cs typeface="Trebuchet MS"/>
              </a:rPr>
              <a:t>d</a:t>
            </a:r>
            <a:r>
              <a:rPr sz="3600" dirty="0">
                <a:latin typeface="Trebuchet MS"/>
                <a:cs typeface="Trebuchet MS"/>
              </a:rPr>
              <a:t>s  </a:t>
            </a:r>
            <a:r>
              <a:rPr sz="3600" spc="-260" dirty="0">
                <a:latin typeface="Trebuchet MS"/>
                <a:cs typeface="Trebuchet MS"/>
              </a:rPr>
              <a:t>a</a:t>
            </a:r>
            <a:r>
              <a:rPr sz="3600" spc="-270" dirty="0">
                <a:latin typeface="Trebuchet MS"/>
                <a:cs typeface="Trebuchet MS"/>
              </a:rPr>
              <a:t>l</a:t>
            </a:r>
            <a:r>
              <a:rPr sz="3600" dirty="0">
                <a:latin typeface="Trebuchet MS"/>
                <a:cs typeface="Trebuchet MS"/>
              </a:rPr>
              <a:t>l</a:t>
            </a:r>
            <a:r>
              <a:rPr sz="3600" spc="-545" dirty="0">
                <a:latin typeface="Trebuchet MS"/>
                <a:cs typeface="Trebuchet MS"/>
              </a:rPr>
              <a:t> </a:t>
            </a:r>
            <a:r>
              <a:rPr sz="3600" spc="-185" dirty="0">
                <a:latin typeface="Trebuchet MS"/>
                <a:cs typeface="Trebuchet MS"/>
              </a:rPr>
              <a:t>p</a:t>
            </a:r>
            <a:r>
              <a:rPr sz="3600" spc="-190" dirty="0">
                <a:latin typeface="Trebuchet MS"/>
                <a:cs typeface="Trebuchet MS"/>
              </a:rPr>
              <a:t>a</a:t>
            </a:r>
            <a:r>
              <a:rPr sz="3600" spc="-200" dirty="0">
                <a:latin typeface="Trebuchet MS"/>
                <a:cs typeface="Trebuchet MS"/>
              </a:rPr>
              <a:t>c</a:t>
            </a:r>
            <a:r>
              <a:rPr sz="3600" spc="-190" dirty="0">
                <a:latin typeface="Trebuchet MS"/>
                <a:cs typeface="Trebuchet MS"/>
              </a:rPr>
              <a:t>ke</a:t>
            </a:r>
            <a:r>
              <a:rPr sz="3600" spc="-204" dirty="0">
                <a:latin typeface="Trebuchet MS"/>
                <a:cs typeface="Trebuchet MS"/>
              </a:rPr>
              <a:t>t</a:t>
            </a:r>
            <a:r>
              <a:rPr sz="3600" dirty="0">
                <a:latin typeface="Trebuchet MS"/>
                <a:cs typeface="Trebuchet MS"/>
              </a:rPr>
              <a:t>s</a:t>
            </a:r>
            <a:r>
              <a:rPr sz="3600" spc="-430" dirty="0">
                <a:latin typeface="Trebuchet MS"/>
                <a:cs typeface="Trebuchet MS"/>
              </a:rPr>
              <a:t> </a:t>
            </a:r>
            <a:r>
              <a:rPr sz="3600" spc="-190" dirty="0">
                <a:latin typeface="Trebuchet MS"/>
                <a:cs typeface="Trebuchet MS"/>
              </a:rPr>
              <a:t>i</a:t>
            </a:r>
            <a:r>
              <a:rPr sz="3600" dirty="0">
                <a:latin typeface="Trebuchet MS"/>
                <a:cs typeface="Trebuchet MS"/>
              </a:rPr>
              <a:t>n</a:t>
            </a:r>
            <a:r>
              <a:rPr sz="3600" spc="-365" dirty="0">
                <a:latin typeface="Trebuchet MS"/>
                <a:cs typeface="Trebuchet MS"/>
              </a:rPr>
              <a:t> </a:t>
            </a:r>
            <a:r>
              <a:rPr sz="3600" spc="-229" dirty="0">
                <a:latin typeface="Trebuchet MS"/>
                <a:cs typeface="Trebuchet MS"/>
              </a:rPr>
              <a:t>t</a:t>
            </a:r>
            <a:r>
              <a:rPr sz="3600" spc="-220" dirty="0">
                <a:latin typeface="Trebuchet MS"/>
                <a:cs typeface="Trebuchet MS"/>
              </a:rPr>
              <a:t>h</a:t>
            </a:r>
            <a:r>
              <a:rPr sz="3600" spc="-215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t</a:t>
            </a:r>
            <a:r>
              <a:rPr sz="3600" spc="130" dirty="0">
                <a:latin typeface="Trebuchet MS"/>
                <a:cs typeface="Trebuchet MS"/>
              </a:rPr>
              <a:t> </a:t>
            </a:r>
            <a:r>
              <a:rPr sz="3600" spc="-235" dirty="0">
                <a:latin typeface="Trebuchet MS"/>
                <a:cs typeface="Trebuchet MS"/>
              </a:rPr>
              <a:t>w</a:t>
            </a:r>
            <a:r>
              <a:rPr sz="3600" spc="-240" dirty="0">
                <a:latin typeface="Trebuchet MS"/>
                <a:cs typeface="Trebuchet MS"/>
              </a:rPr>
              <a:t>a</a:t>
            </a:r>
            <a:r>
              <a:rPr sz="3600" spc="-675" dirty="0">
                <a:latin typeface="Trebuchet MS"/>
                <a:cs typeface="Trebuchet MS"/>
              </a:rPr>
              <a:t>y</a:t>
            </a:r>
            <a:r>
              <a:rPr sz="3600" dirty="0">
                <a:latin typeface="Trebuchet MS"/>
                <a:cs typeface="Trebuchet MS"/>
              </a:rPr>
              <a:t>.</a:t>
            </a:r>
            <a:endParaRPr sz="3600">
              <a:latin typeface="Trebuchet MS"/>
              <a:cs typeface="Trebuchet MS"/>
            </a:endParaRPr>
          </a:p>
          <a:p>
            <a:pPr marL="1637664" algn="just">
              <a:lnSpc>
                <a:spcPts val="3750"/>
              </a:lnSpc>
            </a:pPr>
            <a:r>
              <a:rPr sz="3600" spc="-204" dirty="0">
                <a:solidFill>
                  <a:srgbClr val="552112"/>
                </a:solidFill>
                <a:latin typeface="Trebuchet MS"/>
                <a:cs typeface="Trebuchet MS"/>
              </a:rPr>
              <a:t>A</a:t>
            </a:r>
            <a:r>
              <a:rPr sz="3600" spc="-185" dirty="0">
                <a:solidFill>
                  <a:srgbClr val="552112"/>
                </a:solidFill>
                <a:latin typeface="Trebuchet MS"/>
                <a:cs typeface="Trebuchet MS"/>
              </a:rPr>
              <a:t>d</a:t>
            </a:r>
            <a:r>
              <a:rPr sz="3600" spc="-190" dirty="0">
                <a:solidFill>
                  <a:srgbClr val="552112"/>
                </a:solidFill>
                <a:latin typeface="Trebuchet MS"/>
                <a:cs typeface="Trebuchet MS"/>
              </a:rPr>
              <a:t>a</a:t>
            </a:r>
            <a:r>
              <a:rPr sz="3600" spc="-185" dirty="0">
                <a:solidFill>
                  <a:srgbClr val="552112"/>
                </a:solidFill>
                <a:latin typeface="Trebuchet MS"/>
                <a:cs typeface="Trebuchet MS"/>
              </a:rPr>
              <a:t>p</a:t>
            </a:r>
            <a:r>
              <a:rPr sz="3600" spc="-204" dirty="0">
                <a:solidFill>
                  <a:srgbClr val="552112"/>
                </a:solidFill>
                <a:latin typeface="Trebuchet MS"/>
                <a:cs typeface="Trebuchet MS"/>
              </a:rPr>
              <a:t>t</a:t>
            </a:r>
            <a:r>
              <a:rPr sz="3600" spc="-190" dirty="0">
                <a:solidFill>
                  <a:srgbClr val="552112"/>
                </a:solidFill>
                <a:latin typeface="Trebuchet MS"/>
                <a:cs typeface="Trebuchet MS"/>
              </a:rPr>
              <a:t>i</a:t>
            </a:r>
            <a:r>
              <a:rPr sz="3600" spc="-204" dirty="0">
                <a:solidFill>
                  <a:srgbClr val="552112"/>
                </a:solidFill>
                <a:latin typeface="Trebuchet MS"/>
                <a:cs typeface="Trebuchet MS"/>
              </a:rPr>
              <a:t>v</a:t>
            </a:r>
            <a:r>
              <a:rPr sz="3600" dirty="0">
                <a:solidFill>
                  <a:srgbClr val="552112"/>
                </a:solidFill>
                <a:latin typeface="Trebuchet MS"/>
                <a:cs typeface="Trebuchet MS"/>
              </a:rPr>
              <a:t>e</a:t>
            </a:r>
            <a:r>
              <a:rPr sz="3600" spc="-330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600" spc="-350" dirty="0">
                <a:solidFill>
                  <a:srgbClr val="552112"/>
                </a:solidFill>
                <a:latin typeface="Trebuchet MS"/>
                <a:cs typeface="Trebuchet MS"/>
              </a:rPr>
              <a:t>R</a:t>
            </a:r>
            <a:r>
              <a:rPr sz="3600" spc="-204" dirty="0">
                <a:solidFill>
                  <a:srgbClr val="552112"/>
                </a:solidFill>
                <a:latin typeface="Trebuchet MS"/>
                <a:cs typeface="Trebuchet MS"/>
              </a:rPr>
              <a:t>o</a:t>
            </a:r>
            <a:r>
              <a:rPr sz="3600" spc="-195" dirty="0">
                <a:solidFill>
                  <a:srgbClr val="552112"/>
                </a:solidFill>
                <a:latin typeface="Trebuchet MS"/>
                <a:cs typeface="Trebuchet MS"/>
              </a:rPr>
              <a:t>u</a:t>
            </a:r>
            <a:r>
              <a:rPr sz="3600" spc="-204" dirty="0">
                <a:solidFill>
                  <a:srgbClr val="552112"/>
                </a:solidFill>
                <a:latin typeface="Trebuchet MS"/>
                <a:cs typeface="Trebuchet MS"/>
              </a:rPr>
              <a:t>t</a:t>
            </a:r>
            <a:r>
              <a:rPr sz="3600" spc="-190" dirty="0">
                <a:solidFill>
                  <a:srgbClr val="552112"/>
                </a:solidFill>
                <a:latin typeface="Trebuchet MS"/>
                <a:cs typeface="Trebuchet MS"/>
              </a:rPr>
              <a:t>i</a:t>
            </a:r>
            <a:r>
              <a:rPr sz="3600" spc="-195" dirty="0">
                <a:solidFill>
                  <a:srgbClr val="552112"/>
                </a:solidFill>
                <a:latin typeface="Trebuchet MS"/>
                <a:cs typeface="Trebuchet MS"/>
              </a:rPr>
              <a:t>n</a:t>
            </a:r>
            <a:r>
              <a:rPr sz="3600" spc="-200" dirty="0">
                <a:solidFill>
                  <a:srgbClr val="552112"/>
                </a:solidFill>
                <a:latin typeface="Trebuchet MS"/>
                <a:cs typeface="Trebuchet MS"/>
              </a:rPr>
              <a:t>g</a:t>
            </a:r>
            <a:r>
              <a:rPr sz="3600" dirty="0">
                <a:solidFill>
                  <a:srgbClr val="552112"/>
                </a:solidFill>
                <a:latin typeface="Trebuchet MS"/>
                <a:cs typeface="Trebuchet MS"/>
              </a:rPr>
              <a:t>:</a:t>
            </a:r>
            <a:endParaRPr sz="3600">
              <a:latin typeface="Trebuchet MS"/>
              <a:cs typeface="Trebuchet MS"/>
            </a:endParaRPr>
          </a:p>
          <a:p>
            <a:pPr marL="295910" marR="5080" algn="just">
              <a:lnSpc>
                <a:spcPts val="3500"/>
              </a:lnSpc>
              <a:spcBef>
                <a:spcPts val="535"/>
              </a:spcBef>
            </a:pPr>
            <a:r>
              <a:rPr sz="3600" spc="-65" dirty="0">
                <a:latin typeface="Trebuchet MS"/>
                <a:cs typeface="Trebuchet MS"/>
              </a:rPr>
              <a:t>The </a:t>
            </a:r>
            <a:r>
              <a:rPr sz="3600" spc="-85" dirty="0">
                <a:latin typeface="Trebuchet MS"/>
                <a:cs typeface="Trebuchet MS"/>
              </a:rPr>
              <a:t>router </a:t>
            </a:r>
            <a:r>
              <a:rPr sz="3600" spc="-180" dirty="0">
                <a:latin typeface="Trebuchet MS"/>
                <a:cs typeface="Trebuchet MS"/>
              </a:rPr>
              <a:t>may </a:t>
            </a:r>
            <a:r>
              <a:rPr sz="3600" spc="-165" dirty="0">
                <a:latin typeface="Trebuchet MS"/>
                <a:cs typeface="Trebuchet MS"/>
              </a:rPr>
              <a:t>select </a:t>
            </a:r>
            <a:r>
              <a:rPr sz="3600" spc="-114" dirty="0">
                <a:latin typeface="Trebuchet MS"/>
                <a:cs typeface="Trebuchet MS"/>
              </a:rPr>
              <a:t>new </a:t>
            </a:r>
            <a:r>
              <a:rPr sz="3600" spc="-80" dirty="0">
                <a:latin typeface="Trebuchet MS"/>
                <a:cs typeface="Trebuchet MS"/>
              </a:rPr>
              <a:t>route </a:t>
            </a:r>
            <a:r>
              <a:rPr sz="3600" spc="-90" dirty="0">
                <a:latin typeface="Trebuchet MS"/>
                <a:cs typeface="Trebuchet MS"/>
              </a:rPr>
              <a:t>for </a:t>
            </a:r>
            <a:r>
              <a:rPr sz="3600" spc="-250" dirty="0">
                <a:latin typeface="Trebuchet MS"/>
                <a:cs typeface="Trebuchet MS"/>
              </a:rPr>
              <a:t>each 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190" dirty="0">
                <a:latin typeface="Trebuchet MS"/>
                <a:cs typeface="Trebuchet MS"/>
              </a:rPr>
              <a:t>packet.</a:t>
            </a:r>
            <a:endParaRPr sz="3600">
              <a:latin typeface="Trebuchet MS"/>
              <a:cs typeface="Trebuchet MS"/>
            </a:endParaRPr>
          </a:p>
          <a:p>
            <a:pPr marL="1607185" algn="just">
              <a:lnSpc>
                <a:spcPts val="3804"/>
              </a:lnSpc>
            </a:pPr>
            <a:r>
              <a:rPr sz="3600" spc="-405" dirty="0">
                <a:solidFill>
                  <a:srgbClr val="552112"/>
                </a:solidFill>
                <a:latin typeface="Trebuchet MS"/>
                <a:cs typeface="Trebuchet MS"/>
              </a:rPr>
              <a:t>P</a:t>
            </a:r>
            <a:r>
              <a:rPr sz="3600" spc="-240" dirty="0">
                <a:solidFill>
                  <a:srgbClr val="552112"/>
                </a:solidFill>
                <a:latin typeface="Trebuchet MS"/>
                <a:cs typeface="Trebuchet MS"/>
              </a:rPr>
              <a:t>a</a:t>
            </a:r>
            <a:r>
              <a:rPr sz="3600" spc="-250" dirty="0">
                <a:solidFill>
                  <a:srgbClr val="552112"/>
                </a:solidFill>
                <a:latin typeface="Trebuchet MS"/>
                <a:cs typeface="Trebuchet MS"/>
              </a:rPr>
              <a:t>c</a:t>
            </a:r>
            <a:r>
              <a:rPr sz="3600" spc="-235" dirty="0">
                <a:solidFill>
                  <a:srgbClr val="552112"/>
                </a:solidFill>
                <a:latin typeface="Trebuchet MS"/>
                <a:cs typeface="Trebuchet MS"/>
              </a:rPr>
              <a:t>k</a:t>
            </a:r>
            <a:r>
              <a:rPr sz="3600" spc="-240" dirty="0">
                <a:solidFill>
                  <a:srgbClr val="552112"/>
                </a:solidFill>
                <a:latin typeface="Trebuchet MS"/>
                <a:cs typeface="Trebuchet MS"/>
              </a:rPr>
              <a:t>e</a:t>
            </a:r>
            <a:r>
              <a:rPr sz="3600" dirty="0">
                <a:solidFill>
                  <a:srgbClr val="552112"/>
                </a:solidFill>
                <a:latin typeface="Trebuchet MS"/>
                <a:cs typeface="Trebuchet MS"/>
              </a:rPr>
              <a:t>t</a:t>
            </a:r>
            <a:r>
              <a:rPr sz="3600" spc="-570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600" spc="-265" dirty="0">
                <a:solidFill>
                  <a:srgbClr val="552112"/>
                </a:solidFill>
                <a:latin typeface="Trebuchet MS"/>
                <a:cs typeface="Trebuchet MS"/>
              </a:rPr>
              <a:t>L</a:t>
            </a:r>
            <a:r>
              <a:rPr sz="3600" spc="-260" dirty="0">
                <a:solidFill>
                  <a:srgbClr val="552112"/>
                </a:solidFill>
                <a:latin typeface="Trebuchet MS"/>
                <a:cs typeface="Trebuchet MS"/>
              </a:rPr>
              <a:t>i</a:t>
            </a:r>
            <a:r>
              <a:rPr sz="3600" spc="-280" dirty="0">
                <a:solidFill>
                  <a:srgbClr val="552112"/>
                </a:solidFill>
                <a:latin typeface="Trebuchet MS"/>
                <a:cs typeface="Trebuchet MS"/>
              </a:rPr>
              <a:t>f</a:t>
            </a:r>
            <a:r>
              <a:rPr sz="3600" dirty="0">
                <a:solidFill>
                  <a:srgbClr val="552112"/>
                </a:solidFill>
                <a:latin typeface="Trebuchet MS"/>
                <a:cs typeface="Trebuchet MS"/>
              </a:rPr>
              <a:t>e</a:t>
            </a:r>
            <a:r>
              <a:rPr sz="3600" spc="-605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600" spc="-320" dirty="0">
                <a:solidFill>
                  <a:srgbClr val="552112"/>
                </a:solidFill>
                <a:latin typeface="Trebuchet MS"/>
                <a:cs typeface="Trebuchet MS"/>
              </a:rPr>
              <a:t>T</a:t>
            </a:r>
            <a:r>
              <a:rPr sz="3600" spc="-165" dirty="0">
                <a:solidFill>
                  <a:srgbClr val="552112"/>
                </a:solidFill>
                <a:latin typeface="Trebuchet MS"/>
                <a:cs typeface="Trebuchet MS"/>
              </a:rPr>
              <a:t>i</a:t>
            </a:r>
            <a:r>
              <a:rPr sz="3600" spc="-160" dirty="0">
                <a:solidFill>
                  <a:srgbClr val="552112"/>
                </a:solidFill>
                <a:latin typeface="Trebuchet MS"/>
                <a:cs typeface="Trebuchet MS"/>
              </a:rPr>
              <a:t>m</a:t>
            </a:r>
            <a:r>
              <a:rPr sz="3600" dirty="0">
                <a:solidFill>
                  <a:srgbClr val="552112"/>
                </a:solidFill>
                <a:latin typeface="Trebuchet MS"/>
                <a:cs typeface="Trebuchet MS"/>
              </a:rPr>
              <a:t>e</a:t>
            </a:r>
            <a:r>
              <a:rPr sz="3600" spc="-340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600" spc="-125" dirty="0">
                <a:solidFill>
                  <a:srgbClr val="552112"/>
                </a:solidFill>
                <a:latin typeface="Trebuchet MS"/>
                <a:cs typeface="Trebuchet MS"/>
              </a:rPr>
              <a:t>(</a:t>
            </a:r>
            <a:r>
              <a:rPr sz="3600" spc="-135" dirty="0">
                <a:solidFill>
                  <a:srgbClr val="552112"/>
                </a:solidFill>
                <a:latin typeface="Trebuchet MS"/>
                <a:cs typeface="Trebuchet MS"/>
              </a:rPr>
              <a:t>o</a:t>
            </a:r>
            <a:r>
              <a:rPr sz="3600" spc="-130" dirty="0">
                <a:solidFill>
                  <a:srgbClr val="552112"/>
                </a:solidFill>
                <a:latin typeface="Trebuchet MS"/>
                <a:cs typeface="Trebuchet MS"/>
              </a:rPr>
              <a:t>r</a:t>
            </a:r>
            <a:r>
              <a:rPr sz="3600" spc="-125" dirty="0">
                <a:solidFill>
                  <a:srgbClr val="552112"/>
                </a:solidFill>
                <a:latin typeface="Trebuchet MS"/>
                <a:cs typeface="Trebuchet MS"/>
              </a:rPr>
              <a:t>)</a:t>
            </a:r>
            <a:r>
              <a:rPr sz="3600" spc="-265" dirty="0">
                <a:solidFill>
                  <a:srgbClr val="552112"/>
                </a:solidFill>
                <a:latin typeface="Trebuchet MS"/>
                <a:cs typeface="Trebuchet MS"/>
              </a:rPr>
              <a:t>T</a:t>
            </a:r>
            <a:r>
              <a:rPr sz="3600" spc="-120" dirty="0">
                <a:solidFill>
                  <a:srgbClr val="552112"/>
                </a:solidFill>
                <a:latin typeface="Trebuchet MS"/>
                <a:cs typeface="Trebuchet MS"/>
              </a:rPr>
              <a:t>i</a:t>
            </a:r>
            <a:r>
              <a:rPr sz="3600" spc="-110" dirty="0">
                <a:solidFill>
                  <a:srgbClr val="552112"/>
                </a:solidFill>
                <a:latin typeface="Trebuchet MS"/>
                <a:cs typeface="Trebuchet MS"/>
              </a:rPr>
              <a:t>m</a:t>
            </a:r>
            <a:r>
              <a:rPr sz="3600" dirty="0">
                <a:solidFill>
                  <a:srgbClr val="552112"/>
                </a:solidFill>
                <a:latin typeface="Trebuchet MS"/>
                <a:cs typeface="Trebuchet MS"/>
              </a:rPr>
              <a:t>e</a:t>
            </a:r>
            <a:r>
              <a:rPr sz="3600" spc="-145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600" spc="-110" dirty="0">
                <a:solidFill>
                  <a:srgbClr val="552112"/>
                </a:solidFill>
                <a:latin typeface="Trebuchet MS"/>
                <a:cs typeface="Trebuchet MS"/>
              </a:rPr>
              <a:t>t</a:t>
            </a:r>
            <a:r>
              <a:rPr sz="3600" dirty="0">
                <a:solidFill>
                  <a:srgbClr val="552112"/>
                </a:solidFill>
                <a:latin typeface="Trebuchet MS"/>
                <a:cs typeface="Trebuchet MS"/>
              </a:rPr>
              <a:t>o</a:t>
            </a:r>
            <a:r>
              <a:rPr sz="3600" spc="-455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600" spc="-290" dirty="0">
                <a:solidFill>
                  <a:srgbClr val="552112"/>
                </a:solidFill>
                <a:latin typeface="Trebuchet MS"/>
                <a:cs typeface="Trebuchet MS"/>
              </a:rPr>
              <a:t>L</a:t>
            </a:r>
            <a:r>
              <a:rPr sz="3600" spc="-285" dirty="0">
                <a:solidFill>
                  <a:srgbClr val="552112"/>
                </a:solidFill>
                <a:latin typeface="Trebuchet MS"/>
                <a:cs typeface="Trebuchet MS"/>
              </a:rPr>
              <a:t>i</a:t>
            </a:r>
            <a:r>
              <a:rPr sz="3600" spc="-305" dirty="0">
                <a:solidFill>
                  <a:srgbClr val="552112"/>
                </a:solidFill>
                <a:latin typeface="Trebuchet MS"/>
                <a:cs typeface="Trebuchet MS"/>
              </a:rPr>
              <a:t>v</a:t>
            </a:r>
            <a:r>
              <a:rPr sz="3600" spc="-285" dirty="0">
                <a:solidFill>
                  <a:srgbClr val="552112"/>
                </a:solidFill>
                <a:latin typeface="Trebuchet MS"/>
                <a:cs typeface="Trebuchet MS"/>
              </a:rPr>
              <a:t>e</a:t>
            </a:r>
            <a:r>
              <a:rPr sz="3600" dirty="0">
                <a:solidFill>
                  <a:srgbClr val="552112"/>
                </a:solidFill>
                <a:latin typeface="Trebuchet MS"/>
                <a:cs typeface="Trebuchet MS"/>
              </a:rPr>
              <a:t>:</a:t>
            </a:r>
            <a:endParaRPr sz="3600">
              <a:latin typeface="Trebuchet MS"/>
              <a:cs typeface="Trebuchet MS"/>
            </a:endParaRPr>
          </a:p>
          <a:p>
            <a:pPr marL="12700" marR="463550" indent="115570" algn="just">
              <a:lnSpc>
                <a:spcPct val="90000"/>
              </a:lnSpc>
              <a:spcBef>
                <a:spcPts val="325"/>
              </a:spcBef>
            </a:pPr>
            <a:r>
              <a:rPr sz="3600" spc="-65" dirty="0">
                <a:latin typeface="Trebuchet MS"/>
                <a:cs typeface="Trebuchet MS"/>
              </a:rPr>
              <a:t>The</a:t>
            </a:r>
            <a:r>
              <a:rPr sz="3600" spc="-60" dirty="0">
                <a:latin typeface="Trebuchet MS"/>
                <a:cs typeface="Trebuchet MS"/>
              </a:rPr>
              <a:t> </a:t>
            </a:r>
            <a:r>
              <a:rPr sz="3600" spc="-135" dirty="0">
                <a:latin typeface="Trebuchet MS"/>
                <a:cs typeface="Trebuchet MS"/>
              </a:rPr>
              <a:t>problem</a:t>
            </a:r>
            <a:r>
              <a:rPr sz="3600" spc="-130" dirty="0">
                <a:latin typeface="Trebuchet MS"/>
                <a:cs typeface="Trebuchet MS"/>
              </a:rPr>
              <a:t> </a:t>
            </a:r>
            <a:r>
              <a:rPr sz="3600" spc="-170" dirty="0">
                <a:latin typeface="Trebuchet MS"/>
                <a:cs typeface="Trebuchet MS"/>
              </a:rPr>
              <a:t>created</a:t>
            </a:r>
            <a:r>
              <a:rPr sz="3600" spc="-165" dirty="0">
                <a:latin typeface="Trebuchet MS"/>
                <a:cs typeface="Trebuchet MS"/>
              </a:rPr>
              <a:t> </a:t>
            </a:r>
            <a:r>
              <a:rPr sz="3600" spc="-95" dirty="0">
                <a:latin typeface="Trebuchet MS"/>
                <a:cs typeface="Trebuchet MS"/>
              </a:rPr>
              <a:t>by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spc="-125" dirty="0">
                <a:latin typeface="Trebuchet MS"/>
                <a:cs typeface="Trebuchet MS"/>
              </a:rPr>
              <a:t>looping</a:t>
            </a:r>
            <a:r>
              <a:rPr sz="3600" spc="835" dirty="0">
                <a:latin typeface="Trebuchet MS"/>
                <a:cs typeface="Trebuchet MS"/>
              </a:rPr>
              <a:t> </a:t>
            </a:r>
            <a:r>
              <a:rPr sz="3600" spc="10" dirty="0">
                <a:latin typeface="Trebuchet MS"/>
                <a:cs typeface="Trebuchet MS"/>
              </a:rPr>
              <a:t>or </a:t>
            </a:r>
            <a:r>
              <a:rPr sz="3600" spc="15" dirty="0">
                <a:latin typeface="Trebuchet MS"/>
                <a:cs typeface="Trebuchet MS"/>
              </a:rPr>
              <a:t> </a:t>
            </a:r>
            <a:r>
              <a:rPr sz="3600" spc="-140" dirty="0">
                <a:latin typeface="Trebuchet MS"/>
                <a:cs typeface="Trebuchet MS"/>
              </a:rPr>
              <a:t>bouncing </a:t>
            </a:r>
            <a:r>
              <a:rPr sz="3600" spc="-70" dirty="0">
                <a:latin typeface="Trebuchet MS"/>
                <a:cs typeface="Trebuchet MS"/>
              </a:rPr>
              <a:t>is </a:t>
            </a:r>
            <a:r>
              <a:rPr sz="3600" spc="-185" dirty="0">
                <a:latin typeface="Trebuchet MS"/>
                <a:cs typeface="Trebuchet MS"/>
              </a:rPr>
              <a:t>avoided </a:t>
            </a:r>
            <a:r>
              <a:rPr sz="3600" spc="-90" dirty="0">
                <a:latin typeface="Trebuchet MS"/>
                <a:cs typeface="Trebuchet MS"/>
              </a:rPr>
              <a:t>by </a:t>
            </a:r>
            <a:r>
              <a:rPr sz="3600" spc="-145" dirty="0">
                <a:latin typeface="Trebuchet MS"/>
                <a:cs typeface="Trebuchet MS"/>
              </a:rPr>
              <a:t>destroying </a:t>
            </a:r>
            <a:r>
              <a:rPr sz="3600" spc="-135" dirty="0">
                <a:latin typeface="Trebuchet MS"/>
                <a:cs typeface="Trebuchet MS"/>
              </a:rPr>
              <a:t>the </a:t>
            </a:r>
            <a:r>
              <a:rPr sz="3600" spc="-180" dirty="0">
                <a:latin typeface="Trebuchet MS"/>
                <a:cs typeface="Trebuchet MS"/>
              </a:rPr>
              <a:t>packet </a:t>
            </a:r>
            <a:r>
              <a:rPr sz="3600" spc="-107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without</a:t>
            </a:r>
            <a:r>
              <a:rPr sz="3600" spc="-125" dirty="0">
                <a:latin typeface="Trebuchet MS"/>
                <a:cs typeface="Trebuchet MS"/>
              </a:rPr>
              <a:t> </a:t>
            </a:r>
            <a:r>
              <a:rPr sz="3600" spc="-165" dirty="0">
                <a:latin typeface="Trebuchet MS"/>
                <a:cs typeface="Trebuchet MS"/>
              </a:rPr>
              <a:t>looping,</a:t>
            </a:r>
            <a:r>
              <a:rPr sz="3600" spc="-160" dirty="0">
                <a:latin typeface="Trebuchet MS"/>
                <a:cs typeface="Trebuchet MS"/>
              </a:rPr>
              <a:t> </a:t>
            </a:r>
            <a:r>
              <a:rPr sz="3600" spc="15" dirty="0">
                <a:latin typeface="Trebuchet MS"/>
                <a:cs typeface="Trebuchet MS"/>
              </a:rPr>
              <a:t>New</a:t>
            </a:r>
            <a:r>
              <a:rPr sz="3600" spc="20" dirty="0">
                <a:latin typeface="Trebuchet MS"/>
                <a:cs typeface="Trebuchet MS"/>
              </a:rPr>
              <a:t> </a:t>
            </a:r>
            <a:r>
              <a:rPr sz="3600" spc="-180" dirty="0">
                <a:latin typeface="Trebuchet MS"/>
                <a:cs typeface="Trebuchet MS"/>
              </a:rPr>
              <a:t>packet</a:t>
            </a:r>
            <a:r>
              <a:rPr sz="3600" spc="725" dirty="0">
                <a:latin typeface="Trebuchet MS"/>
                <a:cs typeface="Trebuchet MS"/>
              </a:rPr>
              <a:t> </a:t>
            </a:r>
            <a:r>
              <a:rPr sz="3600" spc="-140" dirty="0">
                <a:latin typeface="Trebuchet MS"/>
                <a:cs typeface="Trebuchet MS"/>
              </a:rPr>
              <a:t>is 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spc="-160" dirty="0">
                <a:latin typeface="Trebuchet MS"/>
                <a:cs typeface="Trebuchet MS"/>
              </a:rPr>
              <a:t>retransmitted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037" y="311022"/>
            <a:ext cx="1762048" cy="5077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2585" y="299338"/>
            <a:ext cx="2542031" cy="5194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2163" y="311022"/>
            <a:ext cx="2455291" cy="5077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96055" y="954658"/>
            <a:ext cx="2164969" cy="4128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1672" y="1453642"/>
            <a:ext cx="8000365" cy="2859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3200" spc="-61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35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ut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p</a:t>
            </a:r>
            <a:r>
              <a:rPr sz="3200" spc="-220" dirty="0">
                <a:latin typeface="Trebuchet MS"/>
                <a:cs typeface="Trebuchet MS"/>
              </a:rPr>
              <a:t>ac</a:t>
            </a:r>
            <a:r>
              <a:rPr sz="3200" spc="-225" dirty="0">
                <a:latin typeface="Trebuchet MS"/>
                <a:cs typeface="Trebuchet MS"/>
              </a:rPr>
              <a:t>k</a:t>
            </a:r>
            <a:r>
              <a:rPr sz="3200" spc="-21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41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wi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op</a:t>
            </a:r>
            <a:r>
              <a:rPr sz="3200" spc="-195" dirty="0">
                <a:latin typeface="Trebuchet MS"/>
                <a:cs typeface="Trebuchet MS"/>
              </a:rPr>
              <a:t>ti</a:t>
            </a:r>
            <a:r>
              <a:rPr sz="3200" spc="-215" dirty="0">
                <a:latin typeface="Trebuchet MS"/>
                <a:cs typeface="Trebuchet MS"/>
              </a:rPr>
              <a:t>m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320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c</a:t>
            </a:r>
            <a:r>
              <a:rPr sz="3200" spc="-235" dirty="0">
                <a:latin typeface="Trebuchet MS"/>
                <a:cs typeface="Trebuchet MS"/>
              </a:rPr>
              <a:t>o</a:t>
            </a:r>
            <a:r>
              <a:rPr sz="3200" spc="-22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290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m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y  </a:t>
            </a:r>
            <a:r>
              <a:rPr sz="3200" spc="-130" dirty="0">
                <a:latin typeface="Trebuchet MS"/>
                <a:cs typeface="Trebuchet MS"/>
              </a:rPr>
              <a:t>routing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algorithms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are</a:t>
            </a:r>
            <a:r>
              <a:rPr sz="3200" spc="-1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used</a:t>
            </a:r>
            <a:r>
              <a:rPr sz="3200" spc="-325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to</a:t>
            </a:r>
            <a:r>
              <a:rPr sz="3200" spc="-29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Calculating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the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sh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95" dirty="0">
                <a:latin typeface="Trebuchet MS"/>
                <a:cs typeface="Trebuchet MS"/>
              </a:rPr>
              <a:t>e</a:t>
            </a:r>
            <a:r>
              <a:rPr sz="3200" spc="-10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21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p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200" dirty="0">
                <a:latin typeface="Trebuchet MS"/>
                <a:cs typeface="Trebuchet MS"/>
              </a:rPr>
              <a:t>w</a:t>
            </a:r>
            <a:r>
              <a:rPr sz="3200" spc="-190" dirty="0">
                <a:latin typeface="Trebuchet MS"/>
                <a:cs typeface="Trebuchet MS"/>
              </a:rPr>
              <a:t>ee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40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2</a:t>
            </a:r>
            <a:r>
              <a:rPr sz="3200" spc="-67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ut</a:t>
            </a:r>
            <a:r>
              <a:rPr sz="3200" spc="-95" dirty="0">
                <a:latin typeface="Trebuchet MS"/>
                <a:cs typeface="Trebuchet MS"/>
              </a:rPr>
              <a:t>er</a:t>
            </a:r>
            <a:r>
              <a:rPr sz="3200" spc="-5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  <a:p>
            <a:pPr marL="902969" lvl="1" indent="-570865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903605" algn="l"/>
              </a:tabLst>
            </a:pPr>
            <a:r>
              <a:rPr sz="4000" spc="-105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4000" spc="-85" dirty="0">
                <a:solidFill>
                  <a:srgbClr val="FF0000"/>
                </a:solidFill>
                <a:latin typeface="Trebuchet MS"/>
                <a:cs typeface="Trebuchet MS"/>
              </a:rPr>
              <a:t>is</a:t>
            </a:r>
            <a:r>
              <a:rPr sz="4000" spc="-10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000" spc="-8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4000" spc="-10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000" spc="-8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4000" spc="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4000" spc="-2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000" spc="-385" dirty="0">
                <a:solidFill>
                  <a:srgbClr val="FF0000"/>
                </a:solidFill>
                <a:latin typeface="Trebuchet MS"/>
                <a:cs typeface="Trebuchet MS"/>
              </a:rPr>
              <a:t>V</a:t>
            </a:r>
            <a:r>
              <a:rPr sz="4000" spc="-120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4000" spc="-11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4000" spc="-13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000" spc="-11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4000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4000" spc="-6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000" spc="-26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4000" spc="-8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4000" spc="-100" dirty="0">
                <a:solidFill>
                  <a:srgbClr val="FF0000"/>
                </a:solidFill>
                <a:latin typeface="Trebuchet MS"/>
                <a:cs typeface="Trebuchet MS"/>
              </a:rPr>
              <a:t>ut</a:t>
            </a:r>
            <a:r>
              <a:rPr sz="4000" spc="-8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000" spc="-10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000" spc="5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endParaRPr sz="4000">
              <a:latin typeface="Trebuchet MS"/>
              <a:cs typeface="Trebuchet MS"/>
            </a:endParaRPr>
          </a:p>
          <a:p>
            <a:pPr marL="899794" lvl="1" indent="-56769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900430" algn="l"/>
              </a:tabLst>
            </a:pPr>
            <a:r>
              <a:rPr sz="4000" spc="-85" dirty="0">
                <a:solidFill>
                  <a:srgbClr val="FF0000"/>
                </a:solidFill>
                <a:latin typeface="Trebuchet MS"/>
                <a:cs typeface="Trebuchet MS"/>
              </a:rPr>
              <a:t>Li</a:t>
            </a:r>
            <a:r>
              <a:rPr sz="4000" spc="-10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000" spc="5" dirty="0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r>
              <a:rPr sz="4000" spc="-2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FF0000"/>
                </a:solidFill>
                <a:latin typeface="Trebuchet MS"/>
                <a:cs typeface="Trebuchet MS"/>
              </a:rPr>
              <a:t>St</a:t>
            </a:r>
            <a:r>
              <a:rPr sz="4000" spc="-160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4000" spc="-17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000" spc="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4000" spc="-3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000" spc="-26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4000" spc="-8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4000" spc="-105" dirty="0">
                <a:solidFill>
                  <a:srgbClr val="FF0000"/>
                </a:solidFill>
                <a:latin typeface="Trebuchet MS"/>
                <a:cs typeface="Trebuchet MS"/>
              </a:rPr>
              <a:t>ut</a:t>
            </a:r>
            <a:r>
              <a:rPr sz="4000" spc="-9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000" spc="-10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000" spc="5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3289" y="476453"/>
            <a:ext cx="56597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150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4300" b="1" spc="-16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b="1" spc="-15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4300" b="1" spc="-15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300" b="1" spc="-160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4300" b="1" spc="-145" dirty="0">
                <a:solidFill>
                  <a:srgbClr val="FF0000"/>
                </a:solidFill>
                <a:latin typeface="Trebuchet MS"/>
                <a:cs typeface="Trebuchet MS"/>
              </a:rPr>
              <a:t>nc</a:t>
            </a:r>
            <a:r>
              <a:rPr sz="4300" b="1" spc="-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4300" b="1" spc="-3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300" b="1" spc="-185" dirty="0">
                <a:solidFill>
                  <a:srgbClr val="FF0000"/>
                </a:solidFill>
                <a:latin typeface="Trebuchet MS"/>
                <a:cs typeface="Trebuchet MS"/>
              </a:rPr>
              <a:t>v</a:t>
            </a:r>
            <a:r>
              <a:rPr sz="4300" b="1" spc="-17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4300" b="1" spc="-16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4300" b="1" spc="-17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300" b="1" spc="-18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4300" b="1" spc="-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4300" b="1" spc="-2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300" b="1" spc="-185" dirty="0">
                <a:solidFill>
                  <a:srgbClr val="FF0000"/>
                </a:solidFill>
                <a:latin typeface="Trebuchet MS"/>
                <a:cs typeface="Trebuchet MS"/>
              </a:rPr>
              <a:t>Ro</a:t>
            </a:r>
            <a:r>
              <a:rPr sz="4300" b="1" spc="-170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4300" b="1" spc="-17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4300" b="1" spc="-18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b="1" spc="-17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300" b="1" spc="-5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142" y="3663137"/>
            <a:ext cx="457809" cy="3416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8442" y="1351279"/>
            <a:ext cx="8568055" cy="473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90"/>
              </a:lnSpc>
              <a:spcBef>
                <a:spcPts val="100"/>
              </a:spcBef>
            </a:pPr>
            <a:r>
              <a:rPr sz="3000" b="1" spc="-15" dirty="0">
                <a:latin typeface="Arial"/>
                <a:cs typeface="Arial"/>
              </a:rPr>
              <a:t>Def:</a:t>
            </a:r>
            <a:endParaRPr sz="3000">
              <a:latin typeface="Arial"/>
              <a:cs typeface="Arial"/>
            </a:endParaRPr>
          </a:p>
          <a:p>
            <a:pPr marL="469900" marR="5080" indent="-457834">
              <a:lnSpc>
                <a:spcPts val="2880"/>
              </a:lnSpc>
              <a:spcBef>
                <a:spcPts val="685"/>
              </a:spcBef>
              <a:buClr>
                <a:srgbClr val="3891A7"/>
              </a:buClr>
              <a:buSzPct val="80000"/>
              <a:buFont typeface="Arial MT"/>
              <a:buChar char="•"/>
              <a:tabLst>
                <a:tab pos="469900" algn="l"/>
                <a:tab pos="470534" algn="l"/>
                <a:tab pos="5897245" algn="l"/>
              </a:tabLst>
            </a:pPr>
            <a:r>
              <a:rPr sz="3000" spc="-195" dirty="0">
                <a:latin typeface="Trebuchet MS"/>
                <a:cs typeface="Trebuchet MS"/>
              </a:rPr>
              <a:t>E</a:t>
            </a:r>
            <a:r>
              <a:rPr sz="3000" spc="-185" dirty="0">
                <a:latin typeface="Trebuchet MS"/>
                <a:cs typeface="Trebuchet MS"/>
              </a:rPr>
              <a:t>a</a:t>
            </a:r>
            <a:r>
              <a:rPr sz="3000" spc="-170" dirty="0">
                <a:latin typeface="Trebuchet MS"/>
                <a:cs typeface="Trebuchet MS"/>
              </a:rPr>
              <a:t>c</a:t>
            </a:r>
            <a:r>
              <a:rPr sz="3000" dirty="0">
                <a:latin typeface="Trebuchet MS"/>
                <a:cs typeface="Trebuchet MS"/>
              </a:rPr>
              <a:t>h</a:t>
            </a:r>
            <a:r>
              <a:rPr sz="3000" spc="-270" dirty="0">
                <a:latin typeface="Trebuchet MS"/>
                <a:cs typeface="Trebuchet MS"/>
              </a:rPr>
              <a:t> </a:t>
            </a:r>
            <a:r>
              <a:rPr sz="3000" spc="-65" dirty="0">
                <a:latin typeface="Trebuchet MS"/>
                <a:cs typeface="Trebuchet MS"/>
              </a:rPr>
              <a:t>r</a:t>
            </a:r>
            <a:r>
              <a:rPr sz="3000" spc="-75" dirty="0">
                <a:latin typeface="Trebuchet MS"/>
                <a:cs typeface="Trebuchet MS"/>
              </a:rPr>
              <a:t>o</a:t>
            </a:r>
            <a:r>
              <a:rPr sz="3000" spc="-105" dirty="0">
                <a:latin typeface="Trebuchet MS"/>
                <a:cs typeface="Trebuchet MS"/>
              </a:rPr>
              <a:t>u</a:t>
            </a:r>
            <a:r>
              <a:rPr sz="3000" spc="-90" dirty="0">
                <a:latin typeface="Trebuchet MS"/>
                <a:cs typeface="Trebuchet MS"/>
              </a:rPr>
              <a:t>t</a:t>
            </a:r>
            <a:r>
              <a:rPr sz="3000" spc="-105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r</a:t>
            </a:r>
            <a:r>
              <a:rPr sz="3000" spc="-135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p</a:t>
            </a:r>
            <a:r>
              <a:rPr sz="3000" spc="-175" dirty="0">
                <a:latin typeface="Trebuchet MS"/>
                <a:cs typeface="Trebuchet MS"/>
              </a:rPr>
              <a:t>e</a:t>
            </a:r>
            <a:r>
              <a:rPr sz="3000" spc="-160" dirty="0">
                <a:latin typeface="Trebuchet MS"/>
                <a:cs typeface="Trebuchet MS"/>
              </a:rPr>
              <a:t>ri</a:t>
            </a:r>
            <a:r>
              <a:rPr sz="3000" spc="-170" dirty="0">
                <a:latin typeface="Trebuchet MS"/>
                <a:cs typeface="Trebuchet MS"/>
              </a:rPr>
              <a:t>o</a:t>
            </a:r>
            <a:r>
              <a:rPr sz="3000" spc="-185" dirty="0">
                <a:latin typeface="Trebuchet MS"/>
                <a:cs typeface="Trebuchet MS"/>
              </a:rPr>
              <a:t>di</a:t>
            </a:r>
            <a:r>
              <a:rPr sz="3000" spc="-170" dirty="0">
                <a:latin typeface="Trebuchet MS"/>
                <a:cs typeface="Trebuchet MS"/>
              </a:rPr>
              <a:t>c</a:t>
            </a:r>
            <a:r>
              <a:rPr sz="3000" spc="-165" dirty="0">
                <a:latin typeface="Trebuchet MS"/>
                <a:cs typeface="Trebuchet MS"/>
              </a:rPr>
              <a:t>all</a:t>
            </a:r>
            <a:r>
              <a:rPr sz="3000" dirty="0">
                <a:latin typeface="Trebuchet MS"/>
                <a:cs typeface="Trebuchet MS"/>
              </a:rPr>
              <a:t>y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s</a:t>
            </a:r>
            <a:r>
              <a:rPr sz="3000" spc="-155" dirty="0">
                <a:latin typeface="Trebuchet MS"/>
                <a:cs typeface="Trebuchet MS"/>
              </a:rPr>
              <a:t>h</a:t>
            </a:r>
            <a:r>
              <a:rPr sz="3000" spc="-140" dirty="0">
                <a:latin typeface="Trebuchet MS"/>
                <a:cs typeface="Trebuchet MS"/>
              </a:rPr>
              <a:t>a</a:t>
            </a:r>
            <a:r>
              <a:rPr sz="3000" spc="-135" dirty="0">
                <a:latin typeface="Trebuchet MS"/>
                <a:cs typeface="Trebuchet MS"/>
              </a:rPr>
              <a:t>r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it</a:t>
            </a:r>
            <a:r>
              <a:rPr sz="3000" dirty="0">
                <a:latin typeface="Trebuchet MS"/>
                <a:cs typeface="Trebuchet MS"/>
              </a:rPr>
              <a:t>s	</a:t>
            </a:r>
            <a:r>
              <a:rPr sz="3000" spc="-150" dirty="0">
                <a:latin typeface="Trebuchet MS"/>
                <a:cs typeface="Trebuchet MS"/>
              </a:rPr>
              <a:t>k</a:t>
            </a:r>
            <a:r>
              <a:rPr sz="3000" spc="-155" dirty="0">
                <a:latin typeface="Trebuchet MS"/>
                <a:cs typeface="Trebuchet MS"/>
              </a:rPr>
              <a:t>n</a:t>
            </a:r>
            <a:r>
              <a:rPr sz="3000" spc="-170" dirty="0">
                <a:latin typeface="Trebuchet MS"/>
                <a:cs typeface="Trebuchet MS"/>
              </a:rPr>
              <a:t>o</a:t>
            </a:r>
            <a:r>
              <a:rPr sz="3000" spc="-150" dirty="0">
                <a:latin typeface="Trebuchet MS"/>
                <a:cs typeface="Trebuchet MS"/>
              </a:rPr>
              <a:t>w</a:t>
            </a:r>
            <a:r>
              <a:rPr sz="3000" spc="-145" dirty="0">
                <a:latin typeface="Trebuchet MS"/>
                <a:cs typeface="Trebuchet MS"/>
              </a:rPr>
              <a:t>l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spc="-140" dirty="0">
                <a:latin typeface="Trebuchet MS"/>
                <a:cs typeface="Trebuchet MS"/>
              </a:rPr>
              <a:t>dg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215" dirty="0">
                <a:latin typeface="Trebuchet MS"/>
                <a:cs typeface="Trebuchet MS"/>
              </a:rPr>
              <a:t> </a:t>
            </a:r>
            <a:r>
              <a:rPr sz="3000" spc="-140" dirty="0">
                <a:latin typeface="Trebuchet MS"/>
                <a:cs typeface="Trebuchet MS"/>
              </a:rPr>
              <a:t>a</a:t>
            </a:r>
            <a:r>
              <a:rPr sz="3000" spc="-160" dirty="0">
                <a:latin typeface="Trebuchet MS"/>
                <a:cs typeface="Trebuchet MS"/>
              </a:rPr>
              <a:t>b</a:t>
            </a:r>
            <a:r>
              <a:rPr sz="3000" spc="-150" dirty="0">
                <a:latin typeface="Trebuchet MS"/>
                <a:cs typeface="Trebuchet MS"/>
              </a:rPr>
              <a:t>o</a:t>
            </a:r>
            <a:r>
              <a:rPr sz="3000" spc="-180" dirty="0">
                <a:latin typeface="Trebuchet MS"/>
                <a:cs typeface="Trebuchet MS"/>
              </a:rPr>
              <a:t>u</a:t>
            </a:r>
            <a:r>
              <a:rPr sz="3000" dirty="0">
                <a:latin typeface="Trebuchet MS"/>
                <a:cs typeface="Trebuchet MS"/>
              </a:rPr>
              <a:t>t  </a:t>
            </a:r>
            <a:r>
              <a:rPr sz="3000" spc="-160" dirty="0">
                <a:latin typeface="Trebuchet MS"/>
                <a:cs typeface="Trebuchet MS"/>
              </a:rPr>
              <a:t>t</a:t>
            </a:r>
            <a:r>
              <a:rPr sz="3000" spc="-180" dirty="0">
                <a:latin typeface="Trebuchet MS"/>
                <a:cs typeface="Trebuchet MS"/>
              </a:rPr>
              <a:t>h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385" dirty="0">
                <a:latin typeface="Trebuchet MS"/>
                <a:cs typeface="Trebuchet MS"/>
              </a:rPr>
              <a:t> </a:t>
            </a:r>
            <a:r>
              <a:rPr sz="3000" spc="-175" dirty="0">
                <a:latin typeface="Trebuchet MS"/>
                <a:cs typeface="Trebuchet MS"/>
              </a:rPr>
              <a:t>e</a:t>
            </a:r>
            <a:r>
              <a:rPr sz="3000" spc="-180" dirty="0">
                <a:latin typeface="Trebuchet MS"/>
                <a:cs typeface="Trebuchet MS"/>
              </a:rPr>
              <a:t>n</a:t>
            </a:r>
            <a:r>
              <a:rPr sz="3000" spc="-155" dirty="0">
                <a:latin typeface="Trebuchet MS"/>
                <a:cs typeface="Trebuchet MS"/>
              </a:rPr>
              <a:t>t</a:t>
            </a:r>
            <a:r>
              <a:rPr sz="3000" spc="-160" dirty="0">
                <a:latin typeface="Trebuchet MS"/>
                <a:cs typeface="Trebuchet MS"/>
              </a:rPr>
              <a:t>ir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345" dirty="0">
                <a:latin typeface="Trebuchet MS"/>
                <a:cs typeface="Trebuchet MS"/>
              </a:rPr>
              <a:t> </a:t>
            </a:r>
            <a:r>
              <a:rPr sz="3000" spc="-105" dirty="0">
                <a:latin typeface="Trebuchet MS"/>
                <a:cs typeface="Trebuchet MS"/>
              </a:rPr>
              <a:t>ne</a:t>
            </a:r>
            <a:r>
              <a:rPr sz="3000" spc="-90" dirty="0">
                <a:latin typeface="Trebuchet MS"/>
                <a:cs typeface="Trebuchet MS"/>
              </a:rPr>
              <a:t>t</a:t>
            </a:r>
            <a:r>
              <a:rPr sz="3000" spc="-100" dirty="0">
                <a:latin typeface="Trebuchet MS"/>
                <a:cs typeface="Trebuchet MS"/>
              </a:rPr>
              <a:t>wo</a:t>
            </a:r>
            <a:r>
              <a:rPr sz="3000" spc="-90" dirty="0">
                <a:latin typeface="Trebuchet MS"/>
                <a:cs typeface="Trebuchet MS"/>
              </a:rPr>
              <a:t>r</a:t>
            </a:r>
            <a:r>
              <a:rPr sz="3000" dirty="0">
                <a:latin typeface="Trebuchet MS"/>
                <a:cs typeface="Trebuchet MS"/>
              </a:rPr>
              <a:t>k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145" dirty="0">
                <a:latin typeface="Trebuchet MS"/>
                <a:cs typeface="Trebuchet MS"/>
              </a:rPr>
              <a:t>w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35" dirty="0">
                <a:latin typeface="Trebuchet MS"/>
                <a:cs typeface="Trebuchet MS"/>
              </a:rPr>
              <a:t>t</a:t>
            </a:r>
            <a:r>
              <a:rPr sz="3000" dirty="0">
                <a:latin typeface="Trebuchet MS"/>
                <a:cs typeface="Trebuchet MS"/>
              </a:rPr>
              <a:t>h</a:t>
            </a:r>
            <a:r>
              <a:rPr sz="3000" spc="-390" dirty="0">
                <a:latin typeface="Trebuchet MS"/>
                <a:cs typeface="Trebuchet MS"/>
              </a:rPr>
              <a:t> 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35" dirty="0">
                <a:latin typeface="Trebuchet MS"/>
                <a:cs typeface="Trebuchet MS"/>
              </a:rPr>
              <a:t>t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400" dirty="0">
                <a:latin typeface="Trebuchet MS"/>
                <a:cs typeface="Trebuchet MS"/>
              </a:rPr>
              <a:t> </a:t>
            </a:r>
            <a:r>
              <a:rPr sz="3000" spc="-200" dirty="0">
                <a:latin typeface="Trebuchet MS"/>
                <a:cs typeface="Trebuchet MS"/>
              </a:rPr>
              <a:t>ne</a:t>
            </a:r>
            <a:r>
              <a:rPr sz="3000" spc="-185" dirty="0">
                <a:latin typeface="Trebuchet MS"/>
                <a:cs typeface="Trebuchet MS"/>
              </a:rPr>
              <a:t>i</a:t>
            </a:r>
            <a:r>
              <a:rPr sz="3000" spc="-190" dirty="0">
                <a:latin typeface="Trebuchet MS"/>
                <a:cs typeface="Trebuchet MS"/>
              </a:rPr>
              <a:t>g</a:t>
            </a:r>
            <a:r>
              <a:rPr sz="3000" spc="-200" dirty="0">
                <a:latin typeface="Trebuchet MS"/>
                <a:cs typeface="Trebuchet MS"/>
              </a:rPr>
              <a:t>h</a:t>
            </a:r>
            <a:r>
              <a:rPr sz="3000" spc="-185" dirty="0">
                <a:latin typeface="Trebuchet MS"/>
                <a:cs typeface="Trebuchet MS"/>
              </a:rPr>
              <a:t>b</a:t>
            </a:r>
            <a:r>
              <a:rPr sz="3000" spc="-195" dirty="0">
                <a:latin typeface="Trebuchet MS"/>
                <a:cs typeface="Trebuchet MS"/>
              </a:rPr>
              <a:t>o</a:t>
            </a:r>
            <a:r>
              <a:rPr sz="3000" spc="-625" dirty="0">
                <a:latin typeface="Trebuchet MS"/>
                <a:cs typeface="Trebuchet MS"/>
              </a:rPr>
              <a:t>r</a:t>
            </a:r>
            <a:r>
              <a:rPr sz="3000" dirty="0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25"/>
              </a:spcBef>
              <a:buClr>
                <a:srgbClr val="3891A7"/>
              </a:buClr>
              <a:buSzPct val="80000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dirty="0">
                <a:latin typeface="Trebuchet MS"/>
                <a:cs typeface="Trebuchet MS"/>
              </a:rPr>
              <a:t>t</a:t>
            </a:r>
            <a:r>
              <a:rPr sz="3000" spc="-295" dirty="0">
                <a:latin typeface="Trebuchet MS"/>
                <a:cs typeface="Trebuchet MS"/>
              </a:rPr>
              <a:t> 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270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r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spc="-140" dirty="0">
                <a:latin typeface="Trebuchet MS"/>
                <a:cs typeface="Trebuchet MS"/>
              </a:rPr>
              <a:t>p</a:t>
            </a:r>
            <a:r>
              <a:rPr sz="3000" spc="-135" dirty="0">
                <a:latin typeface="Trebuchet MS"/>
                <a:cs typeface="Trebuchet MS"/>
              </a:rPr>
              <a:t>r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spc="-135" dirty="0">
                <a:latin typeface="Trebuchet MS"/>
                <a:cs typeface="Trebuchet MS"/>
              </a:rPr>
              <a:t>s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spc="-155" dirty="0">
                <a:latin typeface="Trebuchet MS"/>
                <a:cs typeface="Trebuchet MS"/>
              </a:rPr>
              <a:t>n</a:t>
            </a:r>
            <a:r>
              <a:rPr sz="3000" spc="-160" dirty="0">
                <a:latin typeface="Trebuchet MS"/>
                <a:cs typeface="Trebuchet MS"/>
              </a:rPr>
              <a:t>t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d</a:t>
            </a:r>
            <a:r>
              <a:rPr sz="3000" spc="-365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b</a:t>
            </a:r>
            <a:r>
              <a:rPr sz="3000" dirty="0">
                <a:latin typeface="Trebuchet MS"/>
                <a:cs typeface="Trebuchet MS"/>
              </a:rPr>
              <a:t>y</a:t>
            </a:r>
            <a:r>
              <a:rPr sz="3000" spc="-370" dirty="0">
                <a:latin typeface="Trebuchet MS"/>
                <a:cs typeface="Trebuchet MS"/>
              </a:rPr>
              <a:t> </a:t>
            </a:r>
            <a:r>
              <a:rPr sz="3000" spc="-285" dirty="0">
                <a:latin typeface="Trebuchet MS"/>
                <a:cs typeface="Trebuchet MS"/>
              </a:rPr>
              <a:t>g</a:t>
            </a:r>
            <a:r>
              <a:rPr sz="3000" spc="-280" dirty="0">
                <a:latin typeface="Trebuchet MS"/>
                <a:cs typeface="Trebuchet MS"/>
              </a:rPr>
              <a:t>r</a:t>
            </a:r>
            <a:r>
              <a:rPr sz="3000" spc="-285" dirty="0">
                <a:latin typeface="Trebuchet MS"/>
                <a:cs typeface="Trebuchet MS"/>
              </a:rPr>
              <a:t>a</a:t>
            </a:r>
            <a:r>
              <a:rPr sz="3000" spc="-280" dirty="0">
                <a:latin typeface="Trebuchet MS"/>
                <a:cs typeface="Trebuchet MS"/>
              </a:rPr>
              <a:t>p</a:t>
            </a:r>
            <a:r>
              <a:rPr sz="3000" spc="-295" dirty="0">
                <a:latin typeface="Trebuchet MS"/>
                <a:cs typeface="Trebuchet MS"/>
              </a:rPr>
              <a:t>h</a:t>
            </a:r>
            <a:r>
              <a:rPr sz="3000" dirty="0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Arial MT"/>
              <a:buChar char="•"/>
            </a:pPr>
            <a:endParaRPr sz="3100">
              <a:latin typeface="Trebuchet MS"/>
              <a:cs typeface="Trebuchet MS"/>
            </a:endParaRPr>
          </a:p>
          <a:p>
            <a:pPr marL="241300">
              <a:lnSpc>
                <a:spcPts val="3504"/>
              </a:lnSpc>
            </a:pPr>
            <a:r>
              <a:rPr sz="3000" u="heavy" spc="-2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K</a:t>
            </a:r>
            <a:r>
              <a:rPr sz="3000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y</a:t>
            </a:r>
            <a:r>
              <a:rPr sz="3000" u="heavy" spc="-5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000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</a:t>
            </a:r>
            <a:r>
              <a:rPr sz="3000" u="heavy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3000" u="heavy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3000" u="heavy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k</a:t>
            </a:r>
            <a:r>
              <a:rPr sz="3000" u="heavy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3000" dirty="0"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469900" marR="207645" indent="-457834">
              <a:lnSpc>
                <a:spcPts val="2900"/>
              </a:lnSpc>
              <a:spcBef>
                <a:spcPts val="585"/>
              </a:spcBef>
              <a:buClr>
                <a:srgbClr val="3891A7"/>
              </a:buClr>
              <a:buSzPct val="80000"/>
              <a:buFont typeface="Arial MT"/>
              <a:buChar char="•"/>
              <a:tabLst>
                <a:tab pos="469900" algn="l"/>
                <a:tab pos="470534" algn="l"/>
                <a:tab pos="7427595" algn="l"/>
              </a:tabLst>
            </a:pPr>
            <a:r>
              <a:rPr sz="3000" spc="-195" dirty="0">
                <a:latin typeface="Trebuchet MS"/>
                <a:cs typeface="Trebuchet MS"/>
              </a:rPr>
              <a:t>E</a:t>
            </a:r>
            <a:r>
              <a:rPr sz="3000" spc="-185" dirty="0">
                <a:latin typeface="Trebuchet MS"/>
                <a:cs typeface="Trebuchet MS"/>
              </a:rPr>
              <a:t>a</a:t>
            </a:r>
            <a:r>
              <a:rPr sz="3000" spc="-170" dirty="0">
                <a:latin typeface="Trebuchet MS"/>
                <a:cs typeface="Trebuchet MS"/>
              </a:rPr>
              <a:t>c</a:t>
            </a:r>
            <a:r>
              <a:rPr sz="3000" dirty="0">
                <a:latin typeface="Trebuchet MS"/>
                <a:cs typeface="Trebuchet MS"/>
              </a:rPr>
              <a:t>h</a:t>
            </a:r>
            <a:r>
              <a:rPr sz="3000" spc="-190" dirty="0">
                <a:latin typeface="Trebuchet MS"/>
                <a:cs typeface="Trebuchet MS"/>
              </a:rPr>
              <a:t> </a:t>
            </a:r>
            <a:r>
              <a:rPr sz="3000" spc="-65" dirty="0">
                <a:latin typeface="Trebuchet MS"/>
                <a:cs typeface="Trebuchet MS"/>
              </a:rPr>
              <a:t>r</a:t>
            </a:r>
            <a:r>
              <a:rPr sz="3000" spc="-75" dirty="0">
                <a:latin typeface="Trebuchet MS"/>
                <a:cs typeface="Trebuchet MS"/>
              </a:rPr>
              <a:t>o</a:t>
            </a:r>
            <a:r>
              <a:rPr sz="3000" spc="-105" dirty="0">
                <a:latin typeface="Trebuchet MS"/>
                <a:cs typeface="Trebuchet MS"/>
              </a:rPr>
              <a:t>u</a:t>
            </a:r>
            <a:r>
              <a:rPr sz="3000" spc="-90" dirty="0">
                <a:latin typeface="Trebuchet MS"/>
                <a:cs typeface="Trebuchet MS"/>
              </a:rPr>
              <a:t>t</a:t>
            </a:r>
            <a:r>
              <a:rPr sz="3000" spc="-105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r</a:t>
            </a:r>
            <a:r>
              <a:rPr sz="3000" spc="-55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s</a:t>
            </a:r>
            <a:r>
              <a:rPr sz="3000" spc="-155" dirty="0">
                <a:latin typeface="Trebuchet MS"/>
                <a:cs typeface="Trebuchet MS"/>
              </a:rPr>
              <a:t>h</a:t>
            </a:r>
            <a:r>
              <a:rPr sz="3000" spc="-140" dirty="0">
                <a:latin typeface="Trebuchet MS"/>
                <a:cs typeface="Trebuchet MS"/>
              </a:rPr>
              <a:t>a</a:t>
            </a:r>
            <a:r>
              <a:rPr sz="3000" spc="-135" dirty="0">
                <a:latin typeface="Trebuchet MS"/>
                <a:cs typeface="Trebuchet MS"/>
              </a:rPr>
              <a:t>r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100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it</a:t>
            </a:r>
            <a:r>
              <a:rPr sz="3000" dirty="0">
                <a:latin typeface="Trebuchet MS"/>
                <a:cs typeface="Trebuchet MS"/>
              </a:rPr>
              <a:t>s</a:t>
            </a:r>
            <a:r>
              <a:rPr sz="3000" spc="-105" dirty="0">
                <a:latin typeface="Trebuchet MS"/>
                <a:cs typeface="Trebuchet MS"/>
              </a:rPr>
              <a:t> </a:t>
            </a:r>
            <a:r>
              <a:rPr sz="3000" spc="-150" dirty="0">
                <a:latin typeface="Trebuchet MS"/>
                <a:cs typeface="Trebuchet MS"/>
              </a:rPr>
              <a:t>k</a:t>
            </a:r>
            <a:r>
              <a:rPr sz="3000" spc="-155" dirty="0">
                <a:latin typeface="Trebuchet MS"/>
                <a:cs typeface="Trebuchet MS"/>
              </a:rPr>
              <a:t>n</a:t>
            </a:r>
            <a:r>
              <a:rPr sz="3000" spc="-150" dirty="0">
                <a:latin typeface="Trebuchet MS"/>
                <a:cs typeface="Trebuchet MS"/>
              </a:rPr>
              <a:t>o</a:t>
            </a:r>
            <a:r>
              <a:rPr sz="3000" spc="-145" dirty="0">
                <a:latin typeface="Trebuchet MS"/>
                <a:cs typeface="Trebuchet MS"/>
              </a:rPr>
              <a:t>wl</a:t>
            </a:r>
            <a:r>
              <a:rPr sz="3000" spc="-150" dirty="0">
                <a:latin typeface="Trebuchet MS"/>
                <a:cs typeface="Trebuchet MS"/>
              </a:rPr>
              <a:t>e</a:t>
            </a:r>
            <a:r>
              <a:rPr sz="3000" spc="-160" dirty="0">
                <a:latin typeface="Trebuchet MS"/>
                <a:cs typeface="Trebuchet MS"/>
              </a:rPr>
              <a:t>d</a:t>
            </a:r>
            <a:r>
              <a:rPr sz="3000" spc="-140" dirty="0">
                <a:latin typeface="Trebuchet MS"/>
                <a:cs typeface="Trebuchet MS"/>
              </a:rPr>
              <a:t>g</a:t>
            </a:r>
            <a:r>
              <a:rPr sz="3000" dirty="0">
                <a:latin typeface="Trebuchet MS"/>
                <a:cs typeface="Trebuchet MS"/>
              </a:rPr>
              <a:t>e</a:t>
            </a:r>
            <a:r>
              <a:rPr sz="3000" spc="-135" dirty="0">
                <a:latin typeface="Trebuchet MS"/>
                <a:cs typeface="Trebuchet MS"/>
              </a:rPr>
              <a:t> </a:t>
            </a:r>
            <a:r>
              <a:rPr sz="3000" spc="-140" dirty="0">
                <a:latin typeface="Trebuchet MS"/>
                <a:cs typeface="Trebuchet MS"/>
              </a:rPr>
              <a:t>ab</a:t>
            </a:r>
            <a:r>
              <a:rPr sz="3000" spc="-150" dirty="0">
                <a:latin typeface="Trebuchet MS"/>
                <a:cs typeface="Trebuchet MS"/>
              </a:rPr>
              <a:t>o</a:t>
            </a:r>
            <a:r>
              <a:rPr sz="3000" spc="-180" dirty="0">
                <a:latin typeface="Trebuchet MS"/>
                <a:cs typeface="Trebuchet MS"/>
              </a:rPr>
              <a:t>u</a:t>
            </a:r>
            <a:r>
              <a:rPr sz="3000" dirty="0">
                <a:latin typeface="Trebuchet MS"/>
                <a:cs typeface="Trebuchet MS"/>
              </a:rPr>
              <a:t>t</a:t>
            </a:r>
            <a:r>
              <a:rPr sz="3000" spc="-125" dirty="0">
                <a:latin typeface="Trebuchet MS"/>
                <a:cs typeface="Trebuchet MS"/>
              </a:rPr>
              <a:t> </a:t>
            </a:r>
            <a:r>
              <a:rPr sz="3000" spc="-305" dirty="0">
                <a:latin typeface="Trebuchet MS"/>
                <a:cs typeface="Trebuchet MS"/>
              </a:rPr>
              <a:t>t</a:t>
            </a:r>
            <a:r>
              <a:rPr sz="3000" spc="-320" dirty="0">
                <a:latin typeface="Trebuchet MS"/>
                <a:cs typeface="Trebuchet MS"/>
              </a:rPr>
              <a:t>h</a:t>
            </a:r>
            <a:r>
              <a:rPr sz="3000" dirty="0">
                <a:latin typeface="Trebuchet MS"/>
                <a:cs typeface="Trebuchet MS"/>
              </a:rPr>
              <a:t>e	</a:t>
            </a:r>
            <a:r>
              <a:rPr sz="3000" spc="-175" dirty="0">
                <a:latin typeface="Trebuchet MS"/>
                <a:cs typeface="Trebuchet MS"/>
              </a:rPr>
              <a:t>e</a:t>
            </a:r>
            <a:r>
              <a:rPr sz="3000" spc="-180" dirty="0">
                <a:latin typeface="Trebuchet MS"/>
                <a:cs typeface="Trebuchet MS"/>
              </a:rPr>
              <a:t>n</a:t>
            </a:r>
            <a:r>
              <a:rPr sz="3000" spc="-160" dirty="0">
                <a:latin typeface="Trebuchet MS"/>
                <a:cs typeface="Trebuchet MS"/>
              </a:rPr>
              <a:t>t</a:t>
            </a:r>
            <a:r>
              <a:rPr sz="3000" spc="-185" dirty="0">
                <a:latin typeface="Trebuchet MS"/>
                <a:cs typeface="Trebuchet MS"/>
              </a:rPr>
              <a:t>i</a:t>
            </a:r>
            <a:r>
              <a:rPr sz="3000" spc="-160" dirty="0">
                <a:latin typeface="Trebuchet MS"/>
                <a:cs typeface="Trebuchet MS"/>
              </a:rPr>
              <a:t>r</a:t>
            </a:r>
            <a:r>
              <a:rPr sz="3000" dirty="0">
                <a:latin typeface="Trebuchet MS"/>
                <a:cs typeface="Trebuchet MS"/>
              </a:rPr>
              <a:t>e  </a:t>
            </a:r>
            <a:r>
              <a:rPr sz="3000" spc="-105" dirty="0">
                <a:latin typeface="Trebuchet MS"/>
                <a:cs typeface="Trebuchet MS"/>
              </a:rPr>
              <a:t>ne</a:t>
            </a:r>
            <a:r>
              <a:rPr sz="3000" spc="-90" dirty="0">
                <a:latin typeface="Trebuchet MS"/>
                <a:cs typeface="Trebuchet MS"/>
              </a:rPr>
              <a:t>t</a:t>
            </a:r>
            <a:r>
              <a:rPr sz="3000" spc="-100" dirty="0">
                <a:latin typeface="Trebuchet MS"/>
                <a:cs typeface="Trebuchet MS"/>
              </a:rPr>
              <a:t>wo</a:t>
            </a:r>
            <a:r>
              <a:rPr sz="3000" spc="-90" dirty="0">
                <a:latin typeface="Trebuchet MS"/>
                <a:cs typeface="Trebuchet MS"/>
              </a:rPr>
              <a:t>r</a:t>
            </a:r>
            <a:r>
              <a:rPr sz="3000" dirty="0">
                <a:latin typeface="Trebuchet MS"/>
                <a:cs typeface="Trebuchet MS"/>
              </a:rPr>
              <a:t>k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65" dirty="0">
                <a:latin typeface="Trebuchet MS"/>
                <a:cs typeface="Trebuchet MS"/>
              </a:rPr>
              <a:t>t</a:t>
            </a:r>
            <a:r>
              <a:rPr sz="3000" dirty="0">
                <a:latin typeface="Trebuchet MS"/>
                <a:cs typeface="Trebuchet MS"/>
              </a:rPr>
              <a:t>o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spc="-130" dirty="0">
                <a:latin typeface="Trebuchet MS"/>
                <a:cs typeface="Trebuchet MS"/>
              </a:rPr>
              <a:t>n</a:t>
            </a:r>
            <a:r>
              <a:rPr sz="3000" spc="-125" dirty="0">
                <a:latin typeface="Trebuchet MS"/>
                <a:cs typeface="Trebuchet MS"/>
              </a:rPr>
              <a:t>e</a:t>
            </a:r>
            <a:r>
              <a:rPr sz="3000" spc="-114" dirty="0">
                <a:latin typeface="Trebuchet MS"/>
                <a:cs typeface="Trebuchet MS"/>
              </a:rPr>
              <a:t>ig</a:t>
            </a:r>
            <a:r>
              <a:rPr sz="3000" spc="-130" dirty="0">
                <a:latin typeface="Trebuchet MS"/>
                <a:cs typeface="Trebuchet MS"/>
              </a:rPr>
              <a:t>h</a:t>
            </a:r>
            <a:r>
              <a:rPr sz="3000" spc="-114" dirty="0">
                <a:latin typeface="Trebuchet MS"/>
                <a:cs typeface="Trebuchet MS"/>
              </a:rPr>
              <a:t>b</a:t>
            </a:r>
            <a:r>
              <a:rPr sz="3000" spc="-125" dirty="0">
                <a:latin typeface="Trebuchet MS"/>
                <a:cs typeface="Trebuchet MS"/>
              </a:rPr>
              <a:t>o</a:t>
            </a:r>
            <a:r>
              <a:rPr sz="3000" spc="-114" dirty="0">
                <a:latin typeface="Trebuchet MS"/>
                <a:cs typeface="Trebuchet MS"/>
              </a:rPr>
              <a:t>rs</a:t>
            </a:r>
            <a:r>
              <a:rPr sz="3000" dirty="0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  <a:p>
            <a:pPr marL="469900" indent="-457834">
              <a:lnSpc>
                <a:spcPts val="3470"/>
              </a:lnSpc>
              <a:buClr>
                <a:srgbClr val="3891A7"/>
              </a:buClr>
              <a:buSzPct val="80000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3000" spc="-125" dirty="0">
                <a:latin typeface="Trebuchet MS"/>
                <a:cs typeface="Trebuchet MS"/>
              </a:rPr>
              <a:t>Routing</a:t>
            </a:r>
            <a:r>
              <a:rPr sz="3000" spc="-180" dirty="0">
                <a:latin typeface="Trebuchet MS"/>
                <a:cs typeface="Trebuchet MS"/>
              </a:rPr>
              <a:t> </a:t>
            </a:r>
            <a:r>
              <a:rPr sz="3000" spc="-95" dirty="0">
                <a:latin typeface="Trebuchet MS"/>
                <a:cs typeface="Trebuchet MS"/>
              </a:rPr>
              <a:t>only</a:t>
            </a:r>
            <a:r>
              <a:rPr sz="3000" spc="-295" dirty="0">
                <a:latin typeface="Trebuchet MS"/>
                <a:cs typeface="Trebuchet MS"/>
              </a:rPr>
              <a:t> </a:t>
            </a:r>
            <a:r>
              <a:rPr sz="3000" spc="-35" dirty="0">
                <a:latin typeface="Trebuchet MS"/>
                <a:cs typeface="Trebuchet MS"/>
              </a:rPr>
              <a:t>to</a:t>
            </a:r>
            <a:r>
              <a:rPr sz="3000" spc="-160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the</a:t>
            </a:r>
            <a:r>
              <a:rPr sz="3000" spc="-380" dirty="0">
                <a:latin typeface="Trebuchet MS"/>
                <a:cs typeface="Trebuchet MS"/>
              </a:rPr>
              <a:t> </a:t>
            </a:r>
            <a:r>
              <a:rPr sz="3000" spc="-150" dirty="0">
                <a:latin typeface="Trebuchet MS"/>
                <a:cs typeface="Trebuchet MS"/>
              </a:rPr>
              <a:t>directly</a:t>
            </a:r>
            <a:r>
              <a:rPr sz="3000" spc="-415" dirty="0">
                <a:latin typeface="Trebuchet MS"/>
                <a:cs typeface="Trebuchet MS"/>
              </a:rPr>
              <a:t> </a:t>
            </a:r>
            <a:r>
              <a:rPr sz="3000" spc="-165" dirty="0">
                <a:latin typeface="Trebuchet MS"/>
                <a:cs typeface="Trebuchet MS"/>
              </a:rPr>
              <a:t>linked</a:t>
            </a:r>
            <a:r>
              <a:rPr sz="3000" spc="20" dirty="0">
                <a:latin typeface="Trebuchet MS"/>
                <a:cs typeface="Trebuchet MS"/>
              </a:rPr>
              <a:t> </a:t>
            </a:r>
            <a:r>
              <a:rPr sz="3000" spc="-85" dirty="0">
                <a:latin typeface="Trebuchet MS"/>
                <a:cs typeface="Trebuchet MS"/>
              </a:rPr>
              <a:t>routers.</a:t>
            </a:r>
            <a:endParaRPr sz="3000">
              <a:latin typeface="Trebuchet MS"/>
              <a:cs typeface="Trebuchet MS"/>
            </a:endParaRPr>
          </a:p>
          <a:p>
            <a:pPr marL="469900" marR="284480" indent="-457834">
              <a:lnSpc>
                <a:spcPts val="2900"/>
              </a:lnSpc>
              <a:spcBef>
                <a:spcPts val="620"/>
              </a:spcBef>
              <a:buClr>
                <a:srgbClr val="3891A7"/>
              </a:buClr>
              <a:buSzPct val="80000"/>
              <a:buFont typeface="Arial MT"/>
              <a:buChar char="•"/>
              <a:tabLst>
                <a:tab pos="469900" algn="l"/>
                <a:tab pos="470534" algn="l"/>
                <a:tab pos="2479040" algn="l"/>
                <a:tab pos="3775075" algn="l"/>
                <a:tab pos="4274820" algn="l"/>
                <a:tab pos="5555615" algn="l"/>
                <a:tab pos="7891145" algn="l"/>
              </a:tabLst>
            </a:pP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55" dirty="0">
                <a:latin typeface="Trebuchet MS"/>
                <a:cs typeface="Trebuchet MS"/>
              </a:rPr>
              <a:t>n</a:t>
            </a:r>
            <a:r>
              <a:rPr sz="3000" spc="-150" dirty="0">
                <a:latin typeface="Trebuchet MS"/>
                <a:cs typeface="Trebuchet MS"/>
              </a:rPr>
              <a:t>fo</a:t>
            </a:r>
            <a:r>
              <a:rPr sz="3000" spc="-135" dirty="0">
                <a:latin typeface="Trebuchet MS"/>
                <a:cs typeface="Trebuchet MS"/>
              </a:rPr>
              <a:t>r</a:t>
            </a:r>
            <a:r>
              <a:rPr sz="3000" spc="-140" dirty="0">
                <a:latin typeface="Trebuchet MS"/>
                <a:cs typeface="Trebuchet MS"/>
              </a:rPr>
              <a:t>ma</a:t>
            </a:r>
            <a:r>
              <a:rPr sz="3000" spc="-135" dirty="0">
                <a:latin typeface="Trebuchet MS"/>
                <a:cs typeface="Trebuchet MS"/>
              </a:rPr>
              <a:t>t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50" dirty="0">
                <a:latin typeface="Trebuchet MS"/>
                <a:cs typeface="Trebuchet MS"/>
              </a:rPr>
              <a:t>o</a:t>
            </a:r>
            <a:r>
              <a:rPr sz="3000" dirty="0">
                <a:latin typeface="Trebuchet MS"/>
                <a:cs typeface="Trebuchet MS"/>
              </a:rPr>
              <a:t>n	</a:t>
            </a:r>
            <a:r>
              <a:rPr sz="3000" spc="-135" dirty="0">
                <a:latin typeface="Trebuchet MS"/>
                <a:cs typeface="Trebuchet MS"/>
              </a:rPr>
              <a:t>s</a:t>
            </a:r>
            <a:r>
              <a:rPr sz="3000" spc="-155" dirty="0">
                <a:latin typeface="Trebuchet MS"/>
                <a:cs typeface="Trebuchet MS"/>
              </a:rPr>
              <a:t>h</a:t>
            </a:r>
            <a:r>
              <a:rPr sz="3000" spc="-165" dirty="0">
                <a:latin typeface="Trebuchet MS"/>
                <a:cs typeface="Trebuchet MS"/>
              </a:rPr>
              <a:t>a</a:t>
            </a:r>
            <a:r>
              <a:rPr sz="3000" spc="-135" dirty="0">
                <a:latin typeface="Trebuchet MS"/>
                <a:cs typeface="Trebuchet MS"/>
              </a:rPr>
              <a:t>r</a:t>
            </a:r>
            <a:r>
              <a:rPr sz="3000" spc="-140" dirty="0">
                <a:latin typeface="Trebuchet MS"/>
                <a:cs typeface="Trebuchet MS"/>
              </a:rPr>
              <a:t>i</a:t>
            </a:r>
            <a:r>
              <a:rPr sz="3000" spc="-180" dirty="0">
                <a:latin typeface="Trebuchet MS"/>
                <a:cs typeface="Trebuchet MS"/>
              </a:rPr>
              <a:t>n</a:t>
            </a:r>
            <a:r>
              <a:rPr sz="3000" dirty="0">
                <a:latin typeface="Trebuchet MS"/>
                <a:cs typeface="Trebuchet MS"/>
              </a:rPr>
              <a:t>g	</a:t>
            </a:r>
            <a:r>
              <a:rPr sz="3000" spc="-235" dirty="0">
                <a:latin typeface="Trebuchet MS"/>
                <a:cs typeface="Trebuchet MS"/>
              </a:rPr>
              <a:t>a</a:t>
            </a:r>
            <a:r>
              <a:rPr sz="3000" dirty="0">
                <a:latin typeface="Trebuchet MS"/>
                <a:cs typeface="Trebuchet MS"/>
              </a:rPr>
              <a:t>t	</a:t>
            </a:r>
            <a:r>
              <a:rPr sz="3000" spc="-160" dirty="0">
                <a:latin typeface="Trebuchet MS"/>
                <a:cs typeface="Trebuchet MS"/>
              </a:rPr>
              <a:t>r</a:t>
            </a:r>
            <a:r>
              <a:rPr sz="3000" spc="-175" dirty="0">
                <a:latin typeface="Trebuchet MS"/>
                <a:cs typeface="Trebuchet MS"/>
              </a:rPr>
              <a:t>e</a:t>
            </a:r>
            <a:r>
              <a:rPr sz="3000" spc="-165" dirty="0">
                <a:latin typeface="Trebuchet MS"/>
                <a:cs typeface="Trebuchet MS"/>
              </a:rPr>
              <a:t>g</a:t>
            </a:r>
            <a:r>
              <a:rPr sz="3000" spc="-180" dirty="0">
                <a:latin typeface="Trebuchet MS"/>
                <a:cs typeface="Trebuchet MS"/>
              </a:rPr>
              <a:t>u</a:t>
            </a:r>
            <a:r>
              <a:rPr sz="3000" spc="-165" dirty="0">
                <a:latin typeface="Trebuchet MS"/>
                <a:cs typeface="Trebuchet MS"/>
              </a:rPr>
              <a:t>la</a:t>
            </a:r>
            <a:r>
              <a:rPr sz="3000" dirty="0">
                <a:latin typeface="Trebuchet MS"/>
                <a:cs typeface="Trebuchet MS"/>
              </a:rPr>
              <a:t>r	</a:t>
            </a:r>
            <a:r>
              <a:rPr sz="3000" spc="-210" dirty="0">
                <a:latin typeface="Trebuchet MS"/>
                <a:cs typeface="Trebuchet MS"/>
              </a:rPr>
              <a:t>i</a:t>
            </a:r>
            <a:r>
              <a:rPr sz="3000" spc="-225" dirty="0">
                <a:latin typeface="Trebuchet MS"/>
                <a:cs typeface="Trebuchet MS"/>
              </a:rPr>
              <a:t>n</a:t>
            </a:r>
            <a:r>
              <a:rPr sz="3000" spc="-210" dirty="0">
                <a:latin typeface="Trebuchet MS"/>
                <a:cs typeface="Trebuchet MS"/>
              </a:rPr>
              <a:t>t</a:t>
            </a:r>
            <a:r>
              <a:rPr sz="3000" spc="-225" dirty="0">
                <a:latin typeface="Trebuchet MS"/>
                <a:cs typeface="Trebuchet MS"/>
              </a:rPr>
              <a:t>e</a:t>
            </a:r>
            <a:r>
              <a:rPr sz="3000" spc="-210" dirty="0">
                <a:latin typeface="Trebuchet MS"/>
                <a:cs typeface="Trebuchet MS"/>
              </a:rPr>
              <a:t>r</a:t>
            </a:r>
            <a:r>
              <a:rPr sz="3000" spc="-225" dirty="0">
                <a:latin typeface="Trebuchet MS"/>
                <a:cs typeface="Trebuchet MS"/>
              </a:rPr>
              <a:t>v</a:t>
            </a:r>
            <a:r>
              <a:rPr sz="3000" spc="-210" dirty="0">
                <a:latin typeface="Trebuchet MS"/>
                <a:cs typeface="Trebuchet MS"/>
              </a:rPr>
              <a:t>a</a:t>
            </a:r>
            <a:r>
              <a:rPr sz="3000" spc="-215" dirty="0">
                <a:latin typeface="Trebuchet MS"/>
                <a:cs typeface="Trebuchet MS"/>
              </a:rPr>
              <a:t>l(</a:t>
            </a:r>
            <a:r>
              <a:rPr sz="3000" spc="-225" dirty="0">
                <a:latin typeface="Trebuchet MS"/>
                <a:cs typeface="Trebuchet MS"/>
              </a:rPr>
              <a:t>e</a:t>
            </a:r>
            <a:r>
              <a:rPr sz="3000" spc="-210" dirty="0">
                <a:latin typeface="Trebuchet MS"/>
                <a:cs typeface="Trebuchet MS"/>
              </a:rPr>
              <a:t>a</a:t>
            </a:r>
            <a:r>
              <a:rPr sz="3000" spc="-215" dirty="0">
                <a:latin typeface="Trebuchet MS"/>
                <a:cs typeface="Trebuchet MS"/>
              </a:rPr>
              <a:t>c</a:t>
            </a:r>
            <a:r>
              <a:rPr sz="3000" dirty="0">
                <a:latin typeface="Trebuchet MS"/>
                <a:cs typeface="Trebuchet MS"/>
              </a:rPr>
              <a:t>h	</a:t>
            </a:r>
            <a:r>
              <a:rPr sz="3000" spc="-65" dirty="0">
                <a:latin typeface="Trebuchet MS"/>
                <a:cs typeface="Trebuchet MS"/>
              </a:rPr>
              <a:t>30  </a:t>
            </a:r>
            <a:r>
              <a:rPr sz="3000" spc="-110" dirty="0">
                <a:latin typeface="Trebuchet MS"/>
                <a:cs typeface="Trebuchet MS"/>
              </a:rPr>
              <a:t>seconds).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" y="877824"/>
            <a:ext cx="8930640" cy="57302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5390" y="258013"/>
            <a:ext cx="703960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42460" algn="l"/>
              </a:tabLst>
            </a:pP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T</a:t>
            </a:r>
            <a:r>
              <a:rPr sz="3200" b="1" dirty="0">
                <a:solidFill>
                  <a:srgbClr val="FCB809"/>
                </a:solidFill>
                <a:latin typeface="Times New Roman"/>
                <a:cs typeface="Times New Roman"/>
              </a:rPr>
              <a:t>h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e Concept</a:t>
            </a:r>
            <a:r>
              <a:rPr sz="3200" b="1" spc="-1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CB809"/>
                </a:solidFill>
                <a:latin typeface="Times New Roman"/>
                <a:cs typeface="Times New Roman"/>
              </a:rPr>
              <a:t>o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f</a:t>
            </a:r>
            <a:r>
              <a:rPr sz="3200" b="1" spc="-90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Di</a:t>
            </a:r>
            <a:r>
              <a:rPr sz="3200" b="1" dirty="0">
                <a:solidFill>
                  <a:srgbClr val="FCB809"/>
                </a:solidFill>
                <a:latin typeface="Times New Roman"/>
                <a:cs typeface="Times New Roman"/>
              </a:rPr>
              <a:t>s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ta</a:t>
            </a:r>
            <a:r>
              <a:rPr sz="3200" b="1" dirty="0">
                <a:solidFill>
                  <a:srgbClr val="FCB809"/>
                </a:solidFill>
                <a:latin typeface="Times New Roman"/>
                <a:cs typeface="Times New Roman"/>
              </a:rPr>
              <a:t>n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ce</a:t>
            </a:r>
            <a:r>
              <a:rPr sz="3200" b="1" dirty="0">
                <a:solidFill>
                  <a:srgbClr val="FCB809"/>
                </a:solidFill>
                <a:latin typeface="Times New Roman"/>
                <a:cs typeface="Times New Roman"/>
              </a:rPr>
              <a:t>	</a:t>
            </a:r>
            <a:r>
              <a:rPr sz="3200" b="1" spc="-345" dirty="0">
                <a:solidFill>
                  <a:srgbClr val="FCB809"/>
                </a:solidFill>
                <a:latin typeface="Times New Roman"/>
                <a:cs typeface="Times New Roman"/>
              </a:rPr>
              <a:t>V</a:t>
            </a:r>
            <a:r>
              <a:rPr sz="3200" b="1" spc="-60" dirty="0">
                <a:solidFill>
                  <a:srgbClr val="FCB809"/>
                </a:solidFill>
                <a:latin typeface="Times New Roman"/>
                <a:cs typeface="Times New Roman"/>
              </a:rPr>
              <a:t>ect</a:t>
            </a:r>
            <a:r>
              <a:rPr sz="3200" b="1" spc="-45" dirty="0">
                <a:solidFill>
                  <a:srgbClr val="FCB809"/>
                </a:solidFill>
                <a:latin typeface="Times New Roman"/>
                <a:cs typeface="Times New Roman"/>
              </a:rPr>
              <a:t>o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r</a:t>
            </a:r>
            <a:r>
              <a:rPr sz="3200" b="1" spc="-15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Routing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88" y="1908048"/>
            <a:ext cx="7220711" cy="34362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01216" y="730707"/>
            <a:ext cx="51936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Distance</a:t>
            </a:r>
            <a:r>
              <a:rPr sz="3200" b="1" spc="-7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345" dirty="0">
                <a:solidFill>
                  <a:srgbClr val="FCB809"/>
                </a:solidFill>
                <a:latin typeface="Times New Roman"/>
                <a:cs typeface="Times New Roman"/>
              </a:rPr>
              <a:t>V</a:t>
            </a:r>
            <a:r>
              <a:rPr sz="3200" b="1" spc="-60" dirty="0">
                <a:solidFill>
                  <a:srgbClr val="FCB809"/>
                </a:solidFill>
                <a:latin typeface="Times New Roman"/>
                <a:cs typeface="Times New Roman"/>
              </a:rPr>
              <a:t>ect</a:t>
            </a:r>
            <a:r>
              <a:rPr sz="3200" b="1" spc="-45" dirty="0">
                <a:solidFill>
                  <a:srgbClr val="FCB809"/>
                </a:solidFill>
                <a:latin typeface="Times New Roman"/>
                <a:cs typeface="Times New Roman"/>
              </a:rPr>
              <a:t>o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r</a:t>
            </a:r>
            <a:r>
              <a:rPr sz="3200" b="1" spc="-17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Routing</a:t>
            </a:r>
            <a:r>
              <a:rPr sz="3200" b="1" spc="-210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340" dirty="0">
                <a:solidFill>
                  <a:srgbClr val="FCB809"/>
                </a:solidFill>
                <a:latin typeface="Times New Roman"/>
                <a:cs typeface="Times New Roman"/>
              </a:rPr>
              <a:t>T</a:t>
            </a:r>
            <a:r>
              <a:rPr sz="3200" b="1" spc="-45" dirty="0">
                <a:solidFill>
                  <a:srgbClr val="FCB809"/>
                </a:solidFill>
                <a:latin typeface="Times New Roman"/>
                <a:cs typeface="Times New Roman"/>
              </a:rPr>
              <a:t>a</a:t>
            </a:r>
            <a:r>
              <a:rPr sz="3200" b="1" spc="-55" dirty="0">
                <a:solidFill>
                  <a:srgbClr val="FCB809"/>
                </a:solidFill>
                <a:latin typeface="Times New Roman"/>
                <a:cs typeface="Times New Roman"/>
              </a:rPr>
              <a:t>bl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5811" y="6536232"/>
            <a:ext cx="793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12/28/2020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7422" y="6536232"/>
            <a:ext cx="1524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Un</a:t>
            </a:r>
            <a:r>
              <a:rPr sz="1200" spc="15" dirty="0">
                <a:solidFill>
                  <a:srgbClr val="B5A786"/>
                </a:solidFill>
                <a:latin typeface="Arial MT"/>
                <a:cs typeface="Arial MT"/>
              </a:rPr>
              <a:t>i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t</a:t>
            </a:r>
            <a:r>
              <a:rPr sz="1200" spc="5" dirty="0">
                <a:solidFill>
                  <a:srgbClr val="B5A786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3</a:t>
            </a:r>
            <a:r>
              <a:rPr sz="1200" spc="-40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:</a:t>
            </a:r>
            <a:r>
              <a:rPr sz="1200" spc="5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Net</a:t>
            </a:r>
            <a:r>
              <a:rPr sz="1200" spc="-35" dirty="0">
                <a:solidFill>
                  <a:srgbClr val="B5A786"/>
                </a:solidFill>
                <a:latin typeface="Arial MT"/>
                <a:cs typeface="Arial MT"/>
              </a:rPr>
              <a:t>w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o</a:t>
            </a:r>
            <a:r>
              <a:rPr sz="1200" spc="5" dirty="0">
                <a:solidFill>
                  <a:srgbClr val="B5A786"/>
                </a:solidFill>
                <a:latin typeface="Arial MT"/>
                <a:cs typeface="Arial MT"/>
              </a:rPr>
              <a:t>r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k</a:t>
            </a:r>
            <a:r>
              <a:rPr sz="1200" spc="-140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Laye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3" y="0"/>
            <a:ext cx="14160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75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395"/>
              </a:lnSpc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775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44880"/>
            <a:ext cx="8820912" cy="53492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7645" y="449402"/>
            <a:ext cx="46374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Routing</a:t>
            </a:r>
            <a:r>
              <a:rPr sz="3200" b="1" spc="-90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340" dirty="0">
                <a:solidFill>
                  <a:srgbClr val="FCB809"/>
                </a:solidFill>
                <a:latin typeface="Times New Roman"/>
                <a:cs typeface="Times New Roman"/>
              </a:rPr>
              <a:t>T</a:t>
            </a:r>
            <a:r>
              <a:rPr sz="3200" b="1" spc="-45" dirty="0">
                <a:solidFill>
                  <a:srgbClr val="FCB809"/>
                </a:solidFill>
                <a:latin typeface="Times New Roman"/>
                <a:cs typeface="Times New Roman"/>
              </a:rPr>
              <a:t>a</a:t>
            </a:r>
            <a:r>
              <a:rPr sz="3200" b="1" spc="-55" dirty="0">
                <a:solidFill>
                  <a:srgbClr val="FCB809"/>
                </a:solidFill>
                <a:latin typeface="Times New Roman"/>
                <a:cs typeface="Times New Roman"/>
              </a:rPr>
              <a:t>bl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e</a:t>
            </a:r>
            <a:r>
              <a:rPr sz="3200" b="1" spc="-22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Distribu</a:t>
            </a:r>
            <a:r>
              <a:rPr sz="3200" b="1" spc="-25" dirty="0">
                <a:solidFill>
                  <a:srgbClr val="FCB809"/>
                </a:solidFill>
                <a:latin typeface="Times New Roman"/>
                <a:cs typeface="Times New Roman"/>
              </a:rPr>
              <a:t>t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i</a:t>
            </a:r>
            <a:r>
              <a:rPr sz="3200" b="1" dirty="0">
                <a:solidFill>
                  <a:srgbClr val="FCB809"/>
                </a:solidFill>
                <a:latin typeface="Times New Roman"/>
                <a:cs typeface="Times New Roman"/>
              </a:rPr>
              <a:t>o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2898" y="445135"/>
            <a:ext cx="405193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70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4300" spc="-17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4300" spc="-17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r>
              <a:rPr sz="4300" spc="-34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300" spc="-27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4300" spc="-270" dirty="0">
                <a:solidFill>
                  <a:srgbClr val="FF0000"/>
                </a:solidFill>
                <a:latin typeface="Trebuchet MS"/>
                <a:cs typeface="Trebuchet MS"/>
              </a:rPr>
              <a:t>tat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4300" spc="-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4300" spc="-34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4300" spc="-18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4300" spc="-170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4300" spc="-175" dirty="0">
                <a:solidFill>
                  <a:srgbClr val="FF0000"/>
                </a:solidFill>
                <a:latin typeface="Trebuchet MS"/>
                <a:cs typeface="Trebuchet MS"/>
              </a:rPr>
              <a:t>ti</a:t>
            </a:r>
            <a:r>
              <a:rPr sz="4300" spc="-17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4300" spc="-5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65" y="2143074"/>
            <a:ext cx="414528" cy="3081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65" y="2970022"/>
            <a:ext cx="414528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65" y="3781044"/>
            <a:ext cx="414528" cy="3078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65" y="4482338"/>
            <a:ext cx="414528" cy="3078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65" y="5586374"/>
            <a:ext cx="414528" cy="3078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1665" y="1624710"/>
            <a:ext cx="8650605" cy="4287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15"/>
              </a:lnSpc>
              <a:spcBef>
                <a:spcPts val="110"/>
              </a:spcBef>
            </a:pPr>
            <a:r>
              <a:rPr sz="2700" spc="-85" dirty="0">
                <a:latin typeface="Trebuchet MS"/>
                <a:cs typeface="Trebuchet MS"/>
              </a:rPr>
              <a:t>Def:</a:t>
            </a:r>
            <a:endParaRPr sz="2700">
              <a:latin typeface="Trebuchet MS"/>
              <a:cs typeface="Trebuchet MS"/>
            </a:endParaRPr>
          </a:p>
          <a:p>
            <a:pPr marL="295910" marR="5080">
              <a:lnSpc>
                <a:spcPts val="3190"/>
              </a:lnSpc>
              <a:spcBef>
                <a:spcPts val="125"/>
              </a:spcBef>
            </a:pPr>
            <a:r>
              <a:rPr sz="2700" spc="-120" dirty="0">
                <a:latin typeface="Trebuchet MS"/>
                <a:cs typeface="Trebuchet MS"/>
              </a:rPr>
              <a:t>Each</a:t>
            </a:r>
            <a:r>
              <a:rPr sz="2700" spc="50" dirty="0">
                <a:latin typeface="Trebuchet MS"/>
                <a:cs typeface="Trebuchet MS"/>
              </a:rPr>
              <a:t> </a:t>
            </a:r>
            <a:r>
              <a:rPr sz="2700" spc="-60" dirty="0">
                <a:latin typeface="Trebuchet MS"/>
                <a:cs typeface="Trebuchet MS"/>
              </a:rPr>
              <a:t>router</a:t>
            </a:r>
            <a:r>
              <a:rPr sz="2700" spc="140" dirty="0">
                <a:latin typeface="Trebuchet MS"/>
                <a:cs typeface="Trebuchet MS"/>
              </a:rPr>
              <a:t> </a:t>
            </a:r>
            <a:r>
              <a:rPr sz="2700" spc="-100" dirty="0">
                <a:latin typeface="Trebuchet MS"/>
                <a:cs typeface="Trebuchet MS"/>
              </a:rPr>
              <a:t>shares</a:t>
            </a:r>
            <a:r>
              <a:rPr sz="2700" spc="100" dirty="0">
                <a:latin typeface="Trebuchet MS"/>
                <a:cs typeface="Trebuchet MS"/>
              </a:rPr>
              <a:t> </a:t>
            </a:r>
            <a:r>
              <a:rPr sz="2700" spc="-85" dirty="0">
                <a:latin typeface="Trebuchet MS"/>
                <a:cs typeface="Trebuchet MS"/>
              </a:rPr>
              <a:t>its</a:t>
            </a:r>
            <a:r>
              <a:rPr sz="2700" spc="95" dirty="0">
                <a:latin typeface="Trebuchet MS"/>
                <a:cs typeface="Trebuchet MS"/>
              </a:rPr>
              <a:t> </a:t>
            </a:r>
            <a:r>
              <a:rPr sz="2700" spc="-114" dirty="0">
                <a:latin typeface="Trebuchet MS"/>
                <a:cs typeface="Trebuchet MS"/>
              </a:rPr>
              <a:t>knowledge</a:t>
            </a:r>
            <a:r>
              <a:rPr sz="2700" spc="110" dirty="0">
                <a:latin typeface="Trebuchet MS"/>
                <a:cs typeface="Trebuchet MS"/>
              </a:rPr>
              <a:t> </a:t>
            </a:r>
            <a:r>
              <a:rPr sz="2700" spc="-80" dirty="0">
                <a:latin typeface="Trebuchet MS"/>
                <a:cs typeface="Trebuchet MS"/>
              </a:rPr>
              <a:t>of</a:t>
            </a:r>
            <a:r>
              <a:rPr sz="2700" spc="95" dirty="0">
                <a:latin typeface="Trebuchet MS"/>
                <a:cs typeface="Trebuchet MS"/>
              </a:rPr>
              <a:t> </a:t>
            </a:r>
            <a:r>
              <a:rPr sz="2700" spc="-100" dirty="0">
                <a:latin typeface="Trebuchet MS"/>
                <a:cs typeface="Trebuchet MS"/>
              </a:rPr>
              <a:t>it</a:t>
            </a:r>
            <a:r>
              <a:rPr sz="2700" spc="25" dirty="0">
                <a:latin typeface="Trebuchet MS"/>
                <a:cs typeface="Trebuchet MS"/>
              </a:rPr>
              <a:t> </a:t>
            </a:r>
            <a:r>
              <a:rPr sz="2700" spc="-85" dirty="0">
                <a:latin typeface="Trebuchet MS"/>
                <a:cs typeface="Trebuchet MS"/>
              </a:rPr>
              <a:t>neighborhood</a:t>
            </a:r>
            <a:r>
              <a:rPr sz="2700" spc="160" dirty="0">
                <a:latin typeface="Trebuchet MS"/>
                <a:cs typeface="Trebuchet MS"/>
              </a:rPr>
              <a:t> </a:t>
            </a:r>
            <a:r>
              <a:rPr sz="2700" spc="-105" dirty="0">
                <a:latin typeface="Trebuchet MS"/>
                <a:cs typeface="Trebuchet MS"/>
              </a:rPr>
              <a:t>with </a:t>
            </a:r>
            <a:r>
              <a:rPr sz="2700" spc="-795" dirty="0">
                <a:latin typeface="Trebuchet MS"/>
                <a:cs typeface="Trebuchet MS"/>
              </a:rPr>
              <a:t> </a:t>
            </a:r>
            <a:r>
              <a:rPr sz="2700" spc="-229" dirty="0">
                <a:latin typeface="Trebuchet MS"/>
                <a:cs typeface="Trebuchet MS"/>
              </a:rPr>
              <a:t>al</a:t>
            </a:r>
            <a:r>
              <a:rPr sz="2700" dirty="0">
                <a:latin typeface="Trebuchet MS"/>
                <a:cs typeface="Trebuchet MS"/>
              </a:rPr>
              <a:t>l</a:t>
            </a:r>
            <a:r>
              <a:rPr sz="2700" spc="-459" dirty="0">
                <a:latin typeface="Trebuchet MS"/>
                <a:cs typeface="Trebuchet MS"/>
              </a:rPr>
              <a:t> </a:t>
            </a:r>
            <a:r>
              <a:rPr sz="2700" spc="-70" dirty="0">
                <a:latin typeface="Trebuchet MS"/>
                <a:cs typeface="Trebuchet MS"/>
              </a:rPr>
              <a:t>r</a:t>
            </a:r>
            <a:r>
              <a:rPr sz="2700" spc="-60" dirty="0">
                <a:latin typeface="Trebuchet MS"/>
                <a:cs typeface="Trebuchet MS"/>
              </a:rPr>
              <a:t>oute</a:t>
            </a:r>
            <a:r>
              <a:rPr sz="2700" spc="-70" dirty="0">
                <a:latin typeface="Trebuchet MS"/>
                <a:cs typeface="Trebuchet MS"/>
              </a:rPr>
              <a:t>r</a:t>
            </a:r>
            <a:r>
              <a:rPr sz="2700" dirty="0">
                <a:latin typeface="Trebuchet MS"/>
                <a:cs typeface="Trebuchet MS"/>
              </a:rPr>
              <a:t>s</a:t>
            </a:r>
            <a:r>
              <a:rPr sz="2700" spc="-220" dirty="0">
                <a:latin typeface="Trebuchet MS"/>
                <a:cs typeface="Trebuchet MS"/>
              </a:rPr>
              <a:t> </a:t>
            </a:r>
            <a:r>
              <a:rPr sz="2700" spc="-150" dirty="0">
                <a:latin typeface="Trebuchet MS"/>
                <a:cs typeface="Trebuchet MS"/>
              </a:rPr>
              <a:t>i</a:t>
            </a:r>
            <a:r>
              <a:rPr sz="2700" spc="5" dirty="0">
                <a:latin typeface="Trebuchet MS"/>
                <a:cs typeface="Trebuchet MS"/>
              </a:rPr>
              <a:t>n</a:t>
            </a:r>
            <a:r>
              <a:rPr sz="2700" spc="-305" dirty="0">
                <a:latin typeface="Trebuchet MS"/>
                <a:cs typeface="Trebuchet MS"/>
              </a:rPr>
              <a:t> </a:t>
            </a:r>
            <a:r>
              <a:rPr sz="2700" spc="-135" dirty="0">
                <a:latin typeface="Trebuchet MS"/>
                <a:cs typeface="Trebuchet MS"/>
              </a:rPr>
              <a:t>th</a:t>
            </a:r>
            <a:r>
              <a:rPr sz="2700" spc="5" dirty="0">
                <a:latin typeface="Trebuchet MS"/>
                <a:cs typeface="Trebuchet MS"/>
              </a:rPr>
              <a:t>e</a:t>
            </a:r>
            <a:r>
              <a:rPr sz="2700" spc="-180" dirty="0">
                <a:latin typeface="Trebuchet MS"/>
                <a:cs typeface="Trebuchet MS"/>
              </a:rPr>
              <a:t> 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spc="-110" dirty="0">
                <a:latin typeface="Trebuchet MS"/>
                <a:cs typeface="Trebuchet MS"/>
              </a:rPr>
              <a:t>n</a:t>
            </a:r>
            <a:r>
              <a:rPr sz="2700" spc="-120" dirty="0">
                <a:latin typeface="Trebuchet MS"/>
                <a:cs typeface="Trebuchet MS"/>
              </a:rPr>
              <a:t>t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120" dirty="0">
                <a:latin typeface="Trebuchet MS"/>
                <a:cs typeface="Trebuchet MS"/>
              </a:rPr>
              <a:t>r</a:t>
            </a:r>
            <a:r>
              <a:rPr sz="2700" spc="-110" dirty="0">
                <a:latin typeface="Trebuchet MS"/>
                <a:cs typeface="Trebuchet MS"/>
              </a:rPr>
              <a:t>n</a:t>
            </a:r>
            <a:r>
              <a:rPr sz="2700" spc="-130" dirty="0">
                <a:latin typeface="Trebuchet MS"/>
                <a:cs typeface="Trebuchet MS"/>
              </a:rPr>
              <a:t>e</a:t>
            </a:r>
            <a:r>
              <a:rPr sz="2700" spc="-140" dirty="0">
                <a:latin typeface="Trebuchet MS"/>
                <a:cs typeface="Trebuchet MS"/>
              </a:rPr>
              <a:t>t</a:t>
            </a:r>
            <a:r>
              <a:rPr sz="2700" spc="-120" dirty="0">
                <a:latin typeface="Trebuchet MS"/>
                <a:cs typeface="Trebuchet MS"/>
              </a:rPr>
              <a:t>w</a:t>
            </a:r>
            <a:r>
              <a:rPr sz="2700" spc="-130" dirty="0">
                <a:latin typeface="Trebuchet MS"/>
                <a:cs typeface="Trebuchet MS"/>
              </a:rPr>
              <a:t>o</a:t>
            </a:r>
            <a:r>
              <a:rPr sz="2700" spc="-120" dirty="0">
                <a:latin typeface="Trebuchet MS"/>
                <a:cs typeface="Trebuchet MS"/>
              </a:rPr>
              <a:t>r</a:t>
            </a:r>
            <a:r>
              <a:rPr sz="2700" spc="-135" dirty="0">
                <a:latin typeface="Trebuchet MS"/>
                <a:cs typeface="Trebuchet MS"/>
              </a:rPr>
              <a:t>k</a:t>
            </a:r>
            <a:r>
              <a:rPr sz="2700" dirty="0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219710">
              <a:lnSpc>
                <a:spcPts val="3220"/>
              </a:lnSpc>
            </a:pPr>
            <a:r>
              <a:rPr sz="2700" spc="-65" dirty="0">
                <a:latin typeface="Trebuchet MS"/>
                <a:cs typeface="Trebuchet MS"/>
              </a:rPr>
              <a:t>It</a:t>
            </a:r>
            <a:r>
              <a:rPr sz="2700" spc="-260" dirty="0">
                <a:latin typeface="Trebuchet MS"/>
                <a:cs typeface="Trebuchet MS"/>
              </a:rPr>
              <a:t> </a:t>
            </a:r>
            <a:r>
              <a:rPr sz="2700" spc="-65" dirty="0">
                <a:latin typeface="Trebuchet MS"/>
                <a:cs typeface="Trebuchet MS"/>
              </a:rPr>
              <a:t>is</a:t>
            </a:r>
            <a:r>
              <a:rPr sz="2700" spc="-229" dirty="0">
                <a:latin typeface="Trebuchet MS"/>
                <a:cs typeface="Trebuchet MS"/>
              </a:rPr>
              <a:t> </a:t>
            </a:r>
            <a:r>
              <a:rPr sz="2700" spc="-110" dirty="0">
                <a:latin typeface="Trebuchet MS"/>
                <a:cs typeface="Trebuchet MS"/>
              </a:rPr>
              <a:t>represented</a:t>
            </a:r>
            <a:r>
              <a:rPr sz="2700" spc="-325" dirty="0">
                <a:latin typeface="Trebuchet MS"/>
                <a:cs typeface="Trebuchet MS"/>
              </a:rPr>
              <a:t> </a:t>
            </a:r>
            <a:r>
              <a:rPr sz="2700" spc="-70" dirty="0">
                <a:latin typeface="Trebuchet MS"/>
                <a:cs typeface="Trebuchet MS"/>
              </a:rPr>
              <a:t>by</a:t>
            </a:r>
            <a:r>
              <a:rPr sz="2700" spc="-355" dirty="0">
                <a:latin typeface="Trebuchet MS"/>
                <a:cs typeface="Trebuchet MS"/>
              </a:rPr>
              <a:t> </a:t>
            </a:r>
            <a:r>
              <a:rPr sz="2700" spc="-120" dirty="0">
                <a:latin typeface="Trebuchet MS"/>
                <a:cs typeface="Trebuchet MS"/>
              </a:rPr>
              <a:t>directed</a:t>
            </a:r>
            <a:r>
              <a:rPr sz="2700" spc="-305" dirty="0">
                <a:latin typeface="Trebuchet MS"/>
                <a:cs typeface="Trebuchet MS"/>
              </a:rPr>
              <a:t> </a:t>
            </a:r>
            <a:r>
              <a:rPr sz="2700" spc="-114" dirty="0">
                <a:latin typeface="Trebuchet MS"/>
                <a:cs typeface="Trebuchet MS"/>
              </a:rPr>
              <a:t>graph</a:t>
            </a:r>
            <a:r>
              <a:rPr sz="2700" spc="-380" dirty="0">
                <a:latin typeface="Trebuchet MS"/>
                <a:cs typeface="Trebuchet MS"/>
              </a:rPr>
              <a:t> </a:t>
            </a:r>
            <a:r>
              <a:rPr sz="2700" spc="-105" dirty="0">
                <a:latin typeface="Trebuchet MS"/>
                <a:cs typeface="Trebuchet MS"/>
              </a:rPr>
              <a:t>with</a:t>
            </a:r>
            <a:r>
              <a:rPr sz="2700" spc="-235" dirty="0">
                <a:latin typeface="Trebuchet MS"/>
                <a:cs typeface="Trebuchet MS"/>
              </a:rPr>
              <a:t> </a:t>
            </a:r>
            <a:r>
              <a:rPr sz="2700" spc="-160" dirty="0">
                <a:latin typeface="Trebuchet MS"/>
                <a:cs typeface="Trebuchet MS"/>
              </a:rPr>
              <a:t>weight.</a:t>
            </a:r>
            <a:endParaRPr sz="2700">
              <a:latin typeface="Trebuchet MS"/>
              <a:cs typeface="Trebuchet MS"/>
            </a:endParaRPr>
          </a:p>
          <a:p>
            <a:pPr marL="91440">
              <a:lnSpc>
                <a:spcPts val="3170"/>
              </a:lnSpc>
              <a:spcBef>
                <a:spcPts val="50"/>
              </a:spcBef>
            </a:pPr>
            <a:r>
              <a:rPr sz="2700" u="heavy" spc="-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K</a:t>
            </a:r>
            <a:r>
              <a:rPr sz="2700" u="heavy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2700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y</a:t>
            </a:r>
            <a:r>
              <a:rPr sz="2700" u="heavy" spc="-1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700" u="heavy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</a:t>
            </a:r>
            <a:r>
              <a:rPr sz="2700" u="heavy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2700" u="heavy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2700" u="heavy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k</a:t>
            </a:r>
            <a:r>
              <a:rPr sz="2700" spc="5" dirty="0">
                <a:latin typeface="Trebuchet MS"/>
                <a:cs typeface="Trebuchet MS"/>
              </a:rPr>
              <a:t>:</a:t>
            </a:r>
            <a:endParaRPr sz="2700">
              <a:latin typeface="Trebuchet MS"/>
              <a:cs typeface="Trebuchet MS"/>
            </a:endParaRPr>
          </a:p>
          <a:p>
            <a:pPr marL="295910" marR="847090">
              <a:lnSpc>
                <a:spcPts val="2620"/>
              </a:lnSpc>
              <a:spcBef>
                <a:spcPts val="530"/>
              </a:spcBef>
              <a:tabLst>
                <a:tab pos="1268095" algn="l"/>
                <a:tab pos="2506345" algn="l"/>
                <a:tab pos="3713479" algn="l"/>
                <a:tab pos="4369435" algn="l"/>
                <a:tab pos="6195695" algn="l"/>
                <a:tab pos="7324090" algn="l"/>
              </a:tabLst>
            </a:pPr>
            <a:r>
              <a:rPr sz="2700" spc="-155" dirty="0">
                <a:latin typeface="Trebuchet MS"/>
                <a:cs typeface="Trebuchet MS"/>
              </a:rPr>
              <a:t>E</a:t>
            </a:r>
            <a:r>
              <a:rPr sz="2700" spc="-175" dirty="0">
                <a:latin typeface="Trebuchet MS"/>
                <a:cs typeface="Trebuchet MS"/>
              </a:rPr>
              <a:t>a</a:t>
            </a:r>
            <a:r>
              <a:rPr sz="2700" spc="-165" dirty="0">
                <a:latin typeface="Trebuchet MS"/>
                <a:cs typeface="Trebuchet MS"/>
              </a:rPr>
              <a:t>c</a:t>
            </a:r>
            <a:r>
              <a:rPr sz="2700" spc="5" dirty="0">
                <a:latin typeface="Trebuchet MS"/>
                <a:cs typeface="Trebuchet MS"/>
              </a:rPr>
              <a:t>h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95" dirty="0">
                <a:latin typeface="Trebuchet MS"/>
                <a:cs typeface="Trebuchet MS"/>
              </a:rPr>
              <a:t>r</a:t>
            </a:r>
            <a:r>
              <a:rPr sz="2700" spc="-60" dirty="0">
                <a:latin typeface="Trebuchet MS"/>
                <a:cs typeface="Trebuchet MS"/>
              </a:rPr>
              <a:t>o</a:t>
            </a:r>
            <a:r>
              <a:rPr sz="2700" spc="-90" dirty="0">
                <a:latin typeface="Trebuchet MS"/>
                <a:cs typeface="Trebuchet MS"/>
              </a:rPr>
              <a:t>u</a:t>
            </a:r>
            <a:r>
              <a:rPr sz="2700" spc="-70" dirty="0">
                <a:latin typeface="Trebuchet MS"/>
                <a:cs typeface="Trebuchet MS"/>
              </a:rPr>
              <a:t>t</a:t>
            </a:r>
            <a:r>
              <a:rPr sz="2700" spc="-85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r	</a:t>
            </a:r>
            <a:r>
              <a:rPr sz="2700" spc="-135" dirty="0">
                <a:latin typeface="Trebuchet MS"/>
                <a:cs typeface="Trebuchet MS"/>
              </a:rPr>
              <a:t>s</a:t>
            </a:r>
            <a:r>
              <a:rPr sz="2700" spc="-110" dirty="0">
                <a:latin typeface="Trebuchet MS"/>
                <a:cs typeface="Trebuchet MS"/>
              </a:rPr>
              <a:t>h</a:t>
            </a:r>
            <a:r>
              <a:rPr sz="2700" spc="-125" dirty="0">
                <a:latin typeface="Trebuchet MS"/>
                <a:cs typeface="Trebuchet MS"/>
              </a:rPr>
              <a:t>a</a:t>
            </a:r>
            <a:r>
              <a:rPr sz="2700" spc="-120" dirty="0">
                <a:latin typeface="Trebuchet MS"/>
                <a:cs typeface="Trebuchet MS"/>
              </a:rPr>
              <a:t>r</a:t>
            </a:r>
            <a:r>
              <a:rPr sz="2700" spc="-105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s	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spc="-140" dirty="0">
                <a:latin typeface="Trebuchet MS"/>
                <a:cs typeface="Trebuchet MS"/>
              </a:rPr>
              <a:t>t</a:t>
            </a:r>
            <a:r>
              <a:rPr sz="2700" dirty="0">
                <a:latin typeface="Trebuchet MS"/>
                <a:cs typeface="Trebuchet MS"/>
              </a:rPr>
              <a:t>s	</a:t>
            </a:r>
            <a:r>
              <a:rPr sz="2700" spc="-140" dirty="0">
                <a:latin typeface="Trebuchet MS"/>
                <a:cs typeface="Trebuchet MS"/>
              </a:rPr>
              <a:t>k</a:t>
            </a:r>
            <a:r>
              <a:rPr sz="2700" spc="-110" dirty="0">
                <a:latin typeface="Trebuchet MS"/>
                <a:cs typeface="Trebuchet MS"/>
              </a:rPr>
              <a:t>n</a:t>
            </a:r>
            <a:r>
              <a:rPr sz="2700" spc="-130" dirty="0">
                <a:latin typeface="Trebuchet MS"/>
                <a:cs typeface="Trebuchet MS"/>
              </a:rPr>
              <a:t>o</a:t>
            </a:r>
            <a:r>
              <a:rPr sz="2700" spc="-120" dirty="0">
                <a:latin typeface="Trebuchet MS"/>
                <a:cs typeface="Trebuchet MS"/>
              </a:rPr>
              <a:t>w</a:t>
            </a:r>
            <a:r>
              <a:rPr sz="2700" spc="-130" dirty="0">
                <a:latin typeface="Trebuchet MS"/>
                <a:cs typeface="Trebuchet MS"/>
              </a:rPr>
              <a:t>le</a:t>
            </a:r>
            <a:r>
              <a:rPr sz="2700" spc="-140" dirty="0">
                <a:latin typeface="Trebuchet MS"/>
                <a:cs typeface="Trebuchet MS"/>
              </a:rPr>
              <a:t>d</a:t>
            </a:r>
            <a:r>
              <a:rPr sz="2700" spc="-135" dirty="0">
                <a:latin typeface="Trebuchet MS"/>
                <a:cs typeface="Trebuchet MS"/>
              </a:rPr>
              <a:t>g</a:t>
            </a:r>
            <a:r>
              <a:rPr sz="2700" spc="5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50" dirty="0">
                <a:latin typeface="Trebuchet MS"/>
                <a:cs typeface="Trebuchet MS"/>
              </a:rPr>
              <a:t>a</a:t>
            </a:r>
            <a:r>
              <a:rPr sz="2700" spc="-140" dirty="0">
                <a:latin typeface="Trebuchet MS"/>
                <a:cs typeface="Trebuchet MS"/>
              </a:rPr>
              <a:t>b</a:t>
            </a:r>
            <a:r>
              <a:rPr sz="2700" spc="-130" dirty="0">
                <a:latin typeface="Trebuchet MS"/>
                <a:cs typeface="Trebuchet MS"/>
              </a:rPr>
              <a:t>o</a:t>
            </a:r>
            <a:r>
              <a:rPr sz="2700" spc="-110" dirty="0">
                <a:latin typeface="Trebuchet MS"/>
                <a:cs typeface="Trebuchet MS"/>
              </a:rPr>
              <a:t>u</a:t>
            </a:r>
            <a:r>
              <a:rPr sz="2700" dirty="0">
                <a:latin typeface="Trebuchet MS"/>
                <a:cs typeface="Trebuchet MS"/>
              </a:rPr>
              <a:t>t	</a:t>
            </a:r>
            <a:r>
              <a:rPr sz="2700" spc="-160" dirty="0">
                <a:latin typeface="Trebuchet MS"/>
                <a:cs typeface="Trebuchet MS"/>
              </a:rPr>
              <a:t>th</a:t>
            </a:r>
            <a:r>
              <a:rPr sz="2700" dirty="0">
                <a:latin typeface="Trebuchet MS"/>
                <a:cs typeface="Trebuchet MS"/>
              </a:rPr>
              <a:t>e  </a:t>
            </a:r>
            <a:r>
              <a:rPr sz="2700" spc="-80" dirty="0">
                <a:latin typeface="Trebuchet MS"/>
                <a:cs typeface="Trebuchet MS"/>
              </a:rPr>
              <a:t>neighborhood</a:t>
            </a:r>
            <a:endParaRPr sz="2700">
              <a:latin typeface="Trebuchet MS"/>
              <a:cs typeface="Trebuchet MS"/>
            </a:endParaRPr>
          </a:p>
          <a:p>
            <a:pPr marL="295910">
              <a:lnSpc>
                <a:spcPts val="2740"/>
              </a:lnSpc>
            </a:pPr>
            <a:r>
              <a:rPr sz="2700" spc="-155" dirty="0">
                <a:latin typeface="Trebuchet MS"/>
                <a:cs typeface="Trebuchet MS"/>
              </a:rPr>
              <a:t>E</a:t>
            </a:r>
            <a:r>
              <a:rPr sz="2700" spc="-175" dirty="0">
                <a:latin typeface="Trebuchet MS"/>
                <a:cs typeface="Trebuchet MS"/>
              </a:rPr>
              <a:t>a</a:t>
            </a:r>
            <a:r>
              <a:rPr sz="2700" spc="-165" dirty="0">
                <a:latin typeface="Trebuchet MS"/>
                <a:cs typeface="Trebuchet MS"/>
              </a:rPr>
              <a:t>c</a:t>
            </a:r>
            <a:r>
              <a:rPr sz="2700" spc="5" dirty="0">
                <a:latin typeface="Trebuchet MS"/>
                <a:cs typeface="Trebuchet MS"/>
              </a:rPr>
              <a:t>h</a:t>
            </a:r>
            <a:r>
              <a:rPr sz="2700" spc="-330" dirty="0">
                <a:latin typeface="Trebuchet MS"/>
                <a:cs typeface="Trebuchet MS"/>
              </a:rPr>
              <a:t> </a:t>
            </a:r>
            <a:r>
              <a:rPr sz="2700" spc="-70" dirty="0">
                <a:latin typeface="Trebuchet MS"/>
                <a:cs typeface="Trebuchet MS"/>
              </a:rPr>
              <a:t>r</a:t>
            </a:r>
            <a:r>
              <a:rPr sz="2700" spc="-60" dirty="0">
                <a:latin typeface="Trebuchet MS"/>
                <a:cs typeface="Trebuchet MS"/>
              </a:rPr>
              <a:t>o</a:t>
            </a:r>
            <a:r>
              <a:rPr sz="2700" spc="-65" dirty="0">
                <a:latin typeface="Trebuchet MS"/>
                <a:cs typeface="Trebuchet MS"/>
              </a:rPr>
              <a:t>ut</a:t>
            </a:r>
            <a:r>
              <a:rPr sz="2700" spc="-60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r</a:t>
            </a:r>
            <a:r>
              <a:rPr sz="2700" spc="-210" dirty="0">
                <a:latin typeface="Trebuchet MS"/>
                <a:cs typeface="Trebuchet MS"/>
              </a:rPr>
              <a:t> </a:t>
            </a:r>
            <a:r>
              <a:rPr sz="2700" spc="-85" dirty="0">
                <a:latin typeface="Trebuchet MS"/>
                <a:cs typeface="Trebuchet MS"/>
              </a:rPr>
              <a:t>se</a:t>
            </a:r>
            <a:r>
              <a:rPr sz="2700" spc="-90" dirty="0">
                <a:latin typeface="Trebuchet MS"/>
                <a:cs typeface="Trebuchet MS"/>
              </a:rPr>
              <a:t>n</a:t>
            </a:r>
            <a:r>
              <a:rPr sz="2700" spc="-114" dirty="0">
                <a:latin typeface="Trebuchet MS"/>
                <a:cs typeface="Trebuchet MS"/>
              </a:rPr>
              <a:t>d</a:t>
            </a:r>
            <a:r>
              <a:rPr sz="2700" dirty="0">
                <a:latin typeface="Trebuchet MS"/>
                <a:cs typeface="Trebuchet MS"/>
              </a:rPr>
              <a:t>s</a:t>
            </a:r>
            <a:r>
              <a:rPr sz="2700" spc="-300" dirty="0">
                <a:latin typeface="Trebuchet MS"/>
                <a:cs typeface="Trebuchet MS"/>
              </a:rPr>
              <a:t> 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spc="-120" dirty="0">
                <a:latin typeface="Trebuchet MS"/>
                <a:cs typeface="Trebuchet MS"/>
              </a:rPr>
              <a:t>t</a:t>
            </a:r>
            <a:r>
              <a:rPr sz="2700" dirty="0">
                <a:latin typeface="Trebuchet MS"/>
                <a:cs typeface="Trebuchet MS"/>
              </a:rPr>
              <a:t>s</a:t>
            </a:r>
            <a:r>
              <a:rPr sz="2700" spc="-280" dirty="0">
                <a:latin typeface="Trebuchet MS"/>
                <a:cs typeface="Trebuchet MS"/>
              </a:rPr>
              <a:t> </a:t>
            </a:r>
            <a:r>
              <a:rPr sz="2700" spc="-114" dirty="0">
                <a:latin typeface="Trebuchet MS"/>
                <a:cs typeface="Trebuchet MS"/>
              </a:rPr>
              <a:t>k</a:t>
            </a:r>
            <a:r>
              <a:rPr sz="2700" spc="-110" dirty="0">
                <a:latin typeface="Trebuchet MS"/>
                <a:cs typeface="Trebuchet MS"/>
              </a:rPr>
              <a:t>no</a:t>
            </a:r>
            <a:r>
              <a:rPr sz="2700" spc="-114" dirty="0">
                <a:latin typeface="Trebuchet MS"/>
                <a:cs typeface="Trebuchet MS"/>
              </a:rPr>
              <a:t>w</a:t>
            </a:r>
            <a:r>
              <a:rPr sz="2700" spc="-130" dirty="0">
                <a:latin typeface="Trebuchet MS"/>
                <a:cs typeface="Trebuchet MS"/>
              </a:rPr>
              <a:t>l</a:t>
            </a:r>
            <a:r>
              <a:rPr sz="2700" spc="-105" dirty="0">
                <a:latin typeface="Trebuchet MS"/>
                <a:cs typeface="Trebuchet MS"/>
              </a:rPr>
              <a:t>e</a:t>
            </a:r>
            <a:r>
              <a:rPr sz="2700" spc="-140" dirty="0">
                <a:latin typeface="Trebuchet MS"/>
                <a:cs typeface="Trebuchet MS"/>
              </a:rPr>
              <a:t>d</a:t>
            </a:r>
            <a:r>
              <a:rPr sz="2700" spc="-135" dirty="0">
                <a:latin typeface="Trebuchet MS"/>
                <a:cs typeface="Trebuchet MS"/>
              </a:rPr>
              <a:t>g</a:t>
            </a:r>
            <a:r>
              <a:rPr sz="2700" spc="5" dirty="0">
                <a:latin typeface="Trebuchet MS"/>
                <a:cs typeface="Trebuchet MS"/>
              </a:rPr>
              <a:t>e</a:t>
            </a:r>
            <a:r>
              <a:rPr sz="2700" spc="-335" dirty="0">
                <a:latin typeface="Trebuchet MS"/>
                <a:cs typeface="Trebuchet MS"/>
              </a:rPr>
              <a:t> </a:t>
            </a:r>
            <a:r>
              <a:rPr sz="2700" spc="-70" dirty="0">
                <a:latin typeface="Trebuchet MS"/>
                <a:cs typeface="Trebuchet MS"/>
              </a:rPr>
              <a:t>t</a:t>
            </a:r>
            <a:r>
              <a:rPr sz="2700" spc="5" dirty="0">
                <a:latin typeface="Trebuchet MS"/>
                <a:cs typeface="Trebuchet MS"/>
              </a:rPr>
              <a:t>o</a:t>
            </a:r>
            <a:r>
              <a:rPr sz="2700" spc="-110" dirty="0">
                <a:latin typeface="Trebuchet MS"/>
                <a:cs typeface="Trebuchet MS"/>
              </a:rPr>
              <a:t> </a:t>
            </a:r>
            <a:r>
              <a:rPr sz="2700" spc="-229" dirty="0">
                <a:latin typeface="Trebuchet MS"/>
                <a:cs typeface="Trebuchet MS"/>
              </a:rPr>
              <a:t>al</a:t>
            </a:r>
            <a:r>
              <a:rPr sz="2700" dirty="0">
                <a:latin typeface="Trebuchet MS"/>
                <a:cs typeface="Trebuchet MS"/>
              </a:rPr>
              <a:t>l</a:t>
            </a:r>
            <a:r>
              <a:rPr sz="2700" spc="-320" dirty="0">
                <a:latin typeface="Trebuchet MS"/>
                <a:cs typeface="Trebuchet MS"/>
              </a:rPr>
              <a:t> </a:t>
            </a:r>
            <a:r>
              <a:rPr sz="2700" spc="-170" dirty="0">
                <a:latin typeface="Trebuchet MS"/>
                <a:cs typeface="Trebuchet MS"/>
              </a:rPr>
              <a:t>r</a:t>
            </a:r>
            <a:r>
              <a:rPr sz="2700" spc="-155" dirty="0">
                <a:latin typeface="Trebuchet MS"/>
                <a:cs typeface="Trebuchet MS"/>
              </a:rPr>
              <a:t>o</a:t>
            </a:r>
            <a:r>
              <a:rPr sz="2700" spc="-160" dirty="0">
                <a:latin typeface="Trebuchet MS"/>
                <a:cs typeface="Trebuchet MS"/>
              </a:rPr>
              <a:t>ut</a:t>
            </a:r>
            <a:r>
              <a:rPr sz="2700" spc="-155" dirty="0">
                <a:latin typeface="Trebuchet MS"/>
                <a:cs typeface="Trebuchet MS"/>
              </a:rPr>
              <a:t>e</a:t>
            </a:r>
            <a:r>
              <a:rPr sz="2700" spc="-525" dirty="0">
                <a:latin typeface="Trebuchet MS"/>
                <a:cs typeface="Trebuchet MS"/>
              </a:rPr>
              <a:t>r</a:t>
            </a:r>
            <a:r>
              <a:rPr sz="2700" dirty="0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295910" marR="151765">
              <a:lnSpc>
                <a:spcPts val="2620"/>
              </a:lnSpc>
              <a:spcBef>
                <a:spcPts val="425"/>
              </a:spcBef>
              <a:tabLst>
                <a:tab pos="1869439" algn="l"/>
                <a:tab pos="2357120" algn="l"/>
                <a:tab pos="3173730" algn="l"/>
                <a:tab pos="4256405" algn="l"/>
                <a:tab pos="5180330" algn="l"/>
                <a:tab pos="5878195" algn="l"/>
                <a:tab pos="6357620" algn="l"/>
                <a:tab pos="7933690" algn="l"/>
              </a:tabLst>
            </a:pPr>
            <a:r>
              <a:rPr sz="2700" b="1" spc="-50" dirty="0">
                <a:latin typeface="Arial"/>
                <a:cs typeface="Arial"/>
              </a:rPr>
              <a:t>F</a:t>
            </a:r>
            <a:r>
              <a:rPr sz="2700" b="1" spc="-60" dirty="0">
                <a:latin typeface="Arial"/>
                <a:cs typeface="Arial"/>
              </a:rPr>
              <a:t>l</a:t>
            </a:r>
            <a:r>
              <a:rPr sz="2700" b="1" spc="-70" dirty="0">
                <a:latin typeface="Arial"/>
                <a:cs typeface="Arial"/>
              </a:rPr>
              <a:t>o</a:t>
            </a:r>
            <a:r>
              <a:rPr sz="2700" b="1" spc="-50" dirty="0">
                <a:latin typeface="Arial"/>
                <a:cs typeface="Arial"/>
              </a:rPr>
              <a:t>od</a:t>
            </a:r>
            <a:r>
              <a:rPr sz="2700" b="1" spc="-85" dirty="0">
                <a:latin typeface="Arial"/>
                <a:cs typeface="Arial"/>
              </a:rPr>
              <a:t>i</a:t>
            </a:r>
            <a:r>
              <a:rPr sz="2700" b="1" spc="-50" dirty="0">
                <a:latin typeface="Arial"/>
                <a:cs typeface="Arial"/>
              </a:rPr>
              <a:t>n</a:t>
            </a:r>
            <a:r>
              <a:rPr sz="2700" b="1" spc="5" dirty="0">
                <a:latin typeface="Arial"/>
                <a:cs typeface="Arial"/>
              </a:rPr>
              <a:t>g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spc="15" dirty="0">
                <a:latin typeface="Trebuchet MS"/>
                <a:cs typeface="Trebuchet MS"/>
              </a:rPr>
              <a:t>-</a:t>
            </a:r>
            <a:r>
              <a:rPr sz="2700" spc="5" dirty="0">
                <a:latin typeface="Trebuchet MS"/>
                <a:cs typeface="Trebuchet MS"/>
              </a:rPr>
              <a:t>&gt;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55" dirty="0">
                <a:latin typeface="Trebuchet MS"/>
                <a:cs typeface="Trebuchet MS"/>
              </a:rPr>
              <a:t>E</a:t>
            </a:r>
            <a:r>
              <a:rPr sz="2700" spc="-170" dirty="0">
                <a:latin typeface="Trebuchet MS"/>
                <a:cs typeface="Trebuchet MS"/>
              </a:rPr>
              <a:t>a</a:t>
            </a:r>
            <a:r>
              <a:rPr sz="2700" spc="-165" dirty="0">
                <a:latin typeface="Trebuchet MS"/>
                <a:cs typeface="Trebuchet MS"/>
              </a:rPr>
              <a:t>c</a:t>
            </a:r>
            <a:r>
              <a:rPr sz="2700" spc="5" dirty="0">
                <a:latin typeface="Trebuchet MS"/>
                <a:cs typeface="Trebuchet MS"/>
              </a:rPr>
              <a:t>h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90" dirty="0">
                <a:latin typeface="Trebuchet MS"/>
                <a:cs typeface="Trebuchet MS"/>
              </a:rPr>
              <a:t>r</a:t>
            </a:r>
            <a:r>
              <a:rPr sz="2700" spc="-60" dirty="0">
                <a:latin typeface="Trebuchet MS"/>
                <a:cs typeface="Trebuchet MS"/>
              </a:rPr>
              <a:t>o</a:t>
            </a:r>
            <a:r>
              <a:rPr sz="2700" spc="-90" dirty="0">
                <a:latin typeface="Trebuchet MS"/>
                <a:cs typeface="Trebuchet MS"/>
              </a:rPr>
              <a:t>u</a:t>
            </a:r>
            <a:r>
              <a:rPr sz="2700" spc="-65" dirty="0">
                <a:latin typeface="Trebuchet MS"/>
                <a:cs typeface="Trebuchet MS"/>
              </a:rPr>
              <a:t>t</a:t>
            </a:r>
            <a:r>
              <a:rPr sz="2700" spc="-85" dirty="0">
                <a:latin typeface="Trebuchet MS"/>
                <a:cs typeface="Trebuchet MS"/>
              </a:rPr>
              <a:t>e</a:t>
            </a:r>
            <a:r>
              <a:rPr sz="2700" spc="5" dirty="0">
                <a:latin typeface="Trebuchet MS"/>
                <a:cs typeface="Trebuchet MS"/>
              </a:rPr>
              <a:t>r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35" dirty="0">
                <a:latin typeface="Trebuchet MS"/>
                <a:cs typeface="Trebuchet MS"/>
              </a:rPr>
              <a:t>sh</a:t>
            </a:r>
            <a:r>
              <a:rPr sz="2700" spc="-150" dirty="0">
                <a:latin typeface="Trebuchet MS"/>
                <a:cs typeface="Trebuchet MS"/>
              </a:rPr>
              <a:t>a</a:t>
            </a:r>
            <a:r>
              <a:rPr sz="2700" spc="-140" dirty="0">
                <a:latin typeface="Trebuchet MS"/>
                <a:cs typeface="Trebuchet MS"/>
              </a:rPr>
              <a:t>r</a:t>
            </a:r>
            <a:r>
              <a:rPr sz="2700" spc="5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75" dirty="0">
                <a:latin typeface="Trebuchet MS"/>
                <a:cs typeface="Trebuchet MS"/>
              </a:rPr>
              <a:t>i</a:t>
            </a:r>
            <a:r>
              <a:rPr sz="2700" spc="-160" dirty="0">
                <a:latin typeface="Trebuchet MS"/>
                <a:cs typeface="Trebuchet MS"/>
              </a:rPr>
              <a:t>nf</a:t>
            </a:r>
            <a:r>
              <a:rPr sz="2700" spc="5" dirty="0">
                <a:latin typeface="Trebuchet MS"/>
                <a:cs typeface="Trebuchet MS"/>
              </a:rPr>
              <a:t>o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65" dirty="0">
                <a:latin typeface="Trebuchet MS"/>
                <a:cs typeface="Trebuchet MS"/>
              </a:rPr>
              <a:t>t</a:t>
            </a:r>
            <a:r>
              <a:rPr sz="2700" spc="5" dirty="0">
                <a:latin typeface="Trebuchet MS"/>
                <a:cs typeface="Trebuchet MS"/>
              </a:rPr>
              <a:t>o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160" dirty="0">
                <a:latin typeface="Trebuchet MS"/>
                <a:cs typeface="Trebuchet MS"/>
              </a:rPr>
              <a:t>ne</a:t>
            </a:r>
            <a:r>
              <a:rPr sz="2700" spc="-200" dirty="0">
                <a:latin typeface="Trebuchet MS"/>
                <a:cs typeface="Trebuchet MS"/>
              </a:rPr>
              <a:t>i</a:t>
            </a:r>
            <a:r>
              <a:rPr sz="2700" spc="-160" dirty="0">
                <a:latin typeface="Trebuchet MS"/>
                <a:cs typeface="Trebuchet MS"/>
              </a:rPr>
              <a:t>g</a:t>
            </a:r>
            <a:r>
              <a:rPr sz="2700" spc="-185" dirty="0">
                <a:latin typeface="Trebuchet MS"/>
                <a:cs typeface="Trebuchet MS"/>
              </a:rPr>
              <a:t>h</a:t>
            </a:r>
            <a:r>
              <a:rPr sz="2700" spc="-190" dirty="0">
                <a:latin typeface="Trebuchet MS"/>
                <a:cs typeface="Trebuchet MS"/>
              </a:rPr>
              <a:t>b</a:t>
            </a:r>
            <a:r>
              <a:rPr sz="2700" spc="-160" dirty="0">
                <a:latin typeface="Trebuchet MS"/>
                <a:cs typeface="Trebuchet MS"/>
              </a:rPr>
              <a:t>o</a:t>
            </a:r>
            <a:r>
              <a:rPr sz="2700" spc="-550" dirty="0">
                <a:latin typeface="Trebuchet MS"/>
                <a:cs typeface="Trebuchet MS"/>
              </a:rPr>
              <a:t>r</a:t>
            </a:r>
            <a:r>
              <a:rPr sz="2700" spc="5" dirty="0">
                <a:latin typeface="Trebuchet MS"/>
                <a:cs typeface="Trebuchet MS"/>
              </a:rPr>
              <a:t>,</a:t>
            </a:r>
            <a:r>
              <a:rPr sz="2700" dirty="0">
                <a:latin typeface="Trebuchet MS"/>
                <a:cs typeface="Trebuchet MS"/>
              </a:rPr>
              <a:t>	</a:t>
            </a:r>
            <a:r>
              <a:rPr sz="2700" spc="-60" dirty="0">
                <a:latin typeface="Trebuchet MS"/>
                <a:cs typeface="Trebuchet MS"/>
              </a:rPr>
              <a:t>T</a:t>
            </a:r>
            <a:r>
              <a:rPr sz="2700" spc="-90" dirty="0">
                <a:latin typeface="Trebuchet MS"/>
                <a:cs typeface="Trebuchet MS"/>
              </a:rPr>
              <a:t>h</a:t>
            </a:r>
            <a:r>
              <a:rPr sz="2700" spc="5" dirty="0">
                <a:latin typeface="Trebuchet MS"/>
                <a:cs typeface="Trebuchet MS"/>
              </a:rPr>
              <a:t>e  </a:t>
            </a:r>
            <a:r>
              <a:rPr sz="2700" spc="-110" dirty="0">
                <a:latin typeface="Trebuchet MS"/>
                <a:cs typeface="Trebuchet MS"/>
              </a:rPr>
              <a:t>ne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spc="-110" dirty="0">
                <a:latin typeface="Trebuchet MS"/>
                <a:cs typeface="Trebuchet MS"/>
              </a:rPr>
              <a:t>gh</a:t>
            </a:r>
            <a:r>
              <a:rPr sz="2700" spc="-114" dirty="0">
                <a:latin typeface="Trebuchet MS"/>
                <a:cs typeface="Trebuchet MS"/>
              </a:rPr>
              <a:t>b</a:t>
            </a:r>
            <a:r>
              <a:rPr sz="2700" spc="-110" dirty="0">
                <a:latin typeface="Trebuchet MS"/>
                <a:cs typeface="Trebuchet MS"/>
              </a:rPr>
              <a:t>o</a:t>
            </a:r>
            <a:r>
              <a:rPr sz="2700" dirty="0">
                <a:latin typeface="Trebuchet MS"/>
                <a:cs typeface="Trebuchet MS"/>
              </a:rPr>
              <a:t>r</a:t>
            </a:r>
            <a:r>
              <a:rPr sz="2700" spc="-229" dirty="0">
                <a:latin typeface="Trebuchet MS"/>
                <a:cs typeface="Trebuchet MS"/>
              </a:rPr>
              <a:t> </a:t>
            </a:r>
            <a:r>
              <a:rPr sz="2700" spc="-65" dirty="0">
                <a:latin typeface="Trebuchet MS"/>
                <a:cs typeface="Trebuchet MS"/>
              </a:rPr>
              <a:t>t</a:t>
            </a:r>
            <a:r>
              <a:rPr sz="2700" spc="5" dirty="0">
                <a:latin typeface="Trebuchet MS"/>
                <a:cs typeface="Trebuchet MS"/>
              </a:rPr>
              <a:t>o</a:t>
            </a:r>
            <a:r>
              <a:rPr sz="2700" spc="-110" dirty="0">
                <a:latin typeface="Trebuchet MS"/>
                <a:cs typeface="Trebuchet MS"/>
              </a:rPr>
              <a:t> 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spc="-120" dirty="0">
                <a:latin typeface="Trebuchet MS"/>
                <a:cs typeface="Trebuchet MS"/>
              </a:rPr>
              <a:t>t</a:t>
            </a:r>
            <a:r>
              <a:rPr sz="2700" dirty="0">
                <a:latin typeface="Trebuchet MS"/>
                <a:cs typeface="Trebuchet MS"/>
              </a:rPr>
              <a:t>s</a:t>
            </a:r>
            <a:r>
              <a:rPr sz="2700" spc="-305" dirty="0">
                <a:latin typeface="Trebuchet MS"/>
                <a:cs typeface="Trebuchet MS"/>
              </a:rPr>
              <a:t> </a:t>
            </a:r>
            <a:r>
              <a:rPr sz="2700" spc="-60" dirty="0">
                <a:latin typeface="Trebuchet MS"/>
                <a:cs typeface="Trebuchet MS"/>
              </a:rPr>
              <a:t>o</a:t>
            </a:r>
            <a:r>
              <a:rPr sz="2700" spc="-70" dirty="0">
                <a:latin typeface="Trebuchet MS"/>
                <a:cs typeface="Trebuchet MS"/>
              </a:rPr>
              <a:t>w</a:t>
            </a:r>
            <a:r>
              <a:rPr sz="2700" spc="5" dirty="0">
                <a:latin typeface="Trebuchet MS"/>
                <a:cs typeface="Trebuchet MS"/>
              </a:rPr>
              <a:t>n</a:t>
            </a:r>
            <a:r>
              <a:rPr sz="2700" spc="-114" dirty="0">
                <a:latin typeface="Trebuchet MS"/>
                <a:cs typeface="Trebuchet MS"/>
              </a:rPr>
              <a:t> </a:t>
            </a:r>
            <a:r>
              <a:rPr sz="2700" spc="-110" dirty="0">
                <a:latin typeface="Trebuchet MS"/>
                <a:cs typeface="Trebuchet MS"/>
              </a:rPr>
              <a:t>ne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spc="-110" dirty="0">
                <a:latin typeface="Trebuchet MS"/>
                <a:cs typeface="Trebuchet MS"/>
              </a:rPr>
              <a:t>gh</a:t>
            </a:r>
            <a:r>
              <a:rPr sz="2700" spc="-114" dirty="0">
                <a:latin typeface="Trebuchet MS"/>
                <a:cs typeface="Trebuchet MS"/>
              </a:rPr>
              <a:t>b</a:t>
            </a:r>
            <a:r>
              <a:rPr sz="2700" spc="-110" dirty="0">
                <a:latin typeface="Trebuchet MS"/>
                <a:cs typeface="Trebuchet MS"/>
              </a:rPr>
              <a:t>o</a:t>
            </a:r>
            <a:r>
              <a:rPr sz="2700" dirty="0">
                <a:latin typeface="Trebuchet MS"/>
                <a:cs typeface="Trebuchet MS"/>
              </a:rPr>
              <a:t>r</a:t>
            </a:r>
            <a:r>
              <a:rPr sz="2700" spc="-229" dirty="0">
                <a:latin typeface="Trebuchet MS"/>
                <a:cs typeface="Trebuchet MS"/>
              </a:rPr>
              <a:t> </a:t>
            </a:r>
            <a:r>
              <a:rPr sz="2700" spc="-175" dirty="0">
                <a:latin typeface="Trebuchet MS"/>
                <a:cs typeface="Trebuchet MS"/>
              </a:rPr>
              <a:t>a</a:t>
            </a:r>
            <a:r>
              <a:rPr sz="2700" spc="-160" dirty="0">
                <a:latin typeface="Trebuchet MS"/>
                <a:cs typeface="Trebuchet MS"/>
              </a:rPr>
              <a:t>n</a:t>
            </a:r>
            <a:r>
              <a:rPr sz="2700" spc="5" dirty="0">
                <a:latin typeface="Trebuchet MS"/>
                <a:cs typeface="Trebuchet MS"/>
              </a:rPr>
              <a:t>d</a:t>
            </a:r>
            <a:r>
              <a:rPr sz="2700" spc="-385" dirty="0">
                <a:latin typeface="Trebuchet MS"/>
                <a:cs typeface="Trebuchet MS"/>
              </a:rPr>
              <a:t> </a:t>
            </a:r>
            <a:r>
              <a:rPr sz="2700" spc="5" dirty="0">
                <a:latin typeface="Trebuchet MS"/>
                <a:cs typeface="Trebuchet MS"/>
              </a:rPr>
              <a:t>so</a:t>
            </a:r>
            <a:r>
              <a:rPr sz="2700" spc="-135" dirty="0">
                <a:latin typeface="Trebuchet MS"/>
                <a:cs typeface="Trebuchet MS"/>
              </a:rPr>
              <a:t> </a:t>
            </a:r>
            <a:r>
              <a:rPr sz="2700" spc="-204" dirty="0">
                <a:latin typeface="Trebuchet MS"/>
                <a:cs typeface="Trebuchet MS"/>
              </a:rPr>
              <a:t>o</a:t>
            </a:r>
            <a:r>
              <a:rPr sz="2700" spc="-210" dirty="0">
                <a:latin typeface="Trebuchet MS"/>
                <a:cs typeface="Trebuchet MS"/>
              </a:rPr>
              <a:t>n</a:t>
            </a:r>
            <a:r>
              <a:rPr sz="2700" spc="-229" dirty="0">
                <a:latin typeface="Trebuchet MS"/>
                <a:cs typeface="Trebuchet MS"/>
              </a:rPr>
              <a:t>.</a:t>
            </a:r>
            <a:r>
              <a:rPr sz="2700" dirty="0"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  <a:p>
            <a:pPr marL="295910">
              <a:lnSpc>
                <a:spcPts val="3210"/>
              </a:lnSpc>
            </a:pPr>
            <a:r>
              <a:rPr sz="2700" spc="-135" dirty="0">
                <a:latin typeface="Trebuchet MS"/>
                <a:cs typeface="Trebuchet MS"/>
              </a:rPr>
              <a:t>I</a:t>
            </a:r>
            <a:r>
              <a:rPr sz="2700" spc="-110" dirty="0">
                <a:latin typeface="Trebuchet MS"/>
                <a:cs typeface="Trebuchet MS"/>
              </a:rPr>
              <a:t>n</a:t>
            </a:r>
            <a:r>
              <a:rPr sz="2700" spc="-120" dirty="0">
                <a:latin typeface="Trebuchet MS"/>
                <a:cs typeface="Trebuchet MS"/>
              </a:rPr>
              <a:t>f</a:t>
            </a:r>
            <a:r>
              <a:rPr sz="2700" spc="-110" dirty="0">
                <a:latin typeface="Trebuchet MS"/>
                <a:cs typeface="Trebuchet MS"/>
              </a:rPr>
              <a:t>o</a:t>
            </a:r>
            <a:r>
              <a:rPr sz="2700" spc="-120" dirty="0">
                <a:latin typeface="Trebuchet MS"/>
                <a:cs typeface="Trebuchet MS"/>
              </a:rPr>
              <a:t>r</a:t>
            </a:r>
            <a:r>
              <a:rPr sz="2700" spc="-105" dirty="0">
                <a:latin typeface="Trebuchet MS"/>
                <a:cs typeface="Trebuchet MS"/>
              </a:rPr>
              <a:t>m</a:t>
            </a:r>
            <a:r>
              <a:rPr sz="2700" spc="-125" dirty="0">
                <a:latin typeface="Trebuchet MS"/>
                <a:cs typeface="Trebuchet MS"/>
              </a:rPr>
              <a:t>a</a:t>
            </a:r>
            <a:r>
              <a:rPr sz="2700" spc="-120" dirty="0">
                <a:latin typeface="Trebuchet MS"/>
                <a:cs typeface="Trebuchet MS"/>
              </a:rPr>
              <a:t>t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spc="-110" dirty="0">
                <a:latin typeface="Trebuchet MS"/>
                <a:cs typeface="Trebuchet MS"/>
              </a:rPr>
              <a:t>o</a:t>
            </a:r>
            <a:r>
              <a:rPr sz="2700" spc="5" dirty="0">
                <a:latin typeface="Trebuchet MS"/>
                <a:cs typeface="Trebuchet MS"/>
              </a:rPr>
              <a:t>n</a:t>
            </a:r>
            <a:r>
              <a:rPr sz="2700" spc="-325" dirty="0">
                <a:latin typeface="Trebuchet MS"/>
                <a:cs typeface="Trebuchet MS"/>
              </a:rPr>
              <a:t> </a:t>
            </a:r>
            <a:r>
              <a:rPr sz="2700" spc="-110" dirty="0">
                <a:latin typeface="Trebuchet MS"/>
                <a:cs typeface="Trebuchet MS"/>
              </a:rPr>
              <a:t>sh</a:t>
            </a:r>
            <a:r>
              <a:rPr sz="2700" spc="-125" dirty="0">
                <a:latin typeface="Trebuchet MS"/>
                <a:cs typeface="Trebuchet MS"/>
              </a:rPr>
              <a:t>a</a:t>
            </a:r>
            <a:r>
              <a:rPr sz="2700" spc="-120" dirty="0">
                <a:latin typeface="Trebuchet MS"/>
                <a:cs typeface="Trebuchet MS"/>
              </a:rPr>
              <a:t>r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spc="-135" dirty="0">
                <a:latin typeface="Trebuchet MS"/>
                <a:cs typeface="Trebuchet MS"/>
              </a:rPr>
              <a:t>n</a:t>
            </a:r>
            <a:r>
              <a:rPr sz="2700" spc="5" dirty="0">
                <a:latin typeface="Trebuchet MS"/>
                <a:cs typeface="Trebuchet MS"/>
              </a:rPr>
              <a:t>g</a:t>
            </a:r>
            <a:r>
              <a:rPr sz="2700" spc="-350" dirty="0">
                <a:latin typeface="Trebuchet MS"/>
                <a:cs typeface="Trebuchet MS"/>
              </a:rPr>
              <a:t> </a:t>
            </a:r>
            <a:r>
              <a:rPr sz="2700" spc="-120" dirty="0">
                <a:latin typeface="Trebuchet MS"/>
                <a:cs typeface="Trebuchet MS"/>
              </a:rPr>
              <a:t>w</a:t>
            </a:r>
            <a:r>
              <a:rPr sz="2700" spc="-110" dirty="0">
                <a:latin typeface="Trebuchet MS"/>
                <a:cs typeface="Trebuchet MS"/>
              </a:rPr>
              <a:t>he</a:t>
            </a:r>
            <a:r>
              <a:rPr sz="2700" spc="5" dirty="0">
                <a:latin typeface="Trebuchet MS"/>
                <a:cs typeface="Trebuchet MS"/>
              </a:rPr>
              <a:t>n</a:t>
            </a:r>
            <a:r>
              <a:rPr sz="2700" spc="-300" dirty="0">
                <a:latin typeface="Trebuchet MS"/>
                <a:cs typeface="Trebuchet MS"/>
              </a:rPr>
              <a:t> </a:t>
            </a:r>
            <a:r>
              <a:rPr sz="2700" spc="-120" dirty="0">
                <a:latin typeface="Trebuchet MS"/>
                <a:cs typeface="Trebuchet MS"/>
              </a:rPr>
              <a:t>t</a:t>
            </a:r>
            <a:r>
              <a:rPr sz="2700" spc="-110" dirty="0">
                <a:latin typeface="Trebuchet MS"/>
                <a:cs typeface="Trebuchet MS"/>
              </a:rPr>
              <a:t>he</a:t>
            </a:r>
            <a:r>
              <a:rPr sz="2700" spc="-120" dirty="0">
                <a:latin typeface="Trebuchet MS"/>
                <a:cs typeface="Trebuchet MS"/>
              </a:rPr>
              <a:t>r</a:t>
            </a:r>
            <a:r>
              <a:rPr sz="2700" spc="5" dirty="0">
                <a:latin typeface="Trebuchet MS"/>
                <a:cs typeface="Trebuchet MS"/>
              </a:rPr>
              <a:t>e</a:t>
            </a:r>
            <a:r>
              <a:rPr sz="2700" spc="-320" dirty="0">
                <a:latin typeface="Trebuchet MS"/>
                <a:cs typeface="Trebuchet MS"/>
              </a:rPr>
              <a:t> </a:t>
            </a:r>
            <a:r>
              <a:rPr sz="2700" spc="-130" dirty="0">
                <a:latin typeface="Trebuchet MS"/>
                <a:cs typeface="Trebuchet MS"/>
              </a:rPr>
              <a:t>i</a:t>
            </a:r>
            <a:r>
              <a:rPr sz="2700" dirty="0">
                <a:latin typeface="Trebuchet MS"/>
                <a:cs typeface="Trebuchet MS"/>
              </a:rPr>
              <a:t>s</a:t>
            </a:r>
            <a:r>
              <a:rPr sz="2700" spc="-235" dirty="0">
                <a:latin typeface="Trebuchet MS"/>
                <a:cs typeface="Trebuchet MS"/>
              </a:rPr>
              <a:t> </a:t>
            </a:r>
            <a:r>
              <a:rPr sz="2700" spc="5" dirty="0">
                <a:latin typeface="Trebuchet MS"/>
                <a:cs typeface="Trebuchet MS"/>
              </a:rPr>
              <a:t>a</a:t>
            </a:r>
            <a:r>
              <a:rPr sz="2700" spc="-270" dirty="0">
                <a:latin typeface="Trebuchet MS"/>
                <a:cs typeface="Trebuchet MS"/>
              </a:rPr>
              <a:t> </a:t>
            </a:r>
            <a:r>
              <a:rPr sz="2700" b="1" spc="-90" dirty="0">
                <a:latin typeface="Arial"/>
                <a:cs typeface="Arial"/>
              </a:rPr>
              <a:t>c</a:t>
            </a:r>
            <a:r>
              <a:rPr sz="2700" b="1" spc="-95" dirty="0">
                <a:latin typeface="Arial"/>
                <a:cs typeface="Arial"/>
              </a:rPr>
              <a:t>h</a:t>
            </a:r>
            <a:r>
              <a:rPr sz="2700" b="1" spc="-90" dirty="0">
                <a:latin typeface="Arial"/>
                <a:cs typeface="Arial"/>
              </a:rPr>
              <a:t>a</a:t>
            </a:r>
            <a:r>
              <a:rPr sz="2700" b="1" spc="-95" dirty="0">
                <a:latin typeface="Arial"/>
                <a:cs typeface="Arial"/>
              </a:rPr>
              <a:t>ng</a:t>
            </a:r>
            <a:r>
              <a:rPr sz="2700" b="1" spc="-85" dirty="0">
                <a:latin typeface="Arial"/>
                <a:cs typeface="Arial"/>
              </a:rPr>
              <a:t>e</a:t>
            </a:r>
            <a:r>
              <a:rPr sz="2700" b="1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48511"/>
            <a:ext cx="9067800" cy="56144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3655" y="166573"/>
            <a:ext cx="53181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Concept</a:t>
            </a:r>
            <a:r>
              <a:rPr sz="3200" b="1" spc="-20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CB809"/>
                </a:solidFill>
                <a:latin typeface="Times New Roman"/>
                <a:cs typeface="Times New Roman"/>
              </a:rPr>
              <a:t>of</a:t>
            </a:r>
            <a:r>
              <a:rPr sz="3200" b="1" spc="-2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Link</a:t>
            </a:r>
            <a:r>
              <a:rPr sz="3200" b="1" spc="-3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CB809"/>
                </a:solidFill>
                <a:latin typeface="Times New Roman"/>
                <a:cs typeface="Times New Roman"/>
              </a:rPr>
              <a:t>State</a:t>
            </a:r>
            <a:r>
              <a:rPr sz="3200" b="1" spc="-20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Routing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472183"/>
            <a:ext cx="8820912" cy="45476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9220" y="243331"/>
            <a:ext cx="465963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Cost</a:t>
            </a:r>
            <a:r>
              <a:rPr sz="3200" b="1" spc="-2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in</a:t>
            </a:r>
            <a:r>
              <a:rPr sz="3200" b="1" spc="-5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Link</a:t>
            </a:r>
            <a:r>
              <a:rPr sz="3200" b="1" spc="-1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State</a:t>
            </a:r>
            <a:r>
              <a:rPr sz="3200" b="1" spc="-5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Routing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72" y="2212848"/>
            <a:ext cx="8034528" cy="196081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66414" y="449402"/>
            <a:ext cx="31000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Link</a:t>
            </a:r>
            <a:r>
              <a:rPr sz="3200" b="1" spc="-50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CB809"/>
                </a:solidFill>
                <a:latin typeface="Times New Roman"/>
                <a:cs typeface="Times New Roman"/>
              </a:rPr>
              <a:t>State</a:t>
            </a:r>
            <a:r>
              <a:rPr sz="3200" b="1" spc="-80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CB809"/>
                </a:solidFill>
                <a:latin typeface="Times New Roman"/>
                <a:cs typeface="Times New Roman"/>
              </a:rPr>
              <a:t>Packet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5811" y="6536232"/>
            <a:ext cx="793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12/28/2020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7422" y="6536232"/>
            <a:ext cx="1524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Un</a:t>
            </a:r>
            <a:r>
              <a:rPr sz="1200" spc="15" dirty="0">
                <a:solidFill>
                  <a:srgbClr val="B5A786"/>
                </a:solidFill>
                <a:latin typeface="Arial MT"/>
                <a:cs typeface="Arial MT"/>
              </a:rPr>
              <a:t>i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t</a:t>
            </a:r>
            <a:r>
              <a:rPr sz="1200" spc="5" dirty="0">
                <a:solidFill>
                  <a:srgbClr val="B5A786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3</a:t>
            </a:r>
            <a:r>
              <a:rPr sz="1200" spc="-40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:</a:t>
            </a:r>
            <a:r>
              <a:rPr sz="1200" spc="5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Net</a:t>
            </a:r>
            <a:r>
              <a:rPr sz="1200" spc="-35" dirty="0">
                <a:solidFill>
                  <a:srgbClr val="B5A786"/>
                </a:solidFill>
                <a:latin typeface="Arial MT"/>
                <a:cs typeface="Arial MT"/>
              </a:rPr>
              <a:t>w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o</a:t>
            </a:r>
            <a:r>
              <a:rPr sz="1200" spc="5" dirty="0">
                <a:solidFill>
                  <a:srgbClr val="B5A786"/>
                </a:solidFill>
                <a:latin typeface="Arial MT"/>
                <a:cs typeface="Arial MT"/>
              </a:rPr>
              <a:t>r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k</a:t>
            </a:r>
            <a:r>
              <a:rPr sz="1200" spc="-140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Laye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3" y="0"/>
            <a:ext cx="14160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75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395"/>
              </a:lnSpc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775"/>
              </a:lnSpc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60" y="1143000"/>
            <a:ext cx="5730240" cy="51755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8455" y="243331"/>
            <a:ext cx="35331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Link</a:t>
            </a:r>
            <a:r>
              <a:rPr sz="3200" b="1" spc="-40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CB809"/>
                </a:solidFill>
                <a:latin typeface="Times New Roman"/>
                <a:cs typeface="Times New Roman"/>
              </a:rPr>
              <a:t>State</a:t>
            </a:r>
            <a:r>
              <a:rPr sz="3200" b="1" spc="-85" dirty="0">
                <a:solidFill>
                  <a:srgbClr val="FCB809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CB809"/>
                </a:solidFill>
                <a:latin typeface="Times New Roman"/>
                <a:cs typeface="Times New Roman"/>
              </a:rPr>
              <a:t>Database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5811" y="6536232"/>
            <a:ext cx="793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12/28/2020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7422" y="6536232"/>
            <a:ext cx="1524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Un</a:t>
            </a:r>
            <a:r>
              <a:rPr sz="1200" spc="15" dirty="0">
                <a:solidFill>
                  <a:srgbClr val="B5A786"/>
                </a:solidFill>
                <a:latin typeface="Arial MT"/>
                <a:cs typeface="Arial MT"/>
              </a:rPr>
              <a:t>i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t</a:t>
            </a:r>
            <a:r>
              <a:rPr sz="1200" spc="5" dirty="0">
                <a:solidFill>
                  <a:srgbClr val="B5A786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3</a:t>
            </a:r>
            <a:r>
              <a:rPr sz="1200" spc="-40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:</a:t>
            </a:r>
            <a:r>
              <a:rPr sz="1200" spc="5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Net</a:t>
            </a:r>
            <a:r>
              <a:rPr sz="1200" spc="-35" dirty="0">
                <a:solidFill>
                  <a:srgbClr val="B5A786"/>
                </a:solidFill>
                <a:latin typeface="Arial MT"/>
                <a:cs typeface="Arial MT"/>
              </a:rPr>
              <a:t>w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o</a:t>
            </a:r>
            <a:r>
              <a:rPr sz="1200" spc="5" dirty="0">
                <a:solidFill>
                  <a:srgbClr val="B5A786"/>
                </a:solidFill>
                <a:latin typeface="Arial MT"/>
                <a:cs typeface="Arial MT"/>
              </a:rPr>
              <a:t>r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k</a:t>
            </a:r>
            <a:r>
              <a:rPr sz="1200" spc="-140" dirty="0">
                <a:solidFill>
                  <a:srgbClr val="B5A78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B5A786"/>
                </a:solidFill>
                <a:latin typeface="Arial MT"/>
                <a:cs typeface="Arial MT"/>
              </a:rPr>
              <a:t>Laye</a:t>
            </a:r>
            <a:r>
              <a:rPr sz="1200" dirty="0">
                <a:solidFill>
                  <a:srgbClr val="B5A786"/>
                </a:solidFill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3" y="0"/>
            <a:ext cx="14160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75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395"/>
              </a:lnSpc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775"/>
              </a:lnSpc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0444" y="475945"/>
            <a:ext cx="16103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75" dirty="0">
                <a:latin typeface="Trebuchet MS"/>
                <a:cs typeface="Trebuchet MS"/>
              </a:rPr>
              <a:t>T</a:t>
            </a:r>
            <a:r>
              <a:rPr sz="4300" spc="-180" dirty="0">
                <a:latin typeface="Trebuchet MS"/>
                <a:cs typeface="Trebuchet MS"/>
              </a:rPr>
              <a:t>C</a:t>
            </a:r>
            <a:r>
              <a:rPr sz="4300" spc="-175" dirty="0">
                <a:latin typeface="Trebuchet MS"/>
                <a:cs typeface="Trebuchet MS"/>
              </a:rPr>
              <a:t>P/</a:t>
            </a:r>
            <a:r>
              <a:rPr sz="4300" spc="-170" dirty="0">
                <a:latin typeface="Trebuchet MS"/>
                <a:cs typeface="Trebuchet MS"/>
              </a:rPr>
              <a:t>I</a:t>
            </a:r>
            <a:r>
              <a:rPr sz="4300" spc="-5" dirty="0">
                <a:latin typeface="Trebuchet MS"/>
                <a:cs typeface="Trebuchet MS"/>
              </a:rPr>
              <a:t>P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43113" y="2018537"/>
            <a:ext cx="98679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220" dirty="0">
                <a:latin typeface="Trebuchet MS"/>
                <a:cs typeface="Trebuchet MS"/>
              </a:rPr>
              <a:t>ca</a:t>
            </a:r>
            <a:r>
              <a:rPr sz="3200" spc="-225" dirty="0">
                <a:latin typeface="Trebuchet MS"/>
                <a:cs typeface="Trebuchet MS"/>
              </a:rPr>
              <a:t>l</a:t>
            </a:r>
            <a:r>
              <a:rPr sz="3200" spc="-254" dirty="0">
                <a:latin typeface="Trebuchet MS"/>
                <a:cs typeface="Trebuchet MS"/>
              </a:rPr>
              <a:t>l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475" y="1376476"/>
            <a:ext cx="7452995" cy="16421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w</a:t>
            </a:r>
            <a:r>
              <a:rPr sz="3200" spc="-170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0" dirty="0">
                <a:latin typeface="Trebuchet MS"/>
                <a:cs typeface="Trebuchet MS"/>
              </a:rPr>
              <a:t>v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4" dirty="0">
                <a:latin typeface="Trebuchet MS"/>
                <a:cs typeface="Trebuchet MS"/>
              </a:rPr>
              <a:t>lop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7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b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35" dirty="0">
                <a:latin typeface="Trebuchet MS"/>
                <a:cs typeface="Trebuchet MS"/>
              </a:rPr>
              <a:t> </a:t>
            </a:r>
            <a:r>
              <a:rPr sz="3200" spc="90" dirty="0">
                <a:latin typeface="Trebuchet MS"/>
                <a:cs typeface="Trebuchet MS"/>
              </a:rPr>
              <a:t>O</a:t>
            </a:r>
            <a:r>
              <a:rPr sz="3200" spc="8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  <a:tab pos="5741035" algn="l"/>
              </a:tabLst>
            </a:pPr>
            <a:r>
              <a:rPr sz="3200" spc="-75" dirty="0">
                <a:latin typeface="Trebuchet MS"/>
                <a:cs typeface="Trebuchet MS"/>
              </a:rPr>
              <a:t>This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project</a:t>
            </a:r>
            <a:r>
              <a:rPr sz="3200" spc="254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was</a:t>
            </a:r>
            <a:r>
              <a:rPr sz="3200" spc="280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funded</a:t>
            </a:r>
            <a:r>
              <a:rPr sz="3200" spc="250" dirty="0">
                <a:latin typeface="Trebuchet MS"/>
                <a:cs typeface="Trebuchet MS"/>
              </a:rPr>
              <a:t> </a:t>
            </a:r>
            <a:r>
              <a:rPr sz="3200" spc="-114" dirty="0">
                <a:latin typeface="Trebuchet MS"/>
                <a:cs typeface="Trebuchet MS"/>
              </a:rPr>
              <a:t>by</a:t>
            </a:r>
            <a:r>
              <a:rPr sz="3200" spc="24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ARPA</a:t>
            </a:r>
            <a:r>
              <a:rPr sz="3200" spc="275" dirty="0">
                <a:latin typeface="Trebuchet MS"/>
                <a:cs typeface="Trebuchet MS"/>
              </a:rPr>
              <a:t> </a:t>
            </a:r>
            <a:r>
              <a:rPr sz="3200" spc="-85" dirty="0">
                <a:latin typeface="Trebuchet MS"/>
                <a:cs typeface="Trebuchet MS"/>
              </a:rPr>
              <a:t>of</a:t>
            </a:r>
            <a:r>
              <a:rPr sz="3200" spc="2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U.S </a:t>
            </a:r>
            <a:r>
              <a:rPr sz="3200" spc="-944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ARPANET</a:t>
            </a:r>
            <a:r>
              <a:rPr sz="3200" spc="190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which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is</a:t>
            </a:r>
            <a:r>
              <a:rPr sz="3200" spc="-28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turned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into	</a:t>
            </a:r>
            <a:r>
              <a:rPr sz="3200" spc="-125" dirty="0">
                <a:latin typeface="Trebuchet MS"/>
                <a:cs typeface="Trebuchet MS"/>
              </a:rPr>
              <a:t>TCP/IP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5346" y="3070047"/>
            <a:ext cx="13855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0" dirty="0">
                <a:latin typeface="Trebuchet MS"/>
                <a:cs typeface="Trebuchet MS"/>
              </a:rPr>
              <a:t>network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475" y="3070047"/>
            <a:ext cx="6919595" cy="205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54305" indent="-45720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  <a:tab pos="1134110" algn="l"/>
                <a:tab pos="2805430" algn="l"/>
                <a:tab pos="3384550" algn="l"/>
                <a:tab pos="4387850" algn="l"/>
                <a:tab pos="5296535" algn="l"/>
                <a:tab pos="5829935" algn="l"/>
              </a:tabLst>
            </a:pPr>
            <a:r>
              <a:rPr sz="3200" spc="-13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95" dirty="0">
                <a:latin typeface="Trebuchet MS"/>
                <a:cs typeface="Trebuchet MS"/>
              </a:rPr>
              <a:t>act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29" dirty="0">
                <a:latin typeface="Trebuchet MS"/>
                <a:cs typeface="Trebuchet MS"/>
              </a:rPr>
              <a:t>l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25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95" dirty="0">
                <a:latin typeface="Trebuchet MS"/>
                <a:cs typeface="Trebuchet MS"/>
              </a:rPr>
              <a:t>si</a:t>
            </a:r>
            <a:r>
              <a:rPr sz="3200" spc="-190" dirty="0">
                <a:latin typeface="Trebuchet MS"/>
                <a:cs typeface="Trebuchet MS"/>
              </a:rPr>
              <a:t>n</a:t>
            </a:r>
            <a:r>
              <a:rPr sz="3200" spc="-195" dirty="0">
                <a:latin typeface="Trebuchet MS"/>
                <a:cs typeface="Trebuchet MS"/>
              </a:rPr>
              <a:t>g</a:t>
            </a:r>
            <a:r>
              <a:rPr sz="3200" spc="-200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e  </a:t>
            </a:r>
            <a:r>
              <a:rPr sz="3200" spc="-145" dirty="0">
                <a:latin typeface="Trebuchet MS"/>
                <a:cs typeface="Trebuchet MS"/>
              </a:rPr>
              <a:t>c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nn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ct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6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00" dirty="0">
                <a:latin typeface="Trebuchet MS"/>
                <a:cs typeface="Trebuchet MS"/>
              </a:rPr>
              <a:t> </a:t>
            </a:r>
            <a:r>
              <a:rPr sz="3200" spc="-235" dirty="0">
                <a:latin typeface="Trebuchet MS"/>
                <a:cs typeface="Trebuchet MS"/>
              </a:rPr>
              <a:t>m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450" dirty="0">
                <a:latin typeface="Trebuchet MS"/>
                <a:cs typeface="Trebuchet MS"/>
              </a:rPr>
              <a:t> </a:t>
            </a:r>
            <a:r>
              <a:rPr sz="3200" spc="-21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350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47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si</a:t>
            </a:r>
            <a:r>
              <a:rPr sz="3200" spc="-180" dirty="0">
                <a:latin typeface="Trebuchet MS"/>
                <a:cs typeface="Trebuchet MS"/>
              </a:rPr>
              <a:t>z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5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70" dirty="0">
                <a:latin typeface="Trebuchet MS"/>
                <a:cs typeface="Trebuchet MS"/>
              </a:rPr>
              <a:t> </a:t>
            </a:r>
            <a:r>
              <a:rPr sz="3200" spc="-240" dirty="0">
                <a:latin typeface="Trebuchet MS"/>
                <a:cs typeface="Trebuchet MS"/>
              </a:rPr>
              <a:t>ty</a:t>
            </a:r>
            <a:r>
              <a:rPr sz="3200" spc="-245" dirty="0">
                <a:latin typeface="Trebuchet MS"/>
                <a:cs typeface="Trebuchet MS"/>
              </a:rPr>
              <a:t>pe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spc="60" dirty="0">
                <a:latin typeface="Trebuchet MS"/>
                <a:cs typeface="Trebuchet MS"/>
              </a:rPr>
              <a:t>T</a:t>
            </a:r>
            <a:r>
              <a:rPr sz="3200" spc="75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P</a:t>
            </a:r>
            <a:r>
              <a:rPr sz="3200" spc="140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95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U</a:t>
            </a:r>
            <a:r>
              <a:rPr sz="3200" spc="145" dirty="0">
                <a:latin typeface="Trebuchet MS"/>
                <a:cs typeface="Trebuchet MS"/>
              </a:rPr>
              <a:t>D</a:t>
            </a:r>
            <a:r>
              <a:rPr sz="3200" spc="-5" dirty="0">
                <a:latin typeface="Trebuchet MS"/>
                <a:cs typeface="Trebuchet MS"/>
              </a:rPr>
              <a:t>P</a:t>
            </a:r>
            <a:r>
              <a:rPr sz="3200" spc="26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190" dirty="0">
                <a:latin typeface="Trebuchet MS"/>
                <a:cs typeface="Trebuchet MS"/>
              </a:rPr>
              <a:t>re</a:t>
            </a:r>
            <a:r>
              <a:rPr sz="3200" spc="-195" dirty="0">
                <a:latin typeface="Trebuchet MS"/>
                <a:cs typeface="Trebuchet MS"/>
              </a:rPr>
              <a:t>at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30" dirty="0">
                <a:latin typeface="Trebuchet MS"/>
                <a:cs typeface="Trebuchet MS"/>
              </a:rPr>
              <a:t> </a:t>
            </a:r>
            <a:r>
              <a:rPr sz="3200" spc="-250" dirty="0">
                <a:latin typeface="Trebuchet MS"/>
                <a:cs typeface="Trebuchet MS"/>
              </a:rPr>
              <a:t>d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50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un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645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ca</a:t>
            </a:r>
            <a:r>
              <a:rPr sz="3200" spc="-254" dirty="0">
                <a:latin typeface="Trebuchet MS"/>
                <a:cs typeface="Trebuchet MS"/>
              </a:rPr>
              <a:t>ll</a:t>
            </a:r>
            <a:r>
              <a:rPr sz="3200" spc="-23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endParaRPr sz="3200">
              <a:latin typeface="Trebuchet MS"/>
              <a:cs typeface="Trebuchet MS"/>
            </a:endParaRPr>
          </a:p>
          <a:p>
            <a:pPr marL="405765">
              <a:lnSpc>
                <a:spcPct val="100000"/>
              </a:lnSpc>
            </a:pPr>
            <a:r>
              <a:rPr sz="3200" b="1" spc="-30" dirty="0">
                <a:latin typeface="Arial"/>
                <a:cs typeface="Arial"/>
              </a:rPr>
              <a:t>Segment</a:t>
            </a:r>
            <a:r>
              <a:rPr sz="3200" b="1" spc="-50" dirty="0">
                <a:latin typeface="Arial"/>
                <a:cs typeface="Arial"/>
              </a:rPr>
              <a:t> </a:t>
            </a:r>
            <a:r>
              <a:rPr sz="3200" dirty="0">
                <a:latin typeface="Trebuchet MS"/>
                <a:cs typeface="Trebuchet MS"/>
              </a:rPr>
              <a:t>or</a:t>
            </a:r>
            <a:r>
              <a:rPr sz="3200" spc="15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datagram.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16" y="0"/>
            <a:ext cx="174625" cy="6858000"/>
            <a:chOff x="11116" y="0"/>
            <a:chExt cx="1746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6" y="0"/>
              <a:ext cx="166743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536" y="0"/>
              <a:ext cx="88265" cy="6858000"/>
            </a:xfrm>
            <a:custGeom>
              <a:avLst/>
              <a:gdLst/>
              <a:ahLst/>
              <a:cxnLst/>
              <a:rect l="l" t="t" r="r" b="b"/>
              <a:pathLst>
                <a:path w="88264" h="6858000">
                  <a:moveTo>
                    <a:pt x="8778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3" y="6858000"/>
                  </a:lnTo>
                  <a:lnTo>
                    <a:pt x="87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" y="457200"/>
            <a:ext cx="8519160" cy="5817676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6408"/>
            <a:ext cx="9143999" cy="6178296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446" y="482599"/>
            <a:ext cx="59721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07765" algn="l"/>
              </a:tabLst>
            </a:pPr>
            <a:r>
              <a:rPr sz="4300" dirty="0">
                <a:latin typeface="Arial MT"/>
                <a:cs typeface="Arial MT"/>
              </a:rPr>
              <a:t>What</a:t>
            </a:r>
            <a:r>
              <a:rPr sz="4300" spc="-35" dirty="0">
                <a:latin typeface="Arial MT"/>
                <a:cs typeface="Arial MT"/>
              </a:rPr>
              <a:t> </a:t>
            </a:r>
            <a:r>
              <a:rPr sz="4300" spc="-5" dirty="0">
                <a:latin typeface="Arial MT"/>
                <a:cs typeface="Arial MT"/>
              </a:rPr>
              <a:t>is</a:t>
            </a:r>
            <a:r>
              <a:rPr sz="4300" spc="5" dirty="0">
                <a:latin typeface="Arial MT"/>
                <a:cs typeface="Arial MT"/>
              </a:rPr>
              <a:t> </a:t>
            </a:r>
            <a:r>
              <a:rPr sz="4300" spc="-5" dirty="0">
                <a:latin typeface="Arial MT"/>
                <a:cs typeface="Arial MT"/>
              </a:rPr>
              <a:t>an</a:t>
            </a:r>
            <a:r>
              <a:rPr sz="4300" spc="-25" dirty="0">
                <a:latin typeface="Arial MT"/>
                <a:cs typeface="Arial MT"/>
              </a:rPr>
              <a:t> </a:t>
            </a:r>
            <a:r>
              <a:rPr sz="4300" spc="-5" dirty="0">
                <a:latin typeface="Arial MT"/>
                <a:cs typeface="Arial MT"/>
              </a:rPr>
              <a:t>IP	</a:t>
            </a:r>
            <a:r>
              <a:rPr sz="4300" dirty="0">
                <a:latin typeface="Arial MT"/>
                <a:cs typeface="Arial MT"/>
              </a:rPr>
              <a:t>address?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981" y="1579117"/>
            <a:ext cx="488289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981" y="3570478"/>
            <a:ext cx="488289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0745" y="4089653"/>
            <a:ext cx="566927" cy="3027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1050" y="1453642"/>
            <a:ext cx="8309609" cy="3558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3200" spc="10" dirty="0">
                <a:latin typeface="Trebuchet MS"/>
                <a:cs typeface="Trebuchet MS"/>
              </a:rPr>
              <a:t>An </a:t>
            </a:r>
            <a:r>
              <a:rPr sz="3200" b="1" spc="55" dirty="0">
                <a:latin typeface="Arial"/>
                <a:cs typeface="Arial"/>
              </a:rPr>
              <a:t>Internet </a:t>
            </a:r>
            <a:r>
              <a:rPr sz="3200" b="1" spc="-5" dirty="0">
                <a:latin typeface="Arial"/>
                <a:cs typeface="Arial"/>
              </a:rPr>
              <a:t>Protocol </a:t>
            </a:r>
            <a:r>
              <a:rPr sz="3200" b="1" spc="-130" dirty="0">
                <a:latin typeface="Arial"/>
                <a:cs typeface="Arial"/>
              </a:rPr>
              <a:t>address </a:t>
            </a:r>
            <a:r>
              <a:rPr sz="3200" spc="-80" dirty="0">
                <a:latin typeface="Trebuchet MS"/>
                <a:cs typeface="Trebuchet MS"/>
              </a:rPr>
              <a:t>is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numerical 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label</a:t>
            </a:r>
            <a:r>
              <a:rPr sz="3200" spc="-19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assigned</a:t>
            </a:r>
            <a:r>
              <a:rPr sz="3200" spc="-155" dirty="0">
                <a:latin typeface="Trebuchet MS"/>
                <a:cs typeface="Trebuchet MS"/>
              </a:rPr>
              <a:t> </a:t>
            </a:r>
            <a:r>
              <a:rPr sz="3200" spc="-40" dirty="0">
                <a:latin typeface="Trebuchet MS"/>
                <a:cs typeface="Trebuchet MS"/>
              </a:rPr>
              <a:t>to </a:t>
            </a:r>
            <a:r>
              <a:rPr sz="3200" spc="-165" dirty="0">
                <a:latin typeface="Trebuchet MS"/>
                <a:cs typeface="Trebuchet MS"/>
              </a:rPr>
              <a:t>each </a:t>
            </a:r>
            <a:r>
              <a:rPr sz="3200" spc="-175" dirty="0">
                <a:latin typeface="Trebuchet MS"/>
                <a:cs typeface="Trebuchet MS"/>
              </a:rPr>
              <a:t>device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connected </a:t>
            </a:r>
            <a:r>
              <a:rPr sz="3200" spc="-40" dirty="0">
                <a:latin typeface="Trebuchet MS"/>
                <a:cs typeface="Trebuchet MS"/>
              </a:rPr>
              <a:t>to </a:t>
            </a:r>
            <a:r>
              <a:rPr sz="3200" spc="-5" dirty="0">
                <a:latin typeface="Trebuchet MS"/>
                <a:cs typeface="Trebuchet MS"/>
              </a:rPr>
              <a:t>a </a:t>
            </a:r>
            <a:r>
              <a:rPr sz="320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computer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network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that</a:t>
            </a:r>
            <a:r>
              <a:rPr sz="3200" spc="635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uses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the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Internet </a:t>
            </a:r>
            <a:r>
              <a:rPr sz="3200" spc="-13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Protocol</a:t>
            </a:r>
            <a:r>
              <a:rPr sz="3200" spc="-130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for</a:t>
            </a:r>
            <a:r>
              <a:rPr sz="3200" spc="59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communication.</a:t>
            </a:r>
            <a:endParaRPr sz="3200">
              <a:latin typeface="Trebuchet MS"/>
              <a:cs typeface="Trebuchet MS"/>
            </a:endParaRPr>
          </a:p>
          <a:p>
            <a:pPr marL="12700" marR="285115">
              <a:lnSpc>
                <a:spcPct val="108200"/>
              </a:lnSpc>
              <a:spcBef>
                <a:spcPts val="5"/>
              </a:spcBef>
              <a:tabLst>
                <a:tab pos="673735" algn="l"/>
                <a:tab pos="957580" algn="l"/>
                <a:tab pos="1564640" algn="l"/>
                <a:tab pos="3186430" algn="l"/>
                <a:tab pos="5071110" algn="l"/>
                <a:tab pos="6409055" algn="l"/>
              </a:tabLst>
            </a:pPr>
            <a:r>
              <a:rPr sz="3200" spc="30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P</a:t>
            </a:r>
            <a:r>
              <a:rPr sz="3200" spc="35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55" dirty="0">
                <a:latin typeface="Trebuchet MS"/>
                <a:cs typeface="Trebuchet MS"/>
              </a:rPr>
              <a:t>dd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390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30" dirty="0">
                <a:latin typeface="Trebuchet MS"/>
                <a:cs typeface="Trebuchet MS"/>
              </a:rPr>
              <a:t>v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390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110" dirty="0">
                <a:latin typeface="Trebuchet MS"/>
                <a:cs typeface="Trebuchet MS"/>
              </a:rPr>
              <a:t>w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p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95" dirty="0">
                <a:latin typeface="Trebuchet MS"/>
                <a:cs typeface="Trebuchet MS"/>
              </a:rPr>
              <a:t>ci</a:t>
            </a:r>
            <a:r>
              <a:rPr sz="3200" spc="-175" dirty="0">
                <a:latin typeface="Trebuchet MS"/>
                <a:cs typeface="Trebuchet MS"/>
              </a:rPr>
              <a:t>p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204" dirty="0">
                <a:latin typeface="Trebuchet MS"/>
                <a:cs typeface="Trebuchet MS"/>
              </a:rPr>
              <a:t>f</a:t>
            </a:r>
            <a:r>
              <a:rPr sz="3200" spc="-190" dirty="0">
                <a:latin typeface="Trebuchet MS"/>
                <a:cs typeface="Trebuchet MS"/>
              </a:rPr>
              <a:t>un</a:t>
            </a:r>
            <a:r>
              <a:rPr sz="3200" spc="-195" dirty="0">
                <a:latin typeface="Trebuchet MS"/>
                <a:cs typeface="Trebuchet MS"/>
              </a:rPr>
              <a:t>cti</a:t>
            </a:r>
            <a:r>
              <a:rPr sz="3200" spc="-204" dirty="0">
                <a:latin typeface="Trebuchet MS"/>
                <a:cs typeface="Trebuchet MS"/>
              </a:rPr>
              <a:t>o</a:t>
            </a:r>
            <a:r>
              <a:rPr sz="3200" spc="-190" dirty="0">
                <a:latin typeface="Trebuchet MS"/>
                <a:cs typeface="Trebuchet MS"/>
              </a:rPr>
              <a:t>n</a:t>
            </a:r>
            <a:r>
              <a:rPr sz="3200" spc="-19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:  </a:t>
            </a:r>
            <a:r>
              <a:rPr sz="3200" spc="-80" dirty="0">
                <a:solidFill>
                  <a:srgbClr val="FF0000"/>
                </a:solidFill>
                <a:latin typeface="Trebuchet MS"/>
                <a:cs typeface="Trebuchet MS"/>
              </a:rPr>
              <a:t>host	</a:t>
            </a:r>
            <a:r>
              <a:rPr sz="3200" dirty="0">
                <a:solidFill>
                  <a:srgbClr val="FF0000"/>
                </a:solidFill>
                <a:latin typeface="Trebuchet MS"/>
                <a:cs typeface="Trebuchet MS"/>
              </a:rPr>
              <a:t>or	</a:t>
            </a:r>
            <a:r>
              <a:rPr sz="3200" spc="-95" dirty="0">
                <a:solidFill>
                  <a:srgbClr val="FF0000"/>
                </a:solidFill>
                <a:latin typeface="Trebuchet MS"/>
                <a:cs typeface="Trebuchet MS"/>
              </a:rPr>
              <a:t>network	</a:t>
            </a:r>
            <a:r>
              <a:rPr sz="3200" spc="-185" dirty="0">
                <a:solidFill>
                  <a:srgbClr val="FF0000"/>
                </a:solidFill>
                <a:latin typeface="Trebuchet MS"/>
                <a:cs typeface="Trebuchet MS"/>
              </a:rPr>
              <a:t>interface	</a:t>
            </a:r>
            <a:r>
              <a:rPr sz="3200" spc="-190" dirty="0">
                <a:solidFill>
                  <a:srgbClr val="FF0000"/>
                </a:solidFill>
                <a:latin typeface="Trebuchet MS"/>
                <a:cs typeface="Trebuchet MS"/>
              </a:rPr>
              <a:t>identification </a:t>
            </a:r>
            <a:r>
              <a:rPr sz="3200" spc="-1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spc="-155" dirty="0">
                <a:solidFill>
                  <a:srgbClr val="FF0000"/>
                </a:solidFill>
                <a:latin typeface="Trebuchet MS"/>
                <a:cs typeface="Trebuchet MS"/>
              </a:rPr>
              <a:t>location</a:t>
            </a:r>
            <a:r>
              <a:rPr sz="3200" spc="2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spc="-180" dirty="0">
                <a:solidFill>
                  <a:srgbClr val="FF0000"/>
                </a:solidFill>
                <a:latin typeface="Trebuchet MS"/>
                <a:cs typeface="Trebuchet MS"/>
              </a:rPr>
              <a:t>addressing.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197"/>
              <a:ext cx="9144000" cy="6781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45082" y="475945"/>
            <a:ext cx="459168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70" dirty="0">
                <a:latin typeface="Trebuchet MS"/>
                <a:cs typeface="Trebuchet MS"/>
              </a:rPr>
              <a:t>I</a:t>
            </a:r>
            <a:r>
              <a:rPr sz="4300" spc="-5" dirty="0">
                <a:latin typeface="Trebuchet MS"/>
                <a:cs typeface="Trebuchet MS"/>
              </a:rPr>
              <a:t>P</a:t>
            </a:r>
            <a:r>
              <a:rPr sz="4300" spc="-405" dirty="0">
                <a:latin typeface="Trebuchet MS"/>
                <a:cs typeface="Trebuchet MS"/>
              </a:rPr>
              <a:t> </a:t>
            </a:r>
            <a:r>
              <a:rPr sz="4300" spc="-195" dirty="0">
                <a:latin typeface="Trebuchet MS"/>
                <a:cs typeface="Trebuchet MS"/>
              </a:rPr>
              <a:t>(In</a:t>
            </a:r>
            <a:r>
              <a:rPr sz="4300" spc="-200" dirty="0">
                <a:latin typeface="Trebuchet MS"/>
                <a:cs typeface="Trebuchet MS"/>
              </a:rPr>
              <a:t>t</a:t>
            </a:r>
            <a:r>
              <a:rPr sz="4300" spc="-190" dirty="0">
                <a:latin typeface="Trebuchet MS"/>
                <a:cs typeface="Trebuchet MS"/>
              </a:rPr>
              <a:t>er</a:t>
            </a:r>
            <a:r>
              <a:rPr sz="4300" spc="-220" dirty="0">
                <a:latin typeface="Trebuchet MS"/>
                <a:cs typeface="Trebuchet MS"/>
              </a:rPr>
              <a:t>n</a:t>
            </a:r>
            <a:r>
              <a:rPr sz="4300" spc="-190" dirty="0">
                <a:latin typeface="Trebuchet MS"/>
                <a:cs typeface="Trebuchet MS"/>
              </a:rPr>
              <a:t>e</a:t>
            </a:r>
            <a:r>
              <a:rPr sz="4300" spc="-5" dirty="0">
                <a:latin typeface="Trebuchet MS"/>
                <a:cs typeface="Trebuchet MS"/>
              </a:rPr>
              <a:t>t</a:t>
            </a:r>
            <a:r>
              <a:rPr sz="4300" spc="-345" dirty="0">
                <a:latin typeface="Trebuchet MS"/>
                <a:cs typeface="Trebuchet MS"/>
              </a:rPr>
              <a:t> </a:t>
            </a:r>
            <a:r>
              <a:rPr sz="4300" spc="-315" dirty="0">
                <a:latin typeface="Trebuchet MS"/>
                <a:cs typeface="Trebuchet MS"/>
              </a:rPr>
              <a:t>P</a:t>
            </a:r>
            <a:r>
              <a:rPr sz="4300" spc="-120" dirty="0">
                <a:latin typeface="Trebuchet MS"/>
                <a:cs typeface="Trebuchet MS"/>
              </a:rPr>
              <a:t>r</a:t>
            </a:r>
            <a:r>
              <a:rPr sz="4300" spc="-130" dirty="0">
                <a:latin typeface="Trebuchet MS"/>
                <a:cs typeface="Trebuchet MS"/>
              </a:rPr>
              <a:t>oo</a:t>
            </a:r>
            <a:r>
              <a:rPr sz="4300" spc="-120" dirty="0">
                <a:latin typeface="Trebuchet MS"/>
                <a:cs typeface="Trebuchet MS"/>
              </a:rPr>
              <a:t>c</a:t>
            </a:r>
            <a:r>
              <a:rPr sz="4300" spc="-130" dirty="0">
                <a:latin typeface="Trebuchet MS"/>
                <a:cs typeface="Trebuchet MS"/>
              </a:rPr>
              <a:t>o</a:t>
            </a:r>
            <a:r>
              <a:rPr sz="4300" spc="-125" dirty="0">
                <a:latin typeface="Trebuchet MS"/>
                <a:cs typeface="Trebuchet MS"/>
              </a:rPr>
              <a:t>l</a:t>
            </a:r>
            <a:r>
              <a:rPr sz="4300" spc="-5" dirty="0">
                <a:latin typeface="Trebuchet MS"/>
                <a:cs typeface="Trebuchet MS"/>
              </a:rPr>
              <a:t>)</a:t>
            </a:r>
            <a:endParaRPr sz="43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711" y="1579117"/>
            <a:ext cx="488315" cy="3430270"/>
            <a:chOff x="362711" y="1579117"/>
            <a:chExt cx="488315" cy="34302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711" y="1579117"/>
              <a:ext cx="488289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711" y="4643323"/>
              <a:ext cx="488289" cy="36606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33780" y="1453642"/>
            <a:ext cx="8034020" cy="4064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spc="-30" dirty="0">
                <a:latin typeface="Trebuchet MS"/>
                <a:cs typeface="Trebuchet MS"/>
              </a:rPr>
              <a:t>N</a:t>
            </a:r>
            <a:r>
              <a:rPr sz="3200" spc="-20" dirty="0">
                <a:latin typeface="Trebuchet MS"/>
                <a:cs typeface="Trebuchet MS"/>
              </a:rPr>
              <a:t>e</a:t>
            </a:r>
            <a:r>
              <a:rPr sz="3200" spc="-25" dirty="0">
                <a:latin typeface="Trebuchet MS"/>
                <a:cs typeface="Trebuchet MS"/>
              </a:rPr>
              <a:t>t</a:t>
            </a:r>
            <a:r>
              <a:rPr sz="3200" spc="-35" dirty="0">
                <a:latin typeface="Trebuchet MS"/>
                <a:cs typeface="Trebuchet MS"/>
              </a:rPr>
              <a:t>w</a:t>
            </a:r>
            <a:r>
              <a:rPr sz="3200" spc="-40" dirty="0">
                <a:latin typeface="Trebuchet MS"/>
                <a:cs typeface="Trebuchet MS"/>
              </a:rPr>
              <a:t>o</a:t>
            </a:r>
            <a:r>
              <a:rPr sz="3200" spc="-2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25" dirty="0">
                <a:latin typeface="Trebuchet MS"/>
                <a:cs typeface="Trebuchet MS"/>
              </a:rPr>
              <a:t> </a:t>
            </a:r>
            <a:r>
              <a:rPr sz="3200" spc="-254" dirty="0">
                <a:latin typeface="Trebuchet MS"/>
                <a:cs typeface="Trebuchet MS"/>
              </a:rPr>
              <a:t>l</a:t>
            </a:r>
            <a:r>
              <a:rPr sz="3200" spc="-245" dirty="0">
                <a:latin typeface="Trebuchet MS"/>
                <a:cs typeface="Trebuchet MS"/>
              </a:rPr>
              <a:t>a</a:t>
            </a:r>
            <a:r>
              <a:rPr sz="3200" spc="-240" dirty="0">
                <a:latin typeface="Trebuchet MS"/>
                <a:cs typeface="Trebuchet MS"/>
              </a:rPr>
              <a:t>y</a:t>
            </a:r>
            <a:r>
              <a:rPr sz="3200" spc="-23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40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395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T</a:t>
            </a:r>
            <a:r>
              <a:rPr sz="3200" spc="-140" dirty="0">
                <a:latin typeface="Trebuchet MS"/>
                <a:cs typeface="Trebuchet MS"/>
              </a:rPr>
              <a:t>C</a:t>
            </a:r>
            <a:r>
              <a:rPr sz="3200" spc="-155" dirty="0">
                <a:latin typeface="Trebuchet MS"/>
                <a:cs typeface="Trebuchet MS"/>
              </a:rPr>
              <a:t>P</a:t>
            </a:r>
            <a:r>
              <a:rPr sz="3200" spc="-145" dirty="0">
                <a:latin typeface="Trebuchet MS"/>
                <a:cs typeface="Trebuchet MS"/>
              </a:rPr>
              <a:t>/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P</a:t>
            </a:r>
            <a:r>
              <a:rPr sz="3200" spc="-27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s</a:t>
            </a:r>
            <a:r>
              <a:rPr sz="3200" spc="-90" dirty="0">
                <a:latin typeface="Trebuchet MS"/>
                <a:cs typeface="Trebuchet MS"/>
              </a:rPr>
              <a:t>u</a:t>
            </a:r>
            <a:r>
              <a:rPr sz="3200" spc="-105" dirty="0">
                <a:latin typeface="Trebuchet MS"/>
                <a:cs typeface="Trebuchet MS"/>
              </a:rPr>
              <a:t>pp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95" dirty="0">
                <a:latin typeface="Trebuchet MS"/>
                <a:cs typeface="Trebuchet MS"/>
              </a:rPr>
              <a:t>rt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P</a:t>
            </a:r>
            <a:r>
              <a:rPr sz="3200" spc="-300" dirty="0">
                <a:latin typeface="Trebuchet MS"/>
                <a:cs typeface="Trebuchet MS"/>
              </a:rPr>
              <a:t> </a:t>
            </a:r>
            <a:r>
              <a:rPr sz="3200" spc="-41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tur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r  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95" dirty="0">
                <a:latin typeface="Trebuchet MS"/>
                <a:cs typeface="Trebuchet MS"/>
              </a:rPr>
              <a:t>h</a:t>
            </a:r>
            <a:r>
              <a:rPr sz="3200" spc="-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3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130" dirty="0">
                <a:latin typeface="Trebuchet MS"/>
                <a:cs typeface="Trebuchet MS"/>
              </a:rPr>
              <a:t>pp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rt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p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100" dirty="0">
                <a:latin typeface="Trebuchet MS"/>
                <a:cs typeface="Trebuchet MS"/>
              </a:rPr>
              <a:t>c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l</a:t>
            </a:r>
            <a:endParaRPr sz="32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55" dirty="0">
                <a:latin typeface="Trebuchet MS"/>
                <a:cs typeface="Trebuchet MS"/>
              </a:rPr>
              <a:t>ICMP</a:t>
            </a:r>
            <a:endParaRPr sz="28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35" dirty="0">
                <a:latin typeface="Trebuchet MS"/>
                <a:cs typeface="Trebuchet MS"/>
              </a:rPr>
              <a:t>IGMP</a:t>
            </a:r>
            <a:endParaRPr sz="28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30" dirty="0">
                <a:latin typeface="Trebuchet MS"/>
                <a:cs typeface="Trebuchet MS"/>
              </a:rPr>
              <a:t>ARP</a:t>
            </a:r>
            <a:endParaRPr sz="2800">
              <a:latin typeface="Trebuchet MS"/>
              <a:cs typeface="Trebuchet MS"/>
            </a:endParaRPr>
          </a:p>
          <a:p>
            <a:pPr marL="28702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spc="35" dirty="0">
                <a:latin typeface="Trebuchet MS"/>
                <a:cs typeface="Trebuchet MS"/>
              </a:rPr>
              <a:t>RARP</a:t>
            </a:r>
            <a:endParaRPr sz="2800">
              <a:latin typeface="Trebuchet MS"/>
              <a:cs typeface="Trebuchet MS"/>
            </a:endParaRPr>
          </a:p>
          <a:p>
            <a:pPr marL="12700" marR="503555">
              <a:lnSpc>
                <a:spcPct val="100000"/>
              </a:lnSpc>
              <a:spcBef>
                <a:spcPts val="585"/>
              </a:spcBef>
            </a:pP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1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5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tr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ns</a:t>
            </a:r>
            <a:r>
              <a:rPr sz="3200" spc="-165" dirty="0">
                <a:latin typeface="Trebuchet MS"/>
                <a:cs typeface="Trebuchet MS"/>
              </a:rPr>
              <a:t>m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210" dirty="0">
                <a:latin typeface="Trebuchet MS"/>
                <a:cs typeface="Trebuchet MS"/>
              </a:rPr>
              <a:t>m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19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n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us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25" dirty="0">
                <a:latin typeface="Trebuchet MS"/>
                <a:cs typeface="Trebuchet MS"/>
              </a:rPr>
              <a:t> </a:t>
            </a:r>
            <a:r>
              <a:rPr sz="3200" spc="-415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T</a:t>
            </a:r>
            <a:r>
              <a:rPr sz="3200" spc="-140" dirty="0">
                <a:latin typeface="Trebuchet MS"/>
                <a:cs typeface="Trebuchet MS"/>
              </a:rPr>
              <a:t>C</a:t>
            </a:r>
            <a:r>
              <a:rPr sz="3200" spc="-155" dirty="0">
                <a:latin typeface="Trebuchet MS"/>
                <a:cs typeface="Trebuchet MS"/>
              </a:rPr>
              <a:t>P</a:t>
            </a:r>
            <a:r>
              <a:rPr sz="3200" spc="-145" dirty="0">
                <a:latin typeface="Trebuchet MS"/>
                <a:cs typeface="Trebuchet MS"/>
              </a:rPr>
              <a:t>/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P  </a:t>
            </a:r>
            <a:r>
              <a:rPr sz="3200" spc="-95" dirty="0">
                <a:latin typeface="Trebuchet MS"/>
                <a:cs typeface="Trebuchet MS"/>
              </a:rPr>
              <a:t>protocols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3271" y="215595"/>
            <a:ext cx="21494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14" dirty="0">
                <a:latin typeface="Trebuchet MS"/>
                <a:cs typeface="Trebuchet MS"/>
              </a:rPr>
              <a:t>I</a:t>
            </a:r>
            <a:r>
              <a:rPr sz="3500" dirty="0">
                <a:latin typeface="Trebuchet MS"/>
                <a:cs typeface="Trebuchet MS"/>
              </a:rPr>
              <a:t>P</a:t>
            </a:r>
            <a:r>
              <a:rPr sz="3500" spc="-395" dirty="0">
                <a:latin typeface="Trebuchet MS"/>
                <a:cs typeface="Trebuchet MS"/>
              </a:rPr>
              <a:t> </a:t>
            </a:r>
            <a:r>
              <a:rPr sz="3500" spc="-250" dirty="0">
                <a:latin typeface="Trebuchet MS"/>
                <a:cs typeface="Trebuchet MS"/>
              </a:rPr>
              <a:t>d</a:t>
            </a:r>
            <a:r>
              <a:rPr sz="3500" spc="-235" dirty="0">
                <a:latin typeface="Trebuchet MS"/>
                <a:cs typeface="Trebuchet MS"/>
              </a:rPr>
              <a:t>a</a:t>
            </a:r>
            <a:r>
              <a:rPr sz="3500" spc="-240" dirty="0">
                <a:latin typeface="Trebuchet MS"/>
                <a:cs typeface="Trebuchet MS"/>
              </a:rPr>
              <a:t>t</a:t>
            </a:r>
            <a:r>
              <a:rPr sz="3500" spc="-235" dirty="0">
                <a:latin typeface="Trebuchet MS"/>
                <a:cs typeface="Trebuchet MS"/>
              </a:rPr>
              <a:t>a</a:t>
            </a:r>
            <a:r>
              <a:rPr sz="3500" spc="-250" dirty="0">
                <a:latin typeface="Trebuchet MS"/>
                <a:cs typeface="Trebuchet MS"/>
              </a:rPr>
              <a:t>g</a:t>
            </a:r>
            <a:r>
              <a:rPr sz="3500" spc="-235" dirty="0">
                <a:latin typeface="Trebuchet MS"/>
                <a:cs typeface="Trebuchet MS"/>
              </a:rPr>
              <a:t>ra</a:t>
            </a:r>
            <a:r>
              <a:rPr sz="3500" spc="5" dirty="0">
                <a:latin typeface="Trebuchet MS"/>
                <a:cs typeface="Trebuchet MS"/>
              </a:rPr>
              <a:t>m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693" y="1066800"/>
            <a:ext cx="8607986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0697" y="276809"/>
            <a:ext cx="120396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Trebuchet MS"/>
                <a:cs typeface="Trebuchet MS"/>
              </a:rPr>
              <a:t>C</a:t>
            </a:r>
            <a:r>
              <a:rPr sz="3500" spc="-705" dirty="0">
                <a:latin typeface="Trebuchet MS"/>
                <a:cs typeface="Trebuchet MS"/>
              </a:rPr>
              <a:t> </a:t>
            </a:r>
            <a:r>
              <a:rPr sz="3500" spc="-130" dirty="0">
                <a:latin typeface="Trebuchet MS"/>
                <a:cs typeface="Trebuchet MS"/>
              </a:rPr>
              <a:t>o</a:t>
            </a:r>
            <a:r>
              <a:rPr sz="3500" spc="-120" dirty="0">
                <a:latin typeface="Trebuchet MS"/>
                <a:cs typeface="Trebuchet MS"/>
              </a:rPr>
              <a:t>n</a:t>
            </a:r>
            <a:r>
              <a:rPr sz="3500" spc="-75" dirty="0">
                <a:latin typeface="Trebuchet MS"/>
                <a:cs typeface="Trebuchet MS"/>
              </a:rPr>
              <a:t>t</a:t>
            </a:r>
            <a:r>
              <a:rPr sz="3500" spc="-520" dirty="0">
                <a:latin typeface="Trebuchet MS"/>
                <a:cs typeface="Trebuchet MS"/>
              </a:rPr>
              <a:t>.,</a:t>
            </a:r>
            <a:endParaRPr sz="35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6714" y="1579117"/>
            <a:ext cx="488315" cy="3034030"/>
            <a:chOff x="686714" y="1579117"/>
            <a:chExt cx="488315" cy="30340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714" y="1579117"/>
              <a:ext cx="488289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714" y="2630754"/>
              <a:ext cx="488289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714" y="3194888"/>
              <a:ext cx="488289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714" y="4247388"/>
              <a:ext cx="488289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57783" y="1453642"/>
            <a:ext cx="6353810" cy="3180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36880">
              <a:lnSpc>
                <a:spcPct val="100000"/>
              </a:lnSpc>
              <a:spcBef>
                <a:spcPts val="90"/>
              </a:spcBef>
            </a:pPr>
            <a:r>
              <a:rPr sz="3200" spc="-65" dirty="0">
                <a:latin typeface="Trebuchet MS"/>
                <a:cs typeface="Trebuchet MS"/>
              </a:rPr>
              <a:t>IP</a:t>
            </a:r>
            <a:r>
              <a:rPr sz="3200" spc="-300" dirty="0">
                <a:latin typeface="Trebuchet MS"/>
                <a:cs typeface="Trebuchet MS"/>
              </a:rPr>
              <a:t> </a:t>
            </a:r>
            <a:r>
              <a:rPr sz="3200" spc="-45" dirty="0">
                <a:latin typeface="Trebuchet MS"/>
                <a:cs typeface="Trebuchet MS"/>
              </a:rPr>
              <a:t>Is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625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unreliable</a:t>
            </a:r>
            <a:r>
              <a:rPr sz="3200" spc="-42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and</a:t>
            </a:r>
            <a:r>
              <a:rPr sz="3200" spc="-390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connection</a:t>
            </a:r>
            <a:r>
              <a:rPr sz="3200" spc="-295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less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d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215" dirty="0">
                <a:latin typeface="Trebuchet MS"/>
                <a:cs typeface="Trebuchet MS"/>
              </a:rPr>
              <a:t>t</a:t>
            </a:r>
            <a:r>
              <a:rPr sz="3200" spc="-220" dirty="0">
                <a:latin typeface="Trebuchet MS"/>
                <a:cs typeface="Trebuchet MS"/>
              </a:rPr>
              <a:t>ag</a:t>
            </a:r>
            <a:r>
              <a:rPr sz="3200" spc="-215" dirty="0">
                <a:latin typeface="Trebuchet MS"/>
                <a:cs typeface="Trebuchet MS"/>
              </a:rPr>
              <a:t>r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10" dirty="0">
                <a:latin typeface="Trebuchet MS"/>
                <a:cs typeface="Trebuchet MS"/>
              </a:rPr>
              <a:t>m</a:t>
            </a:r>
            <a:r>
              <a:rPr sz="3200" spc="-305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p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95" dirty="0">
                <a:latin typeface="Trebuchet MS"/>
                <a:cs typeface="Trebuchet MS"/>
              </a:rPr>
              <a:t>t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95" dirty="0">
                <a:latin typeface="Trebuchet MS"/>
                <a:cs typeface="Trebuchet MS"/>
              </a:rPr>
              <a:t>c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125" dirty="0">
                <a:latin typeface="Trebuchet MS"/>
                <a:cs typeface="Trebuchet MS"/>
              </a:rPr>
              <a:t>l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04215" algn="l"/>
              </a:tabLst>
            </a:pPr>
            <a:r>
              <a:rPr sz="3200" spc="229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dirty="0">
                <a:latin typeface="Trebuchet MS"/>
                <a:cs typeface="Trebuchet MS"/>
              </a:rPr>
              <a:t>	</a:t>
            </a:r>
            <a:r>
              <a:rPr sz="3200" spc="-45" dirty="0">
                <a:latin typeface="Trebuchet MS"/>
                <a:cs typeface="Trebuchet MS"/>
              </a:rPr>
              <a:t>e</a:t>
            </a:r>
            <a:r>
              <a:rPr sz="3200" spc="-50" dirty="0">
                <a:latin typeface="Trebuchet MS"/>
                <a:cs typeface="Trebuchet MS"/>
              </a:rPr>
              <a:t>rr</a:t>
            </a:r>
            <a:r>
              <a:rPr sz="3200" spc="-6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2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70" dirty="0">
                <a:latin typeface="Trebuchet MS"/>
                <a:cs typeface="Trebuchet MS"/>
              </a:rPr>
              <a:t>h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c</a:t>
            </a:r>
            <a:r>
              <a:rPr sz="3200" spc="-180" dirty="0">
                <a:latin typeface="Trebuchet MS"/>
                <a:cs typeface="Trebuchet MS"/>
              </a:rPr>
              <a:t>k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405" dirty="0">
                <a:latin typeface="Trebuchet MS"/>
                <a:cs typeface="Trebuchet MS"/>
              </a:rPr>
              <a:t> </a:t>
            </a:r>
            <a:r>
              <a:rPr sz="3200" spc="1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tr</a:t>
            </a:r>
            <a:r>
              <a:rPr sz="3200" spc="-175" dirty="0">
                <a:latin typeface="Trebuchet MS"/>
                <a:cs typeface="Trebuchet MS"/>
              </a:rPr>
              <a:t>ac</a:t>
            </a:r>
            <a:r>
              <a:rPr sz="3200" spc="-180" dirty="0">
                <a:latin typeface="Trebuchet MS"/>
                <a:cs typeface="Trebuchet MS"/>
              </a:rPr>
              <a:t>k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ng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3200" spc="-95" dirty="0">
                <a:latin typeface="Trebuchet MS"/>
                <a:cs typeface="Trebuchet MS"/>
              </a:rPr>
              <a:t>D</a:t>
            </a:r>
            <a:r>
              <a:rPr sz="3200" spc="-100" dirty="0">
                <a:latin typeface="Trebuchet MS"/>
                <a:cs typeface="Trebuchet MS"/>
              </a:rPr>
              <a:t>at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22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tr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tt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7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o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sti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170" dirty="0">
                <a:latin typeface="Trebuchet MS"/>
                <a:cs typeface="Trebuchet MS"/>
              </a:rPr>
              <a:t>ati</a:t>
            </a:r>
            <a:r>
              <a:rPr sz="3200" spc="-18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3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b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385" dirty="0">
                <a:latin typeface="Trebuchet MS"/>
                <a:cs typeface="Trebuchet MS"/>
              </a:rPr>
              <a:t> </a:t>
            </a:r>
            <a:r>
              <a:rPr sz="3200" spc="-28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o  </a:t>
            </a:r>
            <a:r>
              <a:rPr sz="3200" spc="-200" dirty="0">
                <a:latin typeface="Trebuchet MS"/>
                <a:cs typeface="Trebuchet MS"/>
              </a:rPr>
              <a:t>guarantees.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P</a:t>
            </a:r>
            <a:r>
              <a:rPr sz="3200" spc="-3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m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17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b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p</a:t>
            </a:r>
            <a:r>
              <a:rPr sz="3200" spc="-195" dirty="0">
                <a:latin typeface="Trebuchet MS"/>
                <a:cs typeface="Trebuchet MS"/>
              </a:rPr>
              <a:t>ai</a:t>
            </a:r>
            <a:r>
              <a:rPr sz="3200" spc="-190" dirty="0">
                <a:latin typeface="Trebuchet MS"/>
                <a:cs typeface="Trebuchet MS"/>
              </a:rPr>
              <a:t>re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34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wi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360" dirty="0">
                <a:latin typeface="Trebuchet MS"/>
                <a:cs typeface="Trebuchet MS"/>
              </a:rPr>
              <a:t> </a:t>
            </a:r>
            <a:r>
              <a:rPr sz="3200" spc="60" dirty="0">
                <a:latin typeface="Trebuchet MS"/>
                <a:cs typeface="Trebuchet MS"/>
              </a:rPr>
              <a:t>T</a:t>
            </a:r>
            <a:r>
              <a:rPr sz="3200" spc="70" dirty="0">
                <a:latin typeface="Trebuchet MS"/>
                <a:cs typeface="Trebuchet MS"/>
              </a:rPr>
              <a:t>C</a:t>
            </a:r>
            <a:r>
              <a:rPr sz="3200" spc="-555" dirty="0">
                <a:latin typeface="Trebuchet MS"/>
                <a:cs typeface="Trebuchet MS"/>
              </a:rPr>
              <a:t>P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90600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0"/>
              <a:ext cx="155447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90600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38652" y="0"/>
            <a:ext cx="31877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FF0000"/>
                </a:solidFill>
                <a:latin typeface="Trebuchet MS"/>
                <a:cs typeface="Trebuchet MS"/>
              </a:rPr>
              <a:t>IP</a:t>
            </a:r>
            <a:r>
              <a:rPr spc="-2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pc="-105" dirty="0">
                <a:solidFill>
                  <a:srgbClr val="FF0000"/>
                </a:solidFill>
                <a:latin typeface="Trebuchet MS"/>
                <a:cs typeface="Trebuchet MS"/>
              </a:rPr>
              <a:t>Addressing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41655" y="587705"/>
            <a:ext cx="487680" cy="3598545"/>
            <a:chOff x="441655" y="587705"/>
            <a:chExt cx="487680" cy="35985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655" y="587705"/>
              <a:ext cx="487680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655" y="1640077"/>
              <a:ext cx="487680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655" y="2204338"/>
              <a:ext cx="487680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655" y="2768473"/>
              <a:ext cx="487680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655" y="3820109"/>
              <a:ext cx="487680" cy="36606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12419" y="462229"/>
            <a:ext cx="8199755" cy="4232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65" dirty="0">
                <a:latin typeface="Trebuchet MS"/>
                <a:cs typeface="Trebuchet MS"/>
              </a:rPr>
              <a:t>In </a:t>
            </a:r>
            <a:r>
              <a:rPr sz="3200" spc="-155" dirty="0">
                <a:latin typeface="Trebuchet MS"/>
                <a:cs typeface="Trebuchet MS"/>
              </a:rPr>
              <a:t>addition </a:t>
            </a:r>
            <a:r>
              <a:rPr sz="3200" spc="-55" dirty="0">
                <a:latin typeface="Trebuchet MS"/>
                <a:cs typeface="Trebuchet MS"/>
              </a:rPr>
              <a:t>to </a:t>
            </a:r>
            <a:r>
              <a:rPr sz="3200" spc="-195" dirty="0">
                <a:latin typeface="Trebuchet MS"/>
                <a:cs typeface="Trebuchet MS"/>
              </a:rPr>
              <a:t>physical </a:t>
            </a:r>
            <a:r>
              <a:rPr sz="3200" spc="-125" dirty="0">
                <a:latin typeface="Trebuchet MS"/>
                <a:cs typeface="Trebuchet MS"/>
              </a:rPr>
              <a:t>address </a:t>
            </a:r>
            <a:r>
              <a:rPr sz="3200" spc="50" dirty="0">
                <a:latin typeface="Trebuchet MS"/>
                <a:cs typeface="Trebuchet MS"/>
              </a:rPr>
              <a:t>(NIC) </a:t>
            </a:r>
            <a:r>
              <a:rPr sz="3200" spc="-245" dirty="0">
                <a:latin typeface="Trebuchet MS"/>
                <a:cs typeface="Trebuchet MS"/>
              </a:rPr>
              <a:t>,to </a:t>
            </a:r>
            <a:r>
              <a:rPr sz="3200" spc="-195" dirty="0">
                <a:latin typeface="Trebuchet MS"/>
                <a:cs typeface="Trebuchet MS"/>
              </a:rPr>
              <a:t>identify 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220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spc="-43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d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204" dirty="0">
                <a:latin typeface="Trebuchet MS"/>
                <a:cs typeface="Trebuchet MS"/>
              </a:rPr>
              <a:t>v</a:t>
            </a:r>
            <a:r>
              <a:rPr sz="3200" spc="-200" dirty="0">
                <a:latin typeface="Trebuchet MS"/>
                <a:cs typeface="Trebuchet MS"/>
              </a:rPr>
              <a:t>i</a:t>
            </a:r>
            <a:r>
              <a:rPr sz="3200" spc="-195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5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8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75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30" dirty="0">
                <a:latin typeface="Trebuchet MS"/>
                <a:cs typeface="Trebuchet MS"/>
              </a:rPr>
              <a:t>w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33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re</a:t>
            </a:r>
            <a:r>
              <a:rPr sz="3200" spc="-155" dirty="0">
                <a:latin typeface="Trebuchet MS"/>
                <a:cs typeface="Trebuchet MS"/>
              </a:rPr>
              <a:t>q</a:t>
            </a:r>
            <a:r>
              <a:rPr sz="3200" spc="-145" dirty="0">
                <a:latin typeface="Trebuchet MS"/>
                <a:cs typeface="Trebuchet MS"/>
              </a:rPr>
              <a:t>u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145" dirty="0">
                <a:latin typeface="Trebuchet MS"/>
                <a:cs typeface="Trebuchet MS"/>
              </a:rPr>
              <a:t>re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P</a:t>
            </a:r>
            <a:r>
              <a:rPr sz="3200" spc="-18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55" dirty="0">
                <a:latin typeface="Trebuchet MS"/>
                <a:cs typeface="Trebuchet MS"/>
              </a:rPr>
              <a:t>dd</a:t>
            </a:r>
            <a:r>
              <a:rPr sz="3200" spc="-145" dirty="0">
                <a:latin typeface="Trebuchet MS"/>
                <a:cs typeface="Trebuchet MS"/>
              </a:rPr>
              <a:t>res</a:t>
            </a:r>
            <a:r>
              <a:rPr sz="3200" spc="-15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spc="-70" dirty="0">
                <a:latin typeface="Trebuchet MS"/>
                <a:cs typeface="Trebuchet MS"/>
              </a:rPr>
              <a:t>Address </a:t>
            </a:r>
            <a:r>
              <a:rPr sz="3200" spc="-165" dirty="0">
                <a:latin typeface="Trebuchet MS"/>
                <a:cs typeface="Trebuchet MS"/>
              </a:rPr>
              <a:t>that</a:t>
            </a:r>
            <a:r>
              <a:rPr sz="3200" spc="-47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identify</a:t>
            </a:r>
            <a:r>
              <a:rPr sz="3200" spc="-42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host</a:t>
            </a:r>
            <a:r>
              <a:rPr sz="3200" spc="-21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of</a:t>
            </a:r>
            <a:r>
              <a:rPr sz="3200" spc="-345" dirty="0">
                <a:latin typeface="Trebuchet MS"/>
                <a:cs typeface="Trebuchet MS"/>
              </a:rPr>
              <a:t> </a:t>
            </a:r>
            <a:r>
              <a:rPr sz="3200" spc="-114" dirty="0">
                <a:latin typeface="Trebuchet MS"/>
                <a:cs typeface="Trebuchet MS"/>
              </a:rPr>
              <a:t>its</a:t>
            </a:r>
            <a:r>
              <a:rPr sz="3200" spc="24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network.</a:t>
            </a:r>
            <a:endParaRPr sz="3200">
              <a:latin typeface="Trebuchet MS"/>
              <a:cs typeface="Trebuchet MS"/>
            </a:endParaRPr>
          </a:p>
          <a:p>
            <a:pPr marL="12700" marR="2619375" algn="just">
              <a:lnSpc>
                <a:spcPct val="107800"/>
              </a:lnSpc>
              <a:spcBef>
                <a:spcPts val="305"/>
              </a:spcBef>
            </a:pPr>
            <a:r>
              <a:rPr sz="3200" b="1" i="1" spc="-10" dirty="0">
                <a:latin typeface="Times New Roman"/>
                <a:cs typeface="Times New Roman"/>
              </a:rPr>
              <a:t>An</a:t>
            </a:r>
            <a:r>
              <a:rPr sz="3200" b="1" i="1" spc="-1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IP</a:t>
            </a:r>
            <a:r>
              <a:rPr sz="3200" b="1" i="1" spc="-13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address</a:t>
            </a:r>
            <a:r>
              <a:rPr sz="3200" b="1" i="1" spc="-6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is</a:t>
            </a:r>
            <a:r>
              <a:rPr sz="3200" b="1" i="1" spc="-1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a</a:t>
            </a:r>
            <a:r>
              <a:rPr sz="3200" b="1" i="1" spc="-1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32-bit</a:t>
            </a:r>
            <a:r>
              <a:rPr sz="3200" b="1" i="1" spc="-8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address. </a:t>
            </a:r>
            <a:r>
              <a:rPr sz="3200" b="1" i="1" spc="-78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The IP addresses are </a:t>
            </a:r>
            <a:r>
              <a:rPr sz="3200" b="1" i="1" spc="-85" dirty="0">
                <a:latin typeface="Times New Roman"/>
                <a:cs typeface="Times New Roman"/>
              </a:rPr>
              <a:t>unique</a:t>
            </a:r>
            <a:r>
              <a:rPr sz="3200" b="1" i="1" spc="-8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and </a:t>
            </a:r>
            <a:r>
              <a:rPr sz="3200" b="1" i="1" spc="-78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universal.</a:t>
            </a:r>
            <a:endParaRPr sz="3200">
              <a:latin typeface="Times New Roman"/>
              <a:cs typeface="Times New Roman"/>
            </a:endParaRPr>
          </a:p>
          <a:p>
            <a:pPr marL="12700" marR="2146935" algn="just">
              <a:lnSpc>
                <a:spcPct val="100000"/>
              </a:lnSpc>
              <a:spcBef>
                <a:spcPts val="605"/>
              </a:spcBef>
            </a:pPr>
            <a:r>
              <a:rPr sz="3200" b="1" spc="-5" dirty="0">
                <a:latin typeface="Times New Roman"/>
                <a:cs typeface="Times New Roman"/>
              </a:rPr>
              <a:t>It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Represented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in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a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Dotted-decimal </a:t>
            </a:r>
            <a:r>
              <a:rPr sz="3200" b="1" spc="-79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Notation.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" y="4800600"/>
            <a:ext cx="8915400" cy="1706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219" y="643452"/>
            <a:ext cx="8205562" cy="604333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lang="en-US" sz="3848" b="1" spc="-3" dirty="0">
                <a:latin typeface="Arial"/>
                <a:cs typeface="Arial"/>
              </a:rPr>
              <a:t>Client</a:t>
            </a:r>
            <a:r>
              <a:rPr lang="en-US" sz="3848" b="1" spc="-38" dirty="0">
                <a:latin typeface="Arial"/>
                <a:cs typeface="Arial"/>
              </a:rPr>
              <a:t> </a:t>
            </a:r>
            <a:r>
              <a:rPr lang="en-US" sz="3848" b="1" spc="-3" dirty="0">
                <a:latin typeface="Arial"/>
                <a:cs typeface="Arial"/>
              </a:rPr>
              <a:t>Server </a:t>
            </a:r>
            <a:r>
              <a:rPr lang="en-US" sz="3848" b="1" spc="-705" dirty="0">
                <a:latin typeface="Arial"/>
                <a:cs typeface="Arial"/>
              </a:rPr>
              <a:t> </a:t>
            </a:r>
            <a:r>
              <a:rPr lang="en-US" sz="3848" b="1" spc="-3" dirty="0">
                <a:latin typeface="Arial"/>
                <a:cs typeface="Arial"/>
              </a:rPr>
              <a:t>Architecture</a:t>
            </a:r>
            <a:endParaRPr sz="3848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682" y="1776487"/>
            <a:ext cx="3541898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725" marR="5080" indent="-273662">
              <a:spcBef>
                <a:spcPts val="95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6360" algn="l"/>
              </a:tabLst>
            </a:pPr>
            <a:r>
              <a:rPr sz="2800" spc="-5" dirty="0">
                <a:latin typeface="Arial MT"/>
                <a:cs typeface="Arial MT"/>
              </a:rPr>
              <a:t>A network </a:t>
            </a:r>
            <a:r>
              <a:rPr sz="2800" dirty="0">
                <a:latin typeface="Arial MT"/>
                <a:cs typeface="Arial MT"/>
              </a:rPr>
              <a:t> architecture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which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each </a:t>
            </a:r>
            <a:r>
              <a:rPr sz="2800" dirty="0">
                <a:latin typeface="Arial MT"/>
                <a:cs typeface="Arial MT"/>
              </a:rPr>
              <a:t>computer or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process </a:t>
            </a:r>
            <a:r>
              <a:rPr sz="2800" spc="-5" dirty="0">
                <a:latin typeface="Arial MT"/>
                <a:cs typeface="Arial MT"/>
              </a:rPr>
              <a:t>on </a:t>
            </a:r>
            <a:r>
              <a:rPr sz="2800" dirty="0">
                <a:latin typeface="Arial MT"/>
                <a:cs typeface="Arial MT"/>
              </a:rPr>
              <a:t>the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network is </a:t>
            </a:r>
            <a:r>
              <a:rPr sz="2800" dirty="0">
                <a:latin typeface="Arial MT"/>
                <a:cs typeface="Arial MT"/>
              </a:rPr>
              <a:t>either </a:t>
            </a:r>
            <a:r>
              <a:rPr sz="2800" spc="-5" dirty="0">
                <a:latin typeface="Arial MT"/>
                <a:cs typeface="Arial MT"/>
              </a:rPr>
              <a:t>a 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i="1" spc="-5" dirty="0">
                <a:latin typeface="Arial"/>
                <a:cs typeface="Arial"/>
              </a:rPr>
              <a:t>client</a:t>
            </a:r>
            <a:r>
              <a:rPr sz="2800" i="1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 MT"/>
                <a:cs typeface="Arial MT"/>
              </a:rPr>
              <a:t>or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i="1" dirty="0">
                <a:latin typeface="Arial"/>
                <a:cs typeface="Arial"/>
              </a:rPr>
              <a:t>server</a:t>
            </a:r>
            <a:r>
              <a:rPr sz="2800" dirty="0">
                <a:latin typeface="Arial MT"/>
                <a:cs typeface="Arial MT"/>
              </a:rPr>
              <a:t>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0836" y="2800077"/>
            <a:ext cx="2232223" cy="2246075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6304" y="0"/>
              <a:ext cx="2018030" cy="6858000"/>
            </a:xfrm>
            <a:custGeom>
              <a:avLst/>
              <a:gdLst/>
              <a:ahLst/>
              <a:cxnLst/>
              <a:rect l="l" t="t" r="r" b="b"/>
              <a:pathLst>
                <a:path w="2018030" h="6858000">
                  <a:moveTo>
                    <a:pt x="943229" y="3896868"/>
                  </a:moveTo>
                  <a:lnTo>
                    <a:pt x="870089" y="3896868"/>
                  </a:lnTo>
                  <a:lnTo>
                    <a:pt x="870089" y="6858000"/>
                  </a:lnTo>
                  <a:lnTo>
                    <a:pt x="943229" y="6858000"/>
                  </a:lnTo>
                  <a:lnTo>
                    <a:pt x="943229" y="3896868"/>
                  </a:lnTo>
                  <a:close/>
                </a:path>
                <a:path w="2018030" h="6858000">
                  <a:moveTo>
                    <a:pt x="2017522" y="251460"/>
                  </a:moveTo>
                  <a:lnTo>
                    <a:pt x="943241" y="251460"/>
                  </a:lnTo>
                  <a:lnTo>
                    <a:pt x="943241" y="0"/>
                  </a:lnTo>
                  <a:lnTo>
                    <a:pt x="870089" y="0"/>
                  </a:lnTo>
                  <a:lnTo>
                    <a:pt x="870089" y="251460"/>
                  </a:lnTo>
                  <a:lnTo>
                    <a:pt x="0" y="251460"/>
                  </a:lnTo>
                  <a:lnTo>
                    <a:pt x="0" y="867410"/>
                  </a:lnTo>
                  <a:lnTo>
                    <a:pt x="870089" y="867410"/>
                  </a:lnTo>
                  <a:lnTo>
                    <a:pt x="870089" y="3277870"/>
                  </a:lnTo>
                  <a:lnTo>
                    <a:pt x="943241" y="3277870"/>
                  </a:lnTo>
                  <a:lnTo>
                    <a:pt x="943241" y="867410"/>
                  </a:lnTo>
                  <a:lnTo>
                    <a:pt x="2017522" y="867410"/>
                  </a:lnTo>
                  <a:lnTo>
                    <a:pt x="2017522" y="251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1544"/>
              <a:ext cx="2310384" cy="9022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779" y="251459"/>
            <a:ext cx="2021205" cy="619125"/>
          </a:xfrm>
          <a:prstGeom prst="rect">
            <a:avLst/>
          </a:prstGeom>
          <a:ln w="39624">
            <a:solidFill>
              <a:srgbClr val="FF33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25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</a:t>
            </a:r>
            <a:r>
              <a:rPr sz="3200" b="1" i="1" spc="-12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035" y="1111377"/>
            <a:ext cx="806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Change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following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IP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addresses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notation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dotted-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decimal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notation.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035" y="1849374"/>
            <a:ext cx="3503295" cy="111125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927100" algn="l"/>
                <a:tab pos="2302510" algn="l"/>
              </a:tabLst>
            </a:pPr>
            <a:r>
              <a:rPr sz="2400" spc="-10" dirty="0">
                <a:solidFill>
                  <a:srgbClr val="8DC563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8DC563"/>
                </a:solidFill>
                <a:latin typeface="Times New Roman"/>
                <a:cs typeface="Times New Roman"/>
              </a:rPr>
              <a:t>.	</a:t>
            </a:r>
            <a:r>
              <a:rPr sz="2400" dirty="0">
                <a:latin typeface="Times New Roman"/>
                <a:cs typeface="Times New Roman"/>
              </a:rPr>
              <a:t>10000001	</a:t>
            </a:r>
            <a:r>
              <a:rPr sz="2400" spc="-25" dirty="0">
                <a:latin typeface="Times New Roman"/>
                <a:cs typeface="Times New Roman"/>
              </a:rPr>
              <a:t>000010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927100" algn="l"/>
                <a:tab pos="2256790" algn="l"/>
              </a:tabLst>
            </a:pPr>
            <a:r>
              <a:rPr sz="2400" dirty="0">
                <a:solidFill>
                  <a:srgbClr val="8DC563"/>
                </a:solidFill>
                <a:latin typeface="Times New Roman"/>
                <a:cs typeface="Times New Roman"/>
              </a:rPr>
              <a:t>b.	</a:t>
            </a:r>
            <a:r>
              <a:rPr sz="2400" spc="-95" dirty="0">
                <a:latin typeface="Times New Roman"/>
                <a:cs typeface="Times New Roman"/>
              </a:rPr>
              <a:t>11111001	</a:t>
            </a:r>
            <a:r>
              <a:rPr sz="2400" spc="-50" dirty="0">
                <a:latin typeface="Times New Roman"/>
                <a:cs typeface="Times New Roman"/>
              </a:rPr>
              <a:t>10011011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1450" y="1849374"/>
            <a:ext cx="2445385" cy="111125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490"/>
              </a:spcBef>
            </a:pPr>
            <a:r>
              <a:rPr sz="2400" spc="-35" dirty="0">
                <a:latin typeface="Times New Roman"/>
                <a:cs typeface="Times New Roman"/>
              </a:rPr>
              <a:t>00001011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11101111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spc="-125" dirty="0">
                <a:latin typeface="Times New Roman"/>
                <a:cs typeface="Times New Roman"/>
              </a:rPr>
              <a:t>11111011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00001111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007" y="3188207"/>
            <a:ext cx="2451100" cy="902335"/>
            <a:chOff x="64007" y="3188207"/>
            <a:chExt cx="2451100" cy="902335"/>
          </a:xfrm>
        </p:grpSpPr>
        <p:sp>
          <p:nvSpPr>
            <p:cNvPr id="13" name="object 13"/>
            <p:cNvSpPr/>
            <p:nvPr/>
          </p:nvSpPr>
          <p:spPr>
            <a:xfrm>
              <a:off x="228600" y="3276599"/>
              <a:ext cx="1645920" cy="621665"/>
            </a:xfrm>
            <a:custGeom>
              <a:avLst/>
              <a:gdLst/>
              <a:ahLst/>
              <a:cxnLst/>
              <a:rect l="l" t="t" r="r" b="b"/>
              <a:pathLst>
                <a:path w="1645920" h="621664">
                  <a:moveTo>
                    <a:pt x="1645412" y="0"/>
                  </a:moveTo>
                  <a:lnTo>
                    <a:pt x="0" y="0"/>
                  </a:lnTo>
                  <a:lnTo>
                    <a:pt x="0" y="621411"/>
                  </a:lnTo>
                  <a:lnTo>
                    <a:pt x="1645412" y="621411"/>
                  </a:lnTo>
                  <a:lnTo>
                    <a:pt x="1645412" y="0"/>
                  </a:lnTo>
                  <a:close/>
                </a:path>
              </a:pathLst>
            </a:custGeom>
            <a:solidFill>
              <a:srgbClr val="E7D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" y="3188207"/>
              <a:ext cx="1959864" cy="9022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0123" y="3278123"/>
              <a:ext cx="2265045" cy="524510"/>
            </a:xfrm>
            <a:custGeom>
              <a:avLst/>
              <a:gdLst/>
              <a:ahLst/>
              <a:cxnLst/>
              <a:rect l="l" t="t" r="r" b="b"/>
              <a:pathLst>
                <a:path w="2265045" h="524510">
                  <a:moveTo>
                    <a:pt x="0" y="524256"/>
                  </a:moveTo>
                  <a:lnTo>
                    <a:pt x="2264664" y="524256"/>
                  </a:lnTo>
                  <a:lnTo>
                    <a:pt x="2264664" y="0"/>
                  </a:lnTo>
                  <a:lnTo>
                    <a:pt x="0" y="0"/>
                  </a:lnTo>
                  <a:lnTo>
                    <a:pt x="0" y="524256"/>
                  </a:lnTo>
                  <a:close/>
                </a:path>
              </a:pathLst>
            </a:custGeom>
            <a:ln w="396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0124" y="3278123"/>
            <a:ext cx="2265045" cy="524510"/>
          </a:xfrm>
          <a:prstGeom prst="rect">
            <a:avLst/>
          </a:prstGeom>
          <a:ln w="39624">
            <a:solidFill>
              <a:srgbClr val="FF33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60"/>
              </a:spcBef>
            </a:pPr>
            <a:r>
              <a:rPr sz="32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600" y="4175759"/>
            <a:ext cx="8382000" cy="15697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4" rIns="0" bIns="0" rtlCol="0">
            <a:spAutoFit/>
          </a:bodyPr>
          <a:lstStyle/>
          <a:p>
            <a:pPr marL="90805" marR="713105">
              <a:lnSpc>
                <a:spcPct val="100000"/>
              </a:lnSpc>
              <a:spcBef>
                <a:spcPts val="244"/>
              </a:spcBef>
            </a:pPr>
            <a:r>
              <a:rPr sz="2400" b="1" spc="-110" dirty="0">
                <a:latin typeface="Times New Roman"/>
                <a:cs typeface="Times New Roman"/>
              </a:rPr>
              <a:t>We</a:t>
            </a:r>
            <a:r>
              <a:rPr sz="2400" b="1" spc="-1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replace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each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group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8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bits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with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its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equivalent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decimal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nu</a:t>
            </a:r>
            <a:r>
              <a:rPr sz="2400" b="1" spc="-35" dirty="0">
                <a:latin typeface="Times New Roman"/>
                <a:cs typeface="Times New Roman"/>
              </a:rPr>
              <a:t>m</a:t>
            </a:r>
            <a:r>
              <a:rPr sz="2400" b="1" spc="5" dirty="0">
                <a:latin typeface="Times New Roman"/>
                <a:cs typeface="Times New Roman"/>
              </a:rPr>
              <a:t>b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add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do</a:t>
            </a:r>
            <a:r>
              <a:rPr sz="2400" b="1" spc="-1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s </a:t>
            </a:r>
            <a:r>
              <a:rPr sz="2400" b="1" spc="1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1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pa</a:t>
            </a:r>
            <a:r>
              <a:rPr sz="2400" b="1" spc="-1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io</a:t>
            </a:r>
            <a:r>
              <a:rPr sz="2400" b="1" spc="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tabLst>
                <a:tab pos="1005840" algn="l"/>
              </a:tabLst>
            </a:pPr>
            <a:r>
              <a:rPr sz="2400" b="1" dirty="0">
                <a:solidFill>
                  <a:srgbClr val="8DC563"/>
                </a:solidFill>
                <a:latin typeface="Times New Roman"/>
                <a:cs typeface="Times New Roman"/>
              </a:rPr>
              <a:t>a.	</a:t>
            </a:r>
            <a:r>
              <a:rPr sz="2400" b="1" spc="-50" dirty="0">
                <a:latin typeface="Times New Roman"/>
                <a:cs typeface="Times New Roman"/>
              </a:rPr>
              <a:t>129.11.11.239</a:t>
            </a:r>
            <a:endParaRPr sz="24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tabLst>
                <a:tab pos="1005840" algn="l"/>
              </a:tabLst>
            </a:pPr>
            <a:r>
              <a:rPr sz="2400" b="1" spc="5" dirty="0">
                <a:solidFill>
                  <a:srgbClr val="8DC563"/>
                </a:solidFill>
                <a:latin typeface="Times New Roman"/>
                <a:cs typeface="Times New Roman"/>
              </a:rPr>
              <a:t>b.	</a:t>
            </a:r>
            <a:r>
              <a:rPr sz="2400" b="1" dirty="0">
                <a:latin typeface="Times New Roman"/>
                <a:cs typeface="Times New Roman"/>
              </a:rPr>
              <a:t>249.155.251.15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6304" y="0"/>
              <a:ext cx="2018030" cy="6858000"/>
            </a:xfrm>
            <a:custGeom>
              <a:avLst/>
              <a:gdLst/>
              <a:ahLst/>
              <a:cxnLst/>
              <a:rect l="l" t="t" r="r" b="b"/>
              <a:pathLst>
                <a:path w="2018030" h="6858000">
                  <a:moveTo>
                    <a:pt x="943229" y="3820668"/>
                  </a:moveTo>
                  <a:lnTo>
                    <a:pt x="870089" y="3820668"/>
                  </a:lnTo>
                  <a:lnTo>
                    <a:pt x="870089" y="6858000"/>
                  </a:lnTo>
                  <a:lnTo>
                    <a:pt x="943229" y="6858000"/>
                  </a:lnTo>
                  <a:lnTo>
                    <a:pt x="943229" y="3820668"/>
                  </a:lnTo>
                  <a:close/>
                </a:path>
                <a:path w="2018030" h="6858000">
                  <a:moveTo>
                    <a:pt x="2017522" y="251460"/>
                  </a:moveTo>
                  <a:lnTo>
                    <a:pt x="943241" y="251460"/>
                  </a:lnTo>
                  <a:lnTo>
                    <a:pt x="943241" y="0"/>
                  </a:lnTo>
                  <a:lnTo>
                    <a:pt x="870089" y="0"/>
                  </a:lnTo>
                  <a:lnTo>
                    <a:pt x="870089" y="251460"/>
                  </a:lnTo>
                  <a:lnTo>
                    <a:pt x="0" y="251460"/>
                  </a:lnTo>
                  <a:lnTo>
                    <a:pt x="0" y="867410"/>
                  </a:lnTo>
                  <a:lnTo>
                    <a:pt x="870089" y="867410"/>
                  </a:lnTo>
                  <a:lnTo>
                    <a:pt x="870089" y="3201670"/>
                  </a:lnTo>
                  <a:lnTo>
                    <a:pt x="943241" y="3201670"/>
                  </a:lnTo>
                  <a:lnTo>
                    <a:pt x="943241" y="867410"/>
                  </a:lnTo>
                  <a:lnTo>
                    <a:pt x="2017522" y="867410"/>
                  </a:lnTo>
                  <a:lnTo>
                    <a:pt x="2017522" y="251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1544"/>
              <a:ext cx="2310384" cy="9022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779" y="251459"/>
            <a:ext cx="2021205" cy="619125"/>
          </a:xfrm>
          <a:prstGeom prst="rect">
            <a:avLst/>
          </a:prstGeom>
          <a:ln w="39624">
            <a:solidFill>
              <a:srgbClr val="FF33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25"/>
              </a:spcBef>
            </a:pPr>
            <a:r>
              <a:rPr sz="3200" b="1" i="1" spc="-5" dirty="0">
                <a:latin typeface="Times New Roman"/>
                <a:cs typeface="Times New Roman"/>
              </a:rPr>
              <a:t>Example</a:t>
            </a:r>
            <a:r>
              <a:rPr sz="3200" b="1" i="1" spc="-12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035" y="1111377"/>
            <a:ext cx="81610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Change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following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IP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addresses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 </a:t>
            </a:r>
            <a:r>
              <a:rPr sz="2400" spc="-10" dirty="0">
                <a:latin typeface="Times New Roman"/>
                <a:cs typeface="Times New Roman"/>
              </a:rPr>
              <a:t>dotted-decimal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notation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binary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notation.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035" y="1849374"/>
            <a:ext cx="254000" cy="111125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spc="-10" dirty="0">
                <a:solidFill>
                  <a:srgbClr val="8DC563"/>
                </a:solidFill>
                <a:latin typeface="Times New Roman"/>
                <a:cs typeface="Times New Roman"/>
              </a:rPr>
              <a:t>a.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dirty="0">
                <a:solidFill>
                  <a:srgbClr val="8DC563"/>
                </a:solidFill>
                <a:latin typeface="Times New Roman"/>
                <a:cs typeface="Times New Roman"/>
              </a:rPr>
              <a:t>b.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044" y="1849374"/>
            <a:ext cx="1577340" cy="111125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spc="-35" dirty="0">
                <a:latin typeface="Times New Roman"/>
                <a:cs typeface="Times New Roman"/>
              </a:rPr>
              <a:t>111.56.45.78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dirty="0">
                <a:latin typeface="Times New Roman"/>
                <a:cs typeface="Times New Roman"/>
              </a:rPr>
              <a:t>75.45.34.78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007" y="3112007"/>
            <a:ext cx="1960245" cy="902335"/>
            <a:chOff x="64007" y="3112007"/>
            <a:chExt cx="1960245" cy="902335"/>
          </a:xfrm>
        </p:grpSpPr>
        <p:sp>
          <p:nvSpPr>
            <p:cNvPr id="13" name="object 13"/>
            <p:cNvSpPr/>
            <p:nvPr/>
          </p:nvSpPr>
          <p:spPr>
            <a:xfrm>
              <a:off x="228600" y="3200399"/>
              <a:ext cx="1645920" cy="621665"/>
            </a:xfrm>
            <a:custGeom>
              <a:avLst/>
              <a:gdLst/>
              <a:ahLst/>
              <a:cxnLst/>
              <a:rect l="l" t="t" r="r" b="b"/>
              <a:pathLst>
                <a:path w="1645920" h="621664">
                  <a:moveTo>
                    <a:pt x="1645412" y="0"/>
                  </a:moveTo>
                  <a:lnTo>
                    <a:pt x="0" y="0"/>
                  </a:lnTo>
                  <a:lnTo>
                    <a:pt x="0" y="621411"/>
                  </a:lnTo>
                  <a:lnTo>
                    <a:pt x="1645412" y="621411"/>
                  </a:lnTo>
                  <a:lnTo>
                    <a:pt x="1645412" y="0"/>
                  </a:lnTo>
                  <a:close/>
                </a:path>
              </a:pathLst>
            </a:custGeom>
            <a:solidFill>
              <a:srgbClr val="E7D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" y="3112007"/>
              <a:ext cx="1959864" cy="90220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33172" y="3201923"/>
            <a:ext cx="1643380" cy="622300"/>
          </a:xfrm>
          <a:prstGeom prst="rect">
            <a:avLst/>
          </a:prstGeom>
          <a:ln w="39624">
            <a:solidFill>
              <a:srgbClr val="FF33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65"/>
              </a:spcBef>
            </a:pPr>
            <a:r>
              <a:rPr sz="3200" b="1" i="1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600" y="3962400"/>
            <a:ext cx="8382000" cy="1917064"/>
          </a:xfrm>
          <a:custGeom>
            <a:avLst/>
            <a:gdLst/>
            <a:ahLst/>
            <a:cxnLst/>
            <a:rect l="l" t="t" r="r" b="b"/>
            <a:pathLst>
              <a:path w="8382000" h="1917064">
                <a:moveTo>
                  <a:pt x="8382000" y="0"/>
                </a:moveTo>
                <a:lnTo>
                  <a:pt x="0" y="0"/>
                </a:lnTo>
                <a:lnTo>
                  <a:pt x="0" y="1916684"/>
                </a:lnTo>
                <a:lnTo>
                  <a:pt x="8382000" y="1916684"/>
                </a:lnTo>
                <a:lnTo>
                  <a:pt x="838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0040" y="3981450"/>
            <a:ext cx="766889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2400" b="1" spc="-110" dirty="0">
                <a:latin typeface="Times New Roman"/>
                <a:cs typeface="Times New Roman"/>
              </a:rPr>
              <a:t>We</a:t>
            </a:r>
            <a:r>
              <a:rPr sz="2400" b="1" spc="-1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replace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each decimal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number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with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its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binary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equivalent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(s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1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Ap</a:t>
            </a:r>
            <a:r>
              <a:rPr sz="2400" b="1" spc="5" dirty="0">
                <a:latin typeface="Times New Roman"/>
                <a:cs typeface="Times New Roman"/>
              </a:rPr>
              <a:t>p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ndix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B):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914400" algn="l"/>
                <a:tab pos="2223135" algn="l"/>
                <a:tab pos="3564254" algn="l"/>
                <a:tab pos="4918075" algn="l"/>
              </a:tabLst>
            </a:pPr>
            <a:r>
              <a:rPr sz="2400" b="1" dirty="0">
                <a:solidFill>
                  <a:srgbClr val="8DC563"/>
                </a:solidFill>
                <a:latin typeface="Times New Roman"/>
                <a:cs typeface="Times New Roman"/>
              </a:rPr>
              <a:t>a.	</a:t>
            </a:r>
            <a:r>
              <a:rPr sz="2400" b="1" spc="-135" dirty="0">
                <a:latin typeface="Times New Roman"/>
                <a:cs typeface="Times New Roman"/>
              </a:rPr>
              <a:t>01101111	</a:t>
            </a:r>
            <a:r>
              <a:rPr sz="2400" b="1" spc="-80" dirty="0">
                <a:latin typeface="Times New Roman"/>
                <a:cs typeface="Times New Roman"/>
              </a:rPr>
              <a:t>00111000	</a:t>
            </a:r>
            <a:r>
              <a:rPr sz="2400" b="1" spc="-40" dirty="0">
                <a:latin typeface="Times New Roman"/>
                <a:cs typeface="Times New Roman"/>
              </a:rPr>
              <a:t>00101101	</a:t>
            </a:r>
            <a:r>
              <a:rPr sz="2400" b="1" spc="-60" dirty="0">
                <a:latin typeface="Times New Roman"/>
                <a:cs typeface="Times New Roman"/>
              </a:rPr>
              <a:t>01001110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914400" algn="l"/>
                <a:tab pos="2268855" algn="l"/>
                <a:tab pos="3628390" algn="l"/>
                <a:tab pos="5000625" algn="l"/>
              </a:tabLst>
            </a:pPr>
            <a:r>
              <a:rPr sz="2400" b="1" dirty="0">
                <a:solidFill>
                  <a:srgbClr val="8DC563"/>
                </a:solidFill>
                <a:latin typeface="Times New Roman"/>
                <a:cs typeface="Times New Roman"/>
              </a:rPr>
              <a:t>b.	</a:t>
            </a:r>
            <a:r>
              <a:rPr sz="2400" b="1" spc="-40" dirty="0">
                <a:latin typeface="Times New Roman"/>
                <a:cs typeface="Times New Roman"/>
              </a:rPr>
              <a:t>01001011	00101101	</a:t>
            </a:r>
            <a:r>
              <a:rPr sz="2400" b="1" dirty="0">
                <a:latin typeface="Times New Roman"/>
                <a:cs typeface="Times New Roman"/>
              </a:rPr>
              <a:t>00100010	</a:t>
            </a:r>
            <a:r>
              <a:rPr sz="2400" b="1" spc="-80" dirty="0">
                <a:latin typeface="Times New Roman"/>
                <a:cs typeface="Times New Roman"/>
              </a:rPr>
              <a:t>01001110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991" y="0"/>
            <a:ext cx="8869045" cy="6858000"/>
            <a:chOff x="174991" y="0"/>
            <a:chExt cx="886904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991" y="0"/>
              <a:ext cx="155985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6032" y="0"/>
              <a:ext cx="81915" cy="6858000"/>
            </a:xfrm>
            <a:custGeom>
              <a:avLst/>
              <a:gdLst/>
              <a:ahLst/>
              <a:cxnLst/>
              <a:rect l="l" t="t" r="r" b="b"/>
              <a:pathLst>
                <a:path w="81914" h="6858000">
                  <a:moveTo>
                    <a:pt x="8172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729" y="6858000"/>
                  </a:lnTo>
                  <a:lnTo>
                    <a:pt x="817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552" y="152400"/>
              <a:ext cx="8817864" cy="655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989" y="0"/>
            <a:ext cx="157480" cy="6858000"/>
            <a:chOff x="271989" y="0"/>
            <a:chExt cx="15748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989" y="0"/>
              <a:ext cx="147917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0520" y="0"/>
              <a:ext cx="78740" cy="6858000"/>
            </a:xfrm>
            <a:custGeom>
              <a:avLst/>
              <a:gdLst/>
              <a:ahLst/>
              <a:cxnLst/>
              <a:rect l="l" t="t" r="r" b="b"/>
              <a:pathLst>
                <a:path w="78740" h="6858000">
                  <a:moveTo>
                    <a:pt x="7870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8701" y="6858000"/>
                  </a:lnTo>
                  <a:lnTo>
                    <a:pt x="78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9644" y="105282"/>
            <a:ext cx="1227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18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8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8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18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800" b="1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19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18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5361" y="105282"/>
            <a:ext cx="3463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Finding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the</a:t>
            </a:r>
            <a:r>
              <a:rPr sz="1800" b="1" spc="-5" dirty="0">
                <a:latin typeface="Times New Roman"/>
                <a:cs typeface="Times New Roman"/>
              </a:rPr>
              <a:t> class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</a:t>
            </a:r>
            <a:r>
              <a:rPr sz="1800" b="1" spc="-15" dirty="0">
                <a:latin typeface="Times New Roman"/>
                <a:cs typeface="Times New Roman"/>
              </a:rPr>
              <a:t> binary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notation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200" y="0"/>
            <a:ext cx="8958580" cy="4944110"/>
            <a:chOff x="76200" y="0"/>
            <a:chExt cx="8958580" cy="4944110"/>
          </a:xfrm>
        </p:grpSpPr>
        <p:sp>
          <p:nvSpPr>
            <p:cNvPr id="8" name="object 8"/>
            <p:cNvSpPr/>
            <p:nvPr/>
          </p:nvSpPr>
          <p:spPr>
            <a:xfrm>
              <a:off x="374904" y="106679"/>
              <a:ext cx="450850" cy="475615"/>
            </a:xfrm>
            <a:custGeom>
              <a:avLst/>
              <a:gdLst/>
              <a:ahLst/>
              <a:cxnLst/>
              <a:rect l="l" t="t" r="r" b="b"/>
              <a:pathLst>
                <a:path w="450850" h="475615">
                  <a:moveTo>
                    <a:pt x="450570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0" y="475361"/>
                  </a:lnTo>
                  <a:lnTo>
                    <a:pt x="450570" y="475361"/>
                  </a:lnTo>
                  <a:lnTo>
                    <a:pt x="450570" y="423672"/>
                  </a:lnTo>
                  <a:lnTo>
                    <a:pt x="450570" y="0"/>
                  </a:lnTo>
                  <a:close/>
                </a:path>
              </a:pathLst>
            </a:custGeom>
            <a:solidFill>
              <a:srgbClr val="FCB8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" y="106679"/>
              <a:ext cx="338328" cy="4754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2919" y="530351"/>
              <a:ext cx="432434" cy="475615"/>
            </a:xfrm>
            <a:custGeom>
              <a:avLst/>
              <a:gdLst/>
              <a:ahLst/>
              <a:cxnLst/>
              <a:rect l="l" t="t" r="r" b="b"/>
              <a:pathLst>
                <a:path w="432434" h="475615">
                  <a:moveTo>
                    <a:pt x="432422" y="0"/>
                  </a:moveTo>
                  <a:lnTo>
                    <a:pt x="0" y="0"/>
                  </a:lnTo>
                  <a:lnTo>
                    <a:pt x="0" y="475361"/>
                  </a:lnTo>
                  <a:lnTo>
                    <a:pt x="432422" y="475361"/>
                  </a:lnTo>
                  <a:lnTo>
                    <a:pt x="432422" y="0"/>
                  </a:lnTo>
                  <a:close/>
                </a:path>
              </a:pathLst>
            </a:custGeom>
            <a:solidFill>
              <a:srgbClr val="AA8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8836152" cy="5486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8472" y="0"/>
              <a:ext cx="33655" cy="1051560"/>
            </a:xfrm>
            <a:custGeom>
              <a:avLst/>
              <a:gdLst/>
              <a:ahLst/>
              <a:cxnLst/>
              <a:rect l="l" t="t" r="r" b="b"/>
              <a:pathLst>
                <a:path w="33654" h="1051560">
                  <a:moveTo>
                    <a:pt x="33402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33402" y="1051560"/>
                  </a:lnTo>
                  <a:lnTo>
                    <a:pt x="33402" y="0"/>
                  </a:lnTo>
                  <a:close/>
                </a:path>
              </a:pathLst>
            </a:custGeom>
            <a:solidFill>
              <a:srgbClr val="E7D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9" y="1908048"/>
              <a:ext cx="8668512" cy="3035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4700" y="0"/>
            <a:ext cx="143510" cy="6858000"/>
            <a:chOff x="944700" y="0"/>
            <a:chExt cx="1435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00" y="0"/>
              <a:ext cx="13447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9644" y="105282"/>
            <a:ext cx="5916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Finding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the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class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40" dirty="0">
                <a:latin typeface="Times New Roman"/>
                <a:cs typeface="Times New Roman"/>
              </a:rPr>
              <a:t>decimal</a:t>
            </a:r>
            <a:r>
              <a:rPr sz="1800" b="1" spc="8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notation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(changes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from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0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33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255)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200" y="0"/>
            <a:ext cx="8699500" cy="6123940"/>
            <a:chOff x="76200" y="0"/>
            <a:chExt cx="8699500" cy="6123940"/>
          </a:xfrm>
        </p:grpSpPr>
        <p:sp>
          <p:nvSpPr>
            <p:cNvPr id="7" name="object 7"/>
            <p:cNvSpPr/>
            <p:nvPr/>
          </p:nvSpPr>
          <p:spPr>
            <a:xfrm>
              <a:off x="365760" y="131089"/>
              <a:ext cx="438784" cy="591185"/>
            </a:xfrm>
            <a:custGeom>
              <a:avLst/>
              <a:gdLst/>
              <a:ahLst/>
              <a:cxnLst/>
              <a:rect l="l" t="t" r="r" b="b"/>
              <a:pathLst>
                <a:path w="438784" h="591185">
                  <a:moveTo>
                    <a:pt x="438404" y="0"/>
                  </a:moveTo>
                  <a:lnTo>
                    <a:pt x="0" y="0"/>
                  </a:lnTo>
                  <a:lnTo>
                    <a:pt x="0" y="527304"/>
                  </a:lnTo>
                  <a:lnTo>
                    <a:pt x="0" y="591159"/>
                  </a:lnTo>
                  <a:lnTo>
                    <a:pt x="438404" y="591159"/>
                  </a:lnTo>
                  <a:lnTo>
                    <a:pt x="438404" y="527304"/>
                  </a:lnTo>
                  <a:lnTo>
                    <a:pt x="438404" y="0"/>
                  </a:lnTo>
                  <a:close/>
                </a:path>
              </a:pathLst>
            </a:custGeom>
            <a:solidFill>
              <a:srgbClr val="FCB8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808" y="131063"/>
              <a:ext cx="329184" cy="5913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0727" y="658393"/>
              <a:ext cx="420370" cy="588645"/>
            </a:xfrm>
            <a:custGeom>
              <a:avLst/>
              <a:gdLst/>
              <a:ahLst/>
              <a:cxnLst/>
              <a:rect l="l" t="t" r="r" b="b"/>
              <a:pathLst>
                <a:path w="420369" h="588644">
                  <a:moveTo>
                    <a:pt x="420243" y="0"/>
                  </a:moveTo>
                  <a:lnTo>
                    <a:pt x="0" y="0"/>
                  </a:lnTo>
                  <a:lnTo>
                    <a:pt x="0" y="588111"/>
                  </a:lnTo>
                  <a:lnTo>
                    <a:pt x="420243" y="588111"/>
                  </a:lnTo>
                  <a:lnTo>
                    <a:pt x="420243" y="0"/>
                  </a:lnTo>
                  <a:close/>
                </a:path>
              </a:pathLst>
            </a:custGeom>
            <a:solidFill>
              <a:srgbClr val="AA8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566927"/>
              <a:ext cx="8592312" cy="6797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0183" y="0"/>
              <a:ext cx="33655" cy="1301750"/>
            </a:xfrm>
            <a:custGeom>
              <a:avLst/>
              <a:gdLst/>
              <a:ahLst/>
              <a:cxnLst/>
              <a:rect l="l" t="t" r="r" b="b"/>
              <a:pathLst>
                <a:path w="33654" h="1301750">
                  <a:moveTo>
                    <a:pt x="33402" y="0"/>
                  </a:moveTo>
                  <a:lnTo>
                    <a:pt x="0" y="0"/>
                  </a:lnTo>
                  <a:lnTo>
                    <a:pt x="0" y="1301496"/>
                  </a:lnTo>
                  <a:lnTo>
                    <a:pt x="33402" y="1301496"/>
                  </a:lnTo>
                  <a:lnTo>
                    <a:pt x="33402" y="0"/>
                  </a:lnTo>
                  <a:close/>
                </a:path>
              </a:pathLst>
            </a:custGeom>
            <a:solidFill>
              <a:srgbClr val="E7D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8" y="2365248"/>
              <a:ext cx="8406384" cy="3758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4700" y="0"/>
            <a:ext cx="143510" cy="6858000"/>
            <a:chOff x="944700" y="0"/>
            <a:chExt cx="1435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00" y="0"/>
              <a:ext cx="13447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5029200"/>
              <a:ext cx="73025" cy="1828800"/>
            </a:xfrm>
            <a:custGeom>
              <a:avLst/>
              <a:gdLst/>
              <a:ahLst/>
              <a:cxnLst/>
              <a:rect l="l" t="t" r="r" b="b"/>
              <a:pathLst>
                <a:path w="73025" h="1828800">
                  <a:moveTo>
                    <a:pt x="0" y="1828799"/>
                  </a:moveTo>
                  <a:lnTo>
                    <a:pt x="72649" y="1828799"/>
                  </a:lnTo>
                  <a:lnTo>
                    <a:pt x="72649" y="0"/>
                  </a:lnTo>
                  <a:lnTo>
                    <a:pt x="0" y="0"/>
                  </a:lnTo>
                  <a:lnTo>
                    <a:pt x="0" y="1828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14983" y="2895600"/>
            <a:ext cx="73025" cy="1066800"/>
          </a:xfrm>
          <a:custGeom>
            <a:avLst/>
            <a:gdLst/>
            <a:ahLst/>
            <a:cxnLst/>
            <a:rect l="l" t="t" r="r" b="b"/>
            <a:pathLst>
              <a:path w="73025" h="1066800">
                <a:moveTo>
                  <a:pt x="0" y="1066800"/>
                </a:moveTo>
                <a:lnTo>
                  <a:pt x="72649" y="1066800"/>
                </a:lnTo>
                <a:lnTo>
                  <a:pt x="72649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4983" y="0"/>
            <a:ext cx="73025" cy="1029335"/>
          </a:xfrm>
          <a:custGeom>
            <a:avLst/>
            <a:gdLst/>
            <a:ahLst/>
            <a:cxnLst/>
            <a:rect l="l" t="t" r="r" b="b"/>
            <a:pathLst>
              <a:path w="73025" h="1029335">
                <a:moveTo>
                  <a:pt x="0" y="1029335"/>
                </a:moveTo>
                <a:lnTo>
                  <a:pt x="72649" y="1029335"/>
                </a:lnTo>
                <a:lnTo>
                  <a:pt x="72649" y="0"/>
                </a:lnTo>
                <a:lnTo>
                  <a:pt x="0" y="0"/>
                </a:lnTo>
                <a:lnTo>
                  <a:pt x="0" y="10293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82650" y="1029335"/>
          <a:ext cx="8117205" cy="5066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45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66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167D92"/>
                    </a:solidFill>
                  </a:tcPr>
                </a:tc>
                <a:tc>
                  <a:txBody>
                    <a:bodyPr/>
                    <a:lstStyle/>
                    <a:p>
                      <a:pPr marR="15494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7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Class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167D92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700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</a:t>
                      </a:r>
                      <a:r>
                        <a:rPr sz="17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700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7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700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700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700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7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dd</a:t>
                      </a:r>
                      <a:r>
                        <a:rPr sz="17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7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167D92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700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700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700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7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700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700" spc="-1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7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7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ddr</a:t>
                      </a:r>
                      <a:r>
                        <a:rPr sz="17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167D92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#</a:t>
                      </a:r>
                      <a:r>
                        <a:rPr sz="1700" spc="2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700" spc="-2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osts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167D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06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A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>
                    <a:lnR w="9525">
                      <a:solidFill>
                        <a:srgbClr val="D9E2E6"/>
                      </a:solidFill>
                      <a:prstDash val="solid"/>
                    </a:lnR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00" spc="-110" dirty="0">
                          <a:latin typeface="Trebuchet MS"/>
                          <a:cs typeface="Trebuchet MS"/>
                        </a:rPr>
                        <a:t>10.0.0.0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>
                    <a:lnL w="9525">
                      <a:solidFill>
                        <a:srgbClr val="D9E2E6"/>
                      </a:solidFill>
                      <a:prstDash val="solid"/>
                    </a:lnL>
                    <a:lnR w="9525">
                      <a:solidFill>
                        <a:srgbClr val="D9E2E6"/>
                      </a:solidFill>
                      <a:prstDash val="solid"/>
                    </a:lnR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10.255.255.255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>
                    <a:lnL w="9525">
                      <a:solidFill>
                        <a:srgbClr val="D9E2E6"/>
                      </a:solidFill>
                      <a:prstDash val="solid"/>
                    </a:lnL>
                    <a:lnR w="9525">
                      <a:solidFill>
                        <a:srgbClr val="D9E2E6"/>
                      </a:solidFill>
                      <a:prstDash val="solid"/>
                    </a:lnR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00" spc="-70" dirty="0">
                          <a:latin typeface="Trebuchet MS"/>
                          <a:cs typeface="Trebuchet MS"/>
                        </a:rPr>
                        <a:t>16,777,216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>
                    <a:lnL w="9525">
                      <a:solidFill>
                        <a:srgbClr val="D9E2E6"/>
                      </a:solidFill>
                      <a:prstDash val="solid"/>
                    </a:lnL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EAF3F3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B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R w="9525">
                      <a:solidFill>
                        <a:srgbClr val="D9E2E6"/>
                      </a:solidFill>
                      <a:prstDash val="solid"/>
                    </a:lnR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EAF3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172.16.0.0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9525">
                      <a:solidFill>
                        <a:srgbClr val="D9E2E6"/>
                      </a:solidFill>
                      <a:prstDash val="solid"/>
                    </a:lnL>
                    <a:lnR w="9525">
                      <a:solidFill>
                        <a:srgbClr val="D9E2E6"/>
                      </a:solidFill>
                      <a:prstDash val="solid"/>
                    </a:lnR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EAF3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172.31.255.255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9525">
                      <a:solidFill>
                        <a:srgbClr val="D9E2E6"/>
                      </a:solidFill>
                      <a:prstDash val="solid"/>
                    </a:lnL>
                    <a:lnR w="9525">
                      <a:solidFill>
                        <a:srgbClr val="D9E2E6"/>
                      </a:solidFill>
                      <a:prstDash val="solid"/>
                    </a:lnR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EAF3F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1,048,576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9525">
                      <a:solidFill>
                        <a:srgbClr val="D9E2E6"/>
                      </a:solidFill>
                      <a:prstDash val="solid"/>
                    </a:lnL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  <a:solidFill>
                      <a:srgbClr val="EA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0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C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R w="9525">
                      <a:solidFill>
                        <a:srgbClr val="D9E2E6"/>
                      </a:solidFill>
                      <a:prstDash val="solid"/>
                    </a:lnR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192.168.0.0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L w="9525">
                      <a:solidFill>
                        <a:srgbClr val="D9E2E6"/>
                      </a:solidFill>
                      <a:prstDash val="solid"/>
                    </a:lnL>
                    <a:lnR w="9525">
                      <a:solidFill>
                        <a:srgbClr val="D9E2E6"/>
                      </a:solidFill>
                      <a:prstDash val="solid"/>
                    </a:lnR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192.168.255.255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L w="9525">
                      <a:solidFill>
                        <a:srgbClr val="D9E2E6"/>
                      </a:solidFill>
                      <a:prstDash val="solid"/>
                    </a:lnL>
                    <a:lnR w="9525">
                      <a:solidFill>
                        <a:srgbClr val="D9E2E6"/>
                      </a:solidFill>
                      <a:prstDash val="solid"/>
                    </a:lnR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700" spc="-65" dirty="0">
                          <a:latin typeface="Trebuchet MS"/>
                          <a:cs typeface="Trebuchet MS"/>
                        </a:rPr>
                        <a:t>65,536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L w="9525">
                      <a:solidFill>
                        <a:srgbClr val="D9E2E6"/>
                      </a:solidFill>
                      <a:prstDash val="solid"/>
                    </a:lnL>
                    <a:lnT w="9525">
                      <a:solidFill>
                        <a:srgbClr val="D9E2E6"/>
                      </a:solidFill>
                      <a:prstDash val="solid"/>
                    </a:lnT>
                    <a:lnB w="9525">
                      <a:solidFill>
                        <a:srgbClr val="D9E2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882650" y="2895600"/>
            <a:ext cx="811530" cy="1066800"/>
          </a:xfrm>
          <a:custGeom>
            <a:avLst/>
            <a:gdLst/>
            <a:ahLst/>
            <a:cxnLst/>
            <a:rect l="l" t="t" r="r" b="b"/>
            <a:pathLst>
              <a:path w="811530" h="1066800">
                <a:moveTo>
                  <a:pt x="811530" y="0"/>
                </a:moveTo>
                <a:lnTo>
                  <a:pt x="0" y="0"/>
                </a:lnTo>
                <a:lnTo>
                  <a:pt x="0" y="1066800"/>
                </a:lnTo>
                <a:lnTo>
                  <a:pt x="811530" y="1066800"/>
                </a:lnTo>
                <a:lnTo>
                  <a:pt x="8115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77887" y="2890901"/>
            <a:ext cx="816610" cy="3209925"/>
            <a:chOff x="877887" y="2890901"/>
            <a:chExt cx="816610" cy="3209925"/>
          </a:xfrm>
        </p:grpSpPr>
        <p:sp>
          <p:nvSpPr>
            <p:cNvPr id="10" name="object 10"/>
            <p:cNvSpPr/>
            <p:nvPr/>
          </p:nvSpPr>
          <p:spPr>
            <a:xfrm>
              <a:off x="882650" y="5029200"/>
              <a:ext cx="811530" cy="1066800"/>
            </a:xfrm>
            <a:custGeom>
              <a:avLst/>
              <a:gdLst/>
              <a:ahLst/>
              <a:cxnLst/>
              <a:rect l="l" t="t" r="r" b="b"/>
              <a:pathLst>
                <a:path w="811530" h="1066800">
                  <a:moveTo>
                    <a:pt x="81153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811530" y="1066800"/>
                  </a:lnTo>
                  <a:lnTo>
                    <a:pt x="811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2650" y="2890901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0"/>
                  </a:moveTo>
                  <a:lnTo>
                    <a:pt x="0" y="3209861"/>
                  </a:lnTo>
                </a:path>
              </a:pathLst>
            </a:custGeom>
            <a:ln w="9525">
              <a:solidFill>
                <a:srgbClr val="D9E2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997315" y="2890901"/>
            <a:ext cx="0" cy="3209925"/>
          </a:xfrm>
          <a:custGeom>
            <a:avLst/>
            <a:gdLst/>
            <a:ahLst/>
            <a:cxnLst/>
            <a:rect l="l" t="t" r="r" b="b"/>
            <a:pathLst>
              <a:path h="3209925">
                <a:moveTo>
                  <a:pt x="0" y="0"/>
                </a:moveTo>
                <a:lnTo>
                  <a:pt x="0" y="3209861"/>
                </a:lnTo>
              </a:path>
            </a:pathLst>
          </a:custGeom>
          <a:ln w="9525">
            <a:solidFill>
              <a:srgbClr val="D9E2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37001" y="630377"/>
            <a:ext cx="300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Pri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ate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Pu</a:t>
            </a:r>
            <a:r>
              <a:rPr sz="1800" spc="5" dirty="0">
                <a:latin typeface="Arial MT"/>
                <a:cs typeface="Arial MT"/>
              </a:rPr>
              <a:t>bli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IP</a:t>
            </a:r>
            <a:r>
              <a:rPr sz="1800" spc="-3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</a:t>
            </a:r>
            <a:r>
              <a:rPr sz="1800" spc="5" dirty="0">
                <a:latin typeface="Arial MT"/>
                <a:cs typeface="Arial MT"/>
              </a:rPr>
              <a:t>d</a:t>
            </a:r>
            <a:r>
              <a:rPr sz="1800" dirty="0">
                <a:latin typeface="Arial MT"/>
                <a:cs typeface="Arial MT"/>
              </a:rPr>
              <a:t>re</a:t>
            </a:r>
            <a:r>
              <a:rPr sz="1800" spc="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4700" y="0"/>
            <a:ext cx="8199755" cy="6858000"/>
            <a:chOff x="944700" y="0"/>
            <a:chExt cx="81997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00" y="0"/>
              <a:ext cx="13447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0"/>
              <a:ext cx="8153399" cy="6857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4700" y="0"/>
            <a:ext cx="8047355" cy="6858000"/>
            <a:chOff x="944700" y="0"/>
            <a:chExt cx="80473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00" y="0"/>
              <a:ext cx="13447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983" y="0"/>
              <a:ext cx="7976616" cy="6857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0085" y="647168"/>
            <a:ext cx="4840255" cy="5670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2414" y="482041"/>
            <a:ext cx="479679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90" dirty="0">
                <a:latin typeface="Arial MT"/>
                <a:cs typeface="Arial MT"/>
              </a:rPr>
              <a:t>Types</a:t>
            </a:r>
            <a:r>
              <a:rPr sz="4300" spc="-150" dirty="0">
                <a:latin typeface="Arial MT"/>
                <a:cs typeface="Arial MT"/>
              </a:rPr>
              <a:t> </a:t>
            </a:r>
            <a:r>
              <a:rPr sz="4300" spc="-5" dirty="0">
                <a:latin typeface="Arial MT"/>
                <a:cs typeface="Arial MT"/>
              </a:rPr>
              <a:t>of</a:t>
            </a:r>
            <a:r>
              <a:rPr sz="4300" spc="-25" dirty="0">
                <a:latin typeface="Arial MT"/>
                <a:cs typeface="Arial MT"/>
              </a:rPr>
              <a:t> </a:t>
            </a:r>
            <a:r>
              <a:rPr sz="4300" dirty="0">
                <a:latin typeface="Arial MT"/>
                <a:cs typeface="Arial MT"/>
              </a:rPr>
              <a:t>IP</a:t>
            </a:r>
            <a:r>
              <a:rPr sz="4300" spc="-165" dirty="0">
                <a:latin typeface="Arial MT"/>
                <a:cs typeface="Arial MT"/>
              </a:rPr>
              <a:t> </a:t>
            </a:r>
            <a:r>
              <a:rPr sz="4300" dirty="0">
                <a:latin typeface="Arial MT"/>
                <a:cs typeface="Arial MT"/>
              </a:rPr>
              <a:t>address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395" y="1588642"/>
            <a:ext cx="487680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395" y="2152218"/>
            <a:ext cx="487680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395" y="3301949"/>
            <a:ext cx="487680" cy="3660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2159" y="1386110"/>
            <a:ext cx="6661784" cy="424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11550">
              <a:lnSpc>
                <a:spcPct val="115599"/>
              </a:lnSpc>
              <a:spcBef>
                <a:spcPts val="100"/>
              </a:spcBef>
            </a:pP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Static address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Arial MT"/>
                <a:cs typeface="Arial MT"/>
              </a:rPr>
              <a:t>Dynamic</a:t>
            </a:r>
            <a:r>
              <a:rPr sz="32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address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Static</a:t>
            </a:r>
            <a:r>
              <a:rPr sz="3200" u="heavy" spc="-6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IP</a:t>
            </a:r>
            <a:r>
              <a:rPr sz="3200" u="heavy" spc="-1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address</a:t>
            </a:r>
            <a:endParaRPr sz="3200">
              <a:latin typeface="Arial MT"/>
              <a:cs typeface="Arial MT"/>
            </a:endParaRPr>
          </a:p>
          <a:p>
            <a:pPr marL="287020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dirty="0">
                <a:latin typeface="Arial MT"/>
                <a:cs typeface="Arial MT"/>
              </a:rPr>
              <a:t>manually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input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by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network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administrator.</a:t>
            </a:r>
            <a:endParaRPr sz="2800">
              <a:latin typeface="Arial MT"/>
              <a:cs typeface="Arial MT"/>
            </a:endParaRPr>
          </a:p>
          <a:p>
            <a:pPr marL="28702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dirty="0">
                <a:latin typeface="Arial MT"/>
                <a:cs typeface="Arial MT"/>
              </a:rPr>
              <a:t>manageable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small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networks.</a:t>
            </a:r>
            <a:endParaRPr sz="2800">
              <a:latin typeface="Arial MT"/>
              <a:cs typeface="Arial MT"/>
            </a:endParaRPr>
          </a:p>
          <a:p>
            <a:pPr marL="287020" marR="137160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</a:tabLst>
            </a:pPr>
            <a:r>
              <a:rPr sz="2800" dirty="0">
                <a:latin typeface="Arial MT"/>
                <a:cs typeface="Arial MT"/>
              </a:rPr>
              <a:t>requires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careful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checks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to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avoid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duplication.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0085" y="647168"/>
            <a:ext cx="4840255" cy="5670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2414" y="482041"/>
            <a:ext cx="479679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90" dirty="0">
                <a:latin typeface="Arial MT"/>
                <a:cs typeface="Arial MT"/>
              </a:rPr>
              <a:t>Types</a:t>
            </a:r>
            <a:r>
              <a:rPr sz="4300" spc="-150" dirty="0">
                <a:latin typeface="Arial MT"/>
                <a:cs typeface="Arial MT"/>
              </a:rPr>
              <a:t> </a:t>
            </a:r>
            <a:r>
              <a:rPr sz="4300" spc="-5" dirty="0">
                <a:latin typeface="Arial MT"/>
                <a:cs typeface="Arial MT"/>
              </a:rPr>
              <a:t>of</a:t>
            </a:r>
            <a:r>
              <a:rPr sz="4300" spc="-25" dirty="0">
                <a:latin typeface="Arial MT"/>
                <a:cs typeface="Arial MT"/>
              </a:rPr>
              <a:t> </a:t>
            </a:r>
            <a:r>
              <a:rPr sz="4300" dirty="0">
                <a:latin typeface="Arial MT"/>
                <a:cs typeface="Arial MT"/>
              </a:rPr>
              <a:t>IP</a:t>
            </a:r>
            <a:r>
              <a:rPr sz="4300" spc="-165" dirty="0">
                <a:latin typeface="Arial MT"/>
                <a:cs typeface="Arial MT"/>
              </a:rPr>
              <a:t> </a:t>
            </a:r>
            <a:r>
              <a:rPr sz="4300" dirty="0">
                <a:latin typeface="Arial MT"/>
                <a:cs typeface="Arial MT"/>
              </a:rPr>
              <a:t>address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93" y="1588642"/>
            <a:ext cx="487679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93" y="2152218"/>
            <a:ext cx="487679" cy="3660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1957" y="1386110"/>
            <a:ext cx="8642350" cy="3821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67125">
              <a:lnSpc>
                <a:spcPct val="115599"/>
              </a:lnSpc>
              <a:spcBef>
                <a:spcPts val="100"/>
              </a:spcBef>
              <a:tabLst>
                <a:tab pos="3817620" algn="l"/>
              </a:tabLst>
            </a:pPr>
            <a:r>
              <a:rPr sz="32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Dynamic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IP address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</a:t>
            </a:r>
            <a:r>
              <a:rPr sz="3200" spc="-20" dirty="0">
                <a:latin typeface="Arial MT"/>
                <a:cs typeface="Arial MT"/>
              </a:rPr>
              <a:t>x</a:t>
            </a:r>
            <a:r>
              <a:rPr sz="3200" spc="-5" dirty="0">
                <a:latin typeface="Arial MT"/>
                <a:cs typeface="Arial MT"/>
              </a:rPr>
              <a:t>amp</a:t>
            </a:r>
            <a:r>
              <a:rPr sz="3200" spc="5" dirty="0">
                <a:latin typeface="Arial MT"/>
                <a:cs typeface="Arial MT"/>
              </a:rPr>
              <a:t>l</a:t>
            </a:r>
            <a:r>
              <a:rPr sz="3200" spc="-5" dirty="0">
                <a:latin typeface="Arial MT"/>
                <a:cs typeface="Arial MT"/>
              </a:rPr>
              <a:t>es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-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75" dirty="0">
                <a:latin typeface="Arial MT"/>
                <a:cs typeface="Arial MT"/>
              </a:rPr>
              <a:t>B</a:t>
            </a:r>
            <a:r>
              <a:rPr sz="3200" spc="-95" dirty="0">
                <a:latin typeface="Arial MT"/>
                <a:cs typeface="Arial MT"/>
              </a:rPr>
              <a:t>OO</a:t>
            </a:r>
            <a:r>
              <a:rPr sz="3200" spc="-85" dirty="0">
                <a:latin typeface="Arial MT"/>
                <a:cs typeface="Arial MT"/>
              </a:rPr>
              <a:t>T</a:t>
            </a:r>
            <a:r>
              <a:rPr sz="3200" spc="-484" dirty="0">
                <a:latin typeface="Arial MT"/>
                <a:cs typeface="Arial MT"/>
              </a:rPr>
              <a:t>P</a:t>
            </a:r>
            <a:r>
              <a:rPr sz="3200" spc="-5" dirty="0">
                <a:latin typeface="Arial MT"/>
                <a:cs typeface="Arial MT"/>
              </a:rPr>
              <a:t>,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DHCP</a:t>
            </a:r>
            <a:endParaRPr sz="3200">
              <a:latin typeface="Arial MT"/>
              <a:cs typeface="Arial MT"/>
            </a:endParaRPr>
          </a:p>
          <a:p>
            <a:pPr marL="384810" indent="-33655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385445" algn="l"/>
              </a:tabLst>
            </a:pPr>
            <a:r>
              <a:rPr sz="3200" spc="-5" dirty="0">
                <a:latin typeface="Arial MT"/>
                <a:cs typeface="Arial MT"/>
              </a:rPr>
              <a:t>Assigned</a:t>
            </a:r>
            <a:r>
              <a:rPr sz="3200" spc="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by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server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15" dirty="0">
                <a:latin typeface="Arial MT"/>
                <a:cs typeface="Arial MT"/>
              </a:rPr>
              <a:t>when</a:t>
            </a:r>
            <a:r>
              <a:rPr sz="3200" spc="-5" dirty="0">
                <a:latin typeface="Arial MT"/>
                <a:cs typeface="Arial MT"/>
              </a:rPr>
              <a:t> host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boots</a:t>
            </a:r>
            <a:endParaRPr sz="3200">
              <a:latin typeface="Arial MT"/>
              <a:cs typeface="Arial MT"/>
            </a:endParaRPr>
          </a:p>
          <a:p>
            <a:pPr marL="286385" marR="5080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  <a:tab pos="2116455" algn="l"/>
                <a:tab pos="4915535" algn="l"/>
                <a:tab pos="6162040" algn="l"/>
                <a:tab pos="6821170" algn="l"/>
                <a:tab pos="8290559" algn="l"/>
              </a:tabLst>
            </a:pPr>
            <a:r>
              <a:rPr sz="3200" spc="-5" dirty="0">
                <a:latin typeface="Arial MT"/>
                <a:cs typeface="Arial MT"/>
              </a:rPr>
              <a:t>Deri</a:t>
            </a:r>
            <a:r>
              <a:rPr sz="3200" dirty="0">
                <a:latin typeface="Arial MT"/>
                <a:cs typeface="Arial MT"/>
              </a:rPr>
              <a:t>v</a:t>
            </a:r>
            <a:r>
              <a:rPr sz="3200" spc="-35" dirty="0">
                <a:latin typeface="Arial MT"/>
                <a:cs typeface="Arial MT"/>
              </a:rPr>
              <a:t>e</a:t>
            </a:r>
            <a:r>
              <a:rPr sz="3200" spc="-5" dirty="0">
                <a:latin typeface="Arial MT"/>
                <a:cs typeface="Arial MT"/>
              </a:rPr>
              <a:t>d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auto</a:t>
            </a:r>
            <a:r>
              <a:rPr sz="3200" spc="-30" dirty="0">
                <a:latin typeface="Arial MT"/>
                <a:cs typeface="Arial MT"/>
              </a:rPr>
              <a:t>m</a:t>
            </a:r>
            <a:r>
              <a:rPr sz="3200" spc="-5" dirty="0">
                <a:latin typeface="Arial MT"/>
                <a:cs typeface="Arial MT"/>
              </a:rPr>
              <a:t>at</a:t>
            </a:r>
            <a:r>
              <a:rPr sz="3200" dirty="0">
                <a:latin typeface="Arial MT"/>
                <a:cs typeface="Arial MT"/>
              </a:rPr>
              <a:t>ic</a:t>
            </a:r>
            <a:r>
              <a:rPr sz="3200" spc="-5" dirty="0">
                <a:latin typeface="Arial MT"/>
                <a:cs typeface="Arial MT"/>
              </a:rPr>
              <a:t>a</a:t>
            </a:r>
            <a:r>
              <a:rPr sz="3200" dirty="0">
                <a:latin typeface="Arial MT"/>
                <a:cs typeface="Arial MT"/>
              </a:rPr>
              <a:t>ll</a:t>
            </a:r>
            <a:r>
              <a:rPr sz="3200" spc="-5" dirty="0">
                <a:latin typeface="Arial MT"/>
                <a:cs typeface="Arial MT"/>
              </a:rPr>
              <a:t>y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from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a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range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10" dirty="0">
                <a:latin typeface="Arial MT"/>
                <a:cs typeface="Arial MT"/>
              </a:rPr>
              <a:t>of  </a:t>
            </a:r>
            <a:r>
              <a:rPr sz="3200" spc="-5" dirty="0">
                <a:latin typeface="Arial MT"/>
                <a:cs typeface="Arial MT"/>
              </a:rPr>
              <a:t>addresses</a:t>
            </a:r>
            <a:endParaRPr sz="3200">
              <a:latin typeface="Arial MT"/>
              <a:cs typeface="Arial MT"/>
            </a:endParaRPr>
          </a:p>
          <a:p>
            <a:pPr marL="286385" marR="427355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020" algn="l"/>
                <a:tab pos="6769100" algn="l"/>
              </a:tabLst>
            </a:pPr>
            <a:r>
              <a:rPr sz="3200" spc="-5" dirty="0">
                <a:latin typeface="Arial MT"/>
                <a:cs typeface="Arial MT"/>
              </a:rPr>
              <a:t>Duration</a:t>
            </a:r>
            <a:r>
              <a:rPr sz="3200" spc="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 </a:t>
            </a:r>
            <a:r>
              <a:rPr sz="3200" spc="5" dirty="0">
                <a:latin typeface="Arial MT"/>
                <a:cs typeface="Arial MT"/>
              </a:rPr>
              <a:t>‘</a:t>
            </a:r>
            <a:r>
              <a:rPr sz="3200" dirty="0">
                <a:latin typeface="Arial MT"/>
                <a:cs typeface="Arial MT"/>
              </a:rPr>
              <a:t>l</a:t>
            </a:r>
            <a:r>
              <a:rPr sz="3200" spc="-5" dirty="0">
                <a:latin typeface="Arial MT"/>
                <a:cs typeface="Arial MT"/>
              </a:rPr>
              <a:t>eas</a:t>
            </a:r>
            <a:r>
              <a:rPr sz="3200" spc="-10" dirty="0">
                <a:latin typeface="Arial MT"/>
                <a:cs typeface="Arial MT"/>
              </a:rPr>
              <a:t>e</a:t>
            </a:r>
            <a:r>
              <a:rPr sz="3200" spc="-5" dirty="0">
                <a:latin typeface="Arial MT"/>
                <a:cs typeface="Arial MT"/>
              </a:rPr>
              <a:t>’</a:t>
            </a:r>
            <a:r>
              <a:rPr sz="3200" spc="-114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negot</a:t>
            </a:r>
            <a:r>
              <a:rPr sz="3200" spc="5" dirty="0">
                <a:latin typeface="Arial MT"/>
                <a:cs typeface="Arial MT"/>
              </a:rPr>
              <a:t>i</a:t>
            </a:r>
            <a:r>
              <a:rPr sz="3200" spc="-5" dirty="0">
                <a:latin typeface="Arial MT"/>
                <a:cs typeface="Arial MT"/>
              </a:rPr>
              <a:t>ated,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then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addr</a:t>
            </a:r>
            <a:r>
              <a:rPr sz="3200" spc="-35" dirty="0">
                <a:latin typeface="Arial MT"/>
                <a:cs typeface="Arial MT"/>
              </a:rPr>
              <a:t>e</a:t>
            </a:r>
            <a:r>
              <a:rPr sz="3200" spc="-20" dirty="0">
                <a:latin typeface="Arial MT"/>
                <a:cs typeface="Arial MT"/>
              </a:rPr>
              <a:t>s</a:t>
            </a:r>
            <a:r>
              <a:rPr sz="3200" spc="-5" dirty="0">
                <a:latin typeface="Arial MT"/>
                <a:cs typeface="Arial MT"/>
              </a:rPr>
              <a:t>s  released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back</a:t>
            </a:r>
            <a:r>
              <a:rPr sz="3200" spc="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server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577" y="694221"/>
            <a:ext cx="4653549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Com</a:t>
            </a:r>
            <a:r>
              <a:rPr sz="4000" spc="-20" dirty="0">
                <a:latin typeface="Arial MT"/>
                <a:cs typeface="Arial MT"/>
              </a:rPr>
              <a:t>p</a:t>
            </a:r>
            <a:r>
              <a:rPr sz="4000" spc="-5" dirty="0">
                <a:latin typeface="Arial MT"/>
                <a:cs typeface="Arial MT"/>
              </a:rPr>
              <a:t>onents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682" y="1700509"/>
            <a:ext cx="4064484" cy="1444623"/>
          </a:xfrm>
          <a:prstGeom prst="rect">
            <a:avLst/>
          </a:prstGeom>
        </p:spPr>
        <p:txBody>
          <a:bodyPr vert="horz" wrap="square" lIns="0" tIns="89532" rIns="0" bIns="0" rtlCol="0">
            <a:spAutoFit/>
          </a:bodyPr>
          <a:lstStyle/>
          <a:p>
            <a:pPr marL="285725" indent="-273662">
              <a:spcBef>
                <a:spcPts val="7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6360" algn="l"/>
              </a:tabLst>
            </a:pPr>
            <a:r>
              <a:rPr sz="2600" dirty="0">
                <a:latin typeface="Arial MT"/>
                <a:cs typeface="Arial MT"/>
              </a:rPr>
              <a:t>Clients</a:t>
            </a:r>
            <a:endParaRPr sz="2600">
              <a:latin typeface="Arial MT"/>
              <a:cs typeface="Arial MT"/>
            </a:endParaRPr>
          </a:p>
          <a:p>
            <a:pPr marL="285725" indent="-273662"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6360" algn="l"/>
              </a:tabLst>
            </a:pPr>
            <a:r>
              <a:rPr sz="2600" dirty="0">
                <a:latin typeface="Arial MT"/>
                <a:cs typeface="Arial MT"/>
              </a:rPr>
              <a:t>Servers</a:t>
            </a:r>
            <a:endParaRPr sz="2600">
              <a:latin typeface="Arial MT"/>
              <a:cs typeface="Arial MT"/>
            </a:endParaRPr>
          </a:p>
          <a:p>
            <a:pPr marL="285725" indent="-273662"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6360" algn="l"/>
              </a:tabLst>
            </a:pPr>
            <a:r>
              <a:rPr sz="2600" dirty="0">
                <a:latin typeface="Arial MT"/>
                <a:cs typeface="Arial MT"/>
              </a:rPr>
              <a:t>Communication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Networks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51966" y="1698450"/>
            <a:ext cx="2412910" cy="2920891"/>
            <a:chOff x="6352031" y="1698385"/>
            <a:chExt cx="2413000" cy="2921000"/>
          </a:xfrm>
        </p:grpSpPr>
        <p:sp>
          <p:nvSpPr>
            <p:cNvPr id="5" name="object 5"/>
            <p:cNvSpPr/>
            <p:nvPr/>
          </p:nvSpPr>
          <p:spPr>
            <a:xfrm>
              <a:off x="6352031" y="2591775"/>
              <a:ext cx="2413000" cy="2027555"/>
            </a:xfrm>
            <a:custGeom>
              <a:avLst/>
              <a:gdLst/>
              <a:ahLst/>
              <a:cxnLst/>
              <a:rect l="l" t="t" r="r" b="b"/>
              <a:pathLst>
                <a:path w="2413000" h="2027554">
                  <a:moveTo>
                    <a:pt x="594065" y="0"/>
                  </a:moveTo>
                  <a:lnTo>
                    <a:pt x="358510" y="60715"/>
                  </a:lnTo>
                  <a:lnTo>
                    <a:pt x="183781" y="245357"/>
                  </a:lnTo>
                  <a:lnTo>
                    <a:pt x="27179" y="281461"/>
                  </a:lnTo>
                  <a:lnTo>
                    <a:pt x="0" y="405495"/>
                  </a:lnTo>
                  <a:lnTo>
                    <a:pt x="108718" y="788980"/>
                  </a:lnTo>
                  <a:lnTo>
                    <a:pt x="314500" y="1101385"/>
                  </a:lnTo>
                  <a:lnTo>
                    <a:pt x="415455" y="1624300"/>
                  </a:lnTo>
                  <a:lnTo>
                    <a:pt x="622538" y="2027132"/>
                  </a:lnTo>
                  <a:lnTo>
                    <a:pt x="2412477" y="1527459"/>
                  </a:lnTo>
                  <a:lnTo>
                    <a:pt x="2380166" y="1479688"/>
                  </a:lnTo>
                  <a:lnTo>
                    <a:pt x="5940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4541" y="1737091"/>
              <a:ext cx="1976755" cy="2768600"/>
            </a:xfrm>
            <a:custGeom>
              <a:avLst/>
              <a:gdLst/>
              <a:ahLst/>
              <a:cxnLst/>
              <a:rect l="l" t="t" r="r" b="b"/>
              <a:pathLst>
                <a:path w="1976754" h="2768600">
                  <a:moveTo>
                    <a:pt x="1580274" y="0"/>
                  </a:moveTo>
                  <a:lnTo>
                    <a:pt x="68600" y="74918"/>
                  </a:lnTo>
                  <a:lnTo>
                    <a:pt x="100955" y="1420208"/>
                  </a:lnTo>
                  <a:lnTo>
                    <a:pt x="0" y="1909589"/>
                  </a:lnTo>
                  <a:lnTo>
                    <a:pt x="278264" y="2768198"/>
                  </a:lnTo>
                  <a:lnTo>
                    <a:pt x="1915528" y="2290473"/>
                  </a:lnTo>
                  <a:lnTo>
                    <a:pt x="1976355" y="2241412"/>
                  </a:lnTo>
                  <a:lnTo>
                    <a:pt x="1962043" y="1736581"/>
                  </a:lnTo>
                  <a:lnTo>
                    <a:pt x="1551867" y="1353096"/>
                  </a:lnTo>
                  <a:lnTo>
                    <a:pt x="1566071" y="1280779"/>
                  </a:lnTo>
                  <a:lnTo>
                    <a:pt x="1698025" y="1248578"/>
                  </a:lnTo>
                  <a:lnTo>
                    <a:pt x="1664413" y="41308"/>
                  </a:lnTo>
                  <a:lnTo>
                    <a:pt x="1580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9907" y="3039880"/>
              <a:ext cx="231597" cy="9421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11149" y="1790001"/>
              <a:ext cx="1539240" cy="1534160"/>
            </a:xfrm>
            <a:custGeom>
              <a:avLst/>
              <a:gdLst/>
              <a:ahLst/>
              <a:cxnLst/>
              <a:rect l="l" t="t" r="r" b="b"/>
              <a:pathLst>
                <a:path w="1539240" h="1534160">
                  <a:moveTo>
                    <a:pt x="1153134" y="1342796"/>
                  </a:moveTo>
                  <a:lnTo>
                    <a:pt x="1145438" y="1314399"/>
                  </a:lnTo>
                  <a:lnTo>
                    <a:pt x="1075499" y="1329905"/>
                  </a:lnTo>
                  <a:lnTo>
                    <a:pt x="1067803" y="1359611"/>
                  </a:lnTo>
                  <a:lnTo>
                    <a:pt x="1047102" y="1333804"/>
                  </a:lnTo>
                  <a:lnTo>
                    <a:pt x="996569" y="1344104"/>
                  </a:lnTo>
                  <a:lnTo>
                    <a:pt x="1000480" y="1376413"/>
                  </a:lnTo>
                  <a:lnTo>
                    <a:pt x="966749" y="1349311"/>
                  </a:lnTo>
                  <a:lnTo>
                    <a:pt x="912431" y="1360906"/>
                  </a:lnTo>
                  <a:lnTo>
                    <a:pt x="913739" y="1395717"/>
                  </a:lnTo>
                  <a:lnTo>
                    <a:pt x="885215" y="1365999"/>
                  </a:lnTo>
                  <a:lnTo>
                    <a:pt x="833501" y="1380210"/>
                  </a:lnTo>
                  <a:lnTo>
                    <a:pt x="824395" y="1408607"/>
                  </a:lnTo>
                  <a:lnTo>
                    <a:pt x="806284" y="1381506"/>
                  </a:lnTo>
                  <a:lnTo>
                    <a:pt x="746760" y="1397012"/>
                  </a:lnTo>
                  <a:lnTo>
                    <a:pt x="728649" y="1428026"/>
                  </a:lnTo>
                  <a:lnTo>
                    <a:pt x="714451" y="1403515"/>
                  </a:lnTo>
                  <a:lnTo>
                    <a:pt x="225196" y="1487436"/>
                  </a:lnTo>
                  <a:lnTo>
                    <a:pt x="229082" y="1518450"/>
                  </a:lnTo>
                  <a:lnTo>
                    <a:pt x="314490" y="1533944"/>
                  </a:lnTo>
                  <a:lnTo>
                    <a:pt x="1057402" y="1388008"/>
                  </a:lnTo>
                  <a:lnTo>
                    <a:pt x="1153134" y="1342796"/>
                  </a:lnTo>
                  <a:close/>
                </a:path>
                <a:path w="1539240" h="1534160">
                  <a:moveTo>
                    <a:pt x="1538922" y="1195679"/>
                  </a:moveTo>
                  <a:lnTo>
                    <a:pt x="1494891" y="0"/>
                  </a:lnTo>
                  <a:lnTo>
                    <a:pt x="19405" y="98132"/>
                  </a:lnTo>
                  <a:lnTo>
                    <a:pt x="0" y="142036"/>
                  </a:lnTo>
                  <a:lnTo>
                    <a:pt x="58229" y="1502943"/>
                  </a:lnTo>
                  <a:lnTo>
                    <a:pt x="1538922" y="1195679"/>
                  </a:lnTo>
                  <a:close/>
                </a:path>
              </a:pathLst>
            </a:custGeom>
            <a:solidFill>
              <a:srgbClr val="E8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2579" y="1932032"/>
              <a:ext cx="1241425" cy="1108075"/>
            </a:xfrm>
            <a:custGeom>
              <a:avLst/>
              <a:gdLst/>
              <a:ahLst/>
              <a:cxnLst/>
              <a:rect l="l" t="t" r="r" b="b"/>
              <a:pathLst>
                <a:path w="1241425" h="1108075">
                  <a:moveTo>
                    <a:pt x="1211410" y="0"/>
                  </a:moveTo>
                  <a:lnTo>
                    <a:pt x="0" y="82616"/>
                  </a:lnTo>
                  <a:lnTo>
                    <a:pt x="24591" y="1107847"/>
                  </a:lnTo>
                  <a:lnTo>
                    <a:pt x="649764" y="1025230"/>
                  </a:lnTo>
                  <a:lnTo>
                    <a:pt x="1241227" y="888294"/>
                  </a:lnTo>
                  <a:lnTo>
                    <a:pt x="1211410" y="0"/>
                  </a:lnTo>
                  <a:close/>
                </a:path>
              </a:pathLst>
            </a:custGeom>
            <a:solidFill>
              <a:srgbClr val="888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32803" y="3242525"/>
              <a:ext cx="1706245" cy="1231900"/>
            </a:xfrm>
            <a:custGeom>
              <a:avLst/>
              <a:gdLst/>
              <a:ahLst/>
              <a:cxnLst/>
              <a:rect l="l" t="t" r="r" b="b"/>
              <a:pathLst>
                <a:path w="1706245" h="1231900">
                  <a:moveTo>
                    <a:pt x="459435" y="1119454"/>
                  </a:moveTo>
                  <a:lnTo>
                    <a:pt x="431025" y="538441"/>
                  </a:lnTo>
                  <a:lnTo>
                    <a:pt x="0" y="631405"/>
                  </a:lnTo>
                  <a:lnTo>
                    <a:pt x="24587" y="1231785"/>
                  </a:lnTo>
                  <a:lnTo>
                    <a:pt x="459435" y="1119454"/>
                  </a:lnTo>
                  <a:close/>
                </a:path>
                <a:path w="1706245" h="1231900">
                  <a:moveTo>
                    <a:pt x="1066507" y="0"/>
                  </a:moveTo>
                  <a:lnTo>
                    <a:pt x="894321" y="3898"/>
                  </a:lnTo>
                  <a:lnTo>
                    <a:pt x="798588" y="62014"/>
                  </a:lnTo>
                  <a:lnTo>
                    <a:pt x="720953" y="74917"/>
                  </a:lnTo>
                  <a:lnTo>
                    <a:pt x="599186" y="65925"/>
                  </a:lnTo>
                  <a:lnTo>
                    <a:pt x="362394" y="107226"/>
                  </a:lnTo>
                  <a:lnTo>
                    <a:pt x="371449" y="187248"/>
                  </a:lnTo>
                  <a:lnTo>
                    <a:pt x="700239" y="223342"/>
                  </a:lnTo>
                  <a:lnTo>
                    <a:pt x="821893" y="205346"/>
                  </a:lnTo>
                  <a:lnTo>
                    <a:pt x="896924" y="179539"/>
                  </a:lnTo>
                  <a:lnTo>
                    <a:pt x="948651" y="153631"/>
                  </a:lnTo>
                  <a:lnTo>
                    <a:pt x="999172" y="117525"/>
                  </a:lnTo>
                  <a:lnTo>
                    <a:pt x="1034084" y="77520"/>
                  </a:lnTo>
                  <a:lnTo>
                    <a:pt x="1057402" y="31013"/>
                  </a:lnTo>
                  <a:lnTo>
                    <a:pt x="1066507" y="0"/>
                  </a:lnTo>
                  <a:close/>
                </a:path>
                <a:path w="1706245" h="1231900">
                  <a:moveTo>
                    <a:pt x="1150645" y="499706"/>
                  </a:moveTo>
                  <a:lnTo>
                    <a:pt x="1148041" y="386092"/>
                  </a:lnTo>
                  <a:lnTo>
                    <a:pt x="559079" y="519074"/>
                  </a:lnTo>
                  <a:lnTo>
                    <a:pt x="560374" y="623646"/>
                  </a:lnTo>
                  <a:lnTo>
                    <a:pt x="1150645" y="499706"/>
                  </a:lnTo>
                  <a:close/>
                </a:path>
                <a:path w="1706245" h="1231900">
                  <a:moveTo>
                    <a:pt x="1160945" y="672719"/>
                  </a:moveTo>
                  <a:lnTo>
                    <a:pt x="1154442" y="513905"/>
                  </a:lnTo>
                  <a:lnTo>
                    <a:pt x="568185" y="652056"/>
                  </a:lnTo>
                  <a:lnTo>
                    <a:pt x="575983" y="827659"/>
                  </a:lnTo>
                  <a:lnTo>
                    <a:pt x="1160945" y="672719"/>
                  </a:lnTo>
                  <a:close/>
                </a:path>
                <a:path w="1706245" h="1231900">
                  <a:moveTo>
                    <a:pt x="1171359" y="879297"/>
                  </a:moveTo>
                  <a:lnTo>
                    <a:pt x="1159649" y="698538"/>
                  </a:lnTo>
                  <a:lnTo>
                    <a:pt x="582383" y="858647"/>
                  </a:lnTo>
                  <a:lnTo>
                    <a:pt x="590194" y="1031646"/>
                  </a:lnTo>
                  <a:lnTo>
                    <a:pt x="1171359" y="879297"/>
                  </a:lnTo>
                  <a:close/>
                </a:path>
                <a:path w="1706245" h="1231900">
                  <a:moveTo>
                    <a:pt x="1550517" y="383501"/>
                  </a:moveTo>
                  <a:lnTo>
                    <a:pt x="1546618" y="307378"/>
                  </a:lnTo>
                  <a:lnTo>
                    <a:pt x="1324013" y="356387"/>
                  </a:lnTo>
                  <a:lnTo>
                    <a:pt x="1330528" y="436435"/>
                  </a:lnTo>
                  <a:lnTo>
                    <a:pt x="1550517" y="383501"/>
                  </a:lnTo>
                  <a:close/>
                </a:path>
                <a:path w="1706245" h="1231900">
                  <a:moveTo>
                    <a:pt x="1563420" y="557809"/>
                  </a:moveTo>
                  <a:lnTo>
                    <a:pt x="1553121" y="410616"/>
                  </a:lnTo>
                  <a:lnTo>
                    <a:pt x="1334427" y="462267"/>
                  </a:lnTo>
                  <a:lnTo>
                    <a:pt x="1339519" y="614616"/>
                  </a:lnTo>
                  <a:lnTo>
                    <a:pt x="1563420" y="557809"/>
                  </a:lnTo>
                  <a:close/>
                </a:path>
                <a:path w="1706245" h="1231900">
                  <a:moveTo>
                    <a:pt x="1575130" y="766965"/>
                  </a:moveTo>
                  <a:lnTo>
                    <a:pt x="1562125" y="582345"/>
                  </a:lnTo>
                  <a:lnTo>
                    <a:pt x="1340827" y="645604"/>
                  </a:lnTo>
                  <a:lnTo>
                    <a:pt x="1348625" y="827659"/>
                  </a:lnTo>
                  <a:lnTo>
                    <a:pt x="1575130" y="766965"/>
                  </a:lnTo>
                  <a:close/>
                </a:path>
                <a:path w="1706245" h="1231900">
                  <a:moveTo>
                    <a:pt x="1705787" y="728230"/>
                  </a:moveTo>
                  <a:lnTo>
                    <a:pt x="1682584" y="232460"/>
                  </a:lnTo>
                  <a:lnTo>
                    <a:pt x="586282" y="453224"/>
                  </a:lnTo>
                  <a:lnTo>
                    <a:pt x="518960" y="490677"/>
                  </a:lnTo>
                  <a:lnTo>
                    <a:pt x="530669" y="511327"/>
                  </a:lnTo>
                  <a:lnTo>
                    <a:pt x="572084" y="495833"/>
                  </a:lnTo>
                  <a:lnTo>
                    <a:pt x="1163548" y="377050"/>
                  </a:lnTo>
                  <a:lnTo>
                    <a:pt x="1189456" y="890917"/>
                  </a:lnTo>
                  <a:lnTo>
                    <a:pt x="1327924" y="845731"/>
                  </a:lnTo>
                  <a:lnTo>
                    <a:pt x="1303312" y="347345"/>
                  </a:lnTo>
                  <a:lnTo>
                    <a:pt x="1569923" y="286664"/>
                  </a:lnTo>
                  <a:lnTo>
                    <a:pt x="1591945" y="782459"/>
                  </a:lnTo>
                  <a:lnTo>
                    <a:pt x="1705787" y="728230"/>
                  </a:lnTo>
                  <a:close/>
                </a:path>
              </a:pathLst>
            </a:custGeom>
            <a:solidFill>
              <a:srgbClr val="E8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83959" y="3066986"/>
              <a:ext cx="1786255" cy="773430"/>
            </a:xfrm>
            <a:custGeom>
              <a:avLst/>
              <a:gdLst/>
              <a:ahLst/>
              <a:cxnLst/>
              <a:rect l="l" t="t" r="r" b="b"/>
              <a:pathLst>
                <a:path w="1786254" h="773429">
                  <a:moveTo>
                    <a:pt x="959027" y="383489"/>
                  </a:moveTo>
                  <a:lnTo>
                    <a:pt x="865898" y="383489"/>
                  </a:lnTo>
                  <a:lnTo>
                    <a:pt x="783056" y="379590"/>
                  </a:lnTo>
                  <a:lnTo>
                    <a:pt x="684707" y="370586"/>
                  </a:lnTo>
                  <a:lnTo>
                    <a:pt x="623887" y="358876"/>
                  </a:lnTo>
                  <a:lnTo>
                    <a:pt x="561759" y="335673"/>
                  </a:lnTo>
                  <a:lnTo>
                    <a:pt x="541007" y="316268"/>
                  </a:lnTo>
                  <a:lnTo>
                    <a:pt x="627684" y="276263"/>
                  </a:lnTo>
                  <a:lnTo>
                    <a:pt x="724827" y="250456"/>
                  </a:lnTo>
                  <a:lnTo>
                    <a:pt x="870991" y="205244"/>
                  </a:lnTo>
                  <a:lnTo>
                    <a:pt x="543598" y="262064"/>
                  </a:lnTo>
                  <a:lnTo>
                    <a:pt x="352044" y="340880"/>
                  </a:lnTo>
                  <a:lnTo>
                    <a:pt x="397344" y="373087"/>
                  </a:lnTo>
                  <a:lnTo>
                    <a:pt x="481469" y="398881"/>
                  </a:lnTo>
                  <a:lnTo>
                    <a:pt x="600570" y="413092"/>
                  </a:lnTo>
                  <a:lnTo>
                    <a:pt x="709218" y="415696"/>
                  </a:lnTo>
                  <a:lnTo>
                    <a:pt x="812761" y="413092"/>
                  </a:lnTo>
                  <a:lnTo>
                    <a:pt x="891705" y="400189"/>
                  </a:lnTo>
                  <a:lnTo>
                    <a:pt x="959027" y="383489"/>
                  </a:lnTo>
                  <a:close/>
                </a:path>
                <a:path w="1786254" h="773429">
                  <a:moveTo>
                    <a:pt x="1786102" y="361480"/>
                  </a:moveTo>
                  <a:lnTo>
                    <a:pt x="1419847" y="11607"/>
                  </a:lnTo>
                  <a:lnTo>
                    <a:pt x="1397977" y="51562"/>
                  </a:lnTo>
                  <a:lnTo>
                    <a:pt x="1418539" y="0"/>
                  </a:lnTo>
                  <a:lnTo>
                    <a:pt x="1295590" y="34810"/>
                  </a:lnTo>
                  <a:lnTo>
                    <a:pt x="1151915" y="77419"/>
                  </a:lnTo>
                  <a:lnTo>
                    <a:pt x="604367" y="183349"/>
                  </a:lnTo>
                  <a:lnTo>
                    <a:pt x="252387" y="241465"/>
                  </a:lnTo>
                  <a:lnTo>
                    <a:pt x="238150" y="316268"/>
                  </a:lnTo>
                  <a:lnTo>
                    <a:pt x="937018" y="175539"/>
                  </a:lnTo>
                  <a:lnTo>
                    <a:pt x="1377480" y="89027"/>
                  </a:lnTo>
                  <a:lnTo>
                    <a:pt x="1373212" y="96824"/>
                  </a:lnTo>
                  <a:lnTo>
                    <a:pt x="1245057" y="116230"/>
                  </a:lnTo>
                  <a:lnTo>
                    <a:pt x="1214043" y="224650"/>
                  </a:lnTo>
                  <a:lnTo>
                    <a:pt x="1190739" y="272364"/>
                  </a:lnTo>
                  <a:lnTo>
                    <a:pt x="1159624" y="316268"/>
                  </a:lnTo>
                  <a:lnTo>
                    <a:pt x="1107897" y="356387"/>
                  </a:lnTo>
                  <a:lnTo>
                    <a:pt x="1006957" y="401485"/>
                  </a:lnTo>
                  <a:lnTo>
                    <a:pt x="870991" y="429895"/>
                  </a:lnTo>
                  <a:lnTo>
                    <a:pt x="729932" y="446697"/>
                  </a:lnTo>
                  <a:lnTo>
                    <a:pt x="583768" y="446697"/>
                  </a:lnTo>
                  <a:lnTo>
                    <a:pt x="443928" y="418299"/>
                  </a:lnTo>
                  <a:lnTo>
                    <a:pt x="235559" y="356387"/>
                  </a:lnTo>
                  <a:lnTo>
                    <a:pt x="0" y="352488"/>
                  </a:lnTo>
                  <a:lnTo>
                    <a:pt x="135902" y="773379"/>
                  </a:lnTo>
                  <a:lnTo>
                    <a:pt x="597979" y="675246"/>
                  </a:lnTo>
                  <a:lnTo>
                    <a:pt x="775246" y="555167"/>
                  </a:lnTo>
                  <a:lnTo>
                    <a:pt x="1786102" y="361480"/>
                  </a:lnTo>
                  <a:close/>
                </a:path>
              </a:pathLst>
            </a:custGeom>
            <a:solidFill>
              <a:srgbClr val="D1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41260" y="2429143"/>
              <a:ext cx="107950" cy="890905"/>
            </a:xfrm>
            <a:custGeom>
              <a:avLst/>
              <a:gdLst/>
              <a:ahLst/>
              <a:cxnLst/>
              <a:rect l="l" t="t" r="r" b="b"/>
              <a:pathLst>
                <a:path w="107950" h="890904">
                  <a:moveTo>
                    <a:pt x="54353" y="0"/>
                  </a:moveTo>
                  <a:lnTo>
                    <a:pt x="0" y="90423"/>
                  </a:lnTo>
                  <a:lnTo>
                    <a:pt x="9064" y="760466"/>
                  </a:lnTo>
                  <a:lnTo>
                    <a:pt x="107428" y="890896"/>
                  </a:lnTo>
                  <a:lnTo>
                    <a:pt x="54353" y="0"/>
                  </a:lnTo>
                  <a:close/>
                </a:path>
              </a:pathLst>
            </a:custGeom>
            <a:solidFill>
              <a:srgbClr val="A2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07594" y="1703488"/>
              <a:ext cx="1609090" cy="2658745"/>
            </a:xfrm>
            <a:custGeom>
              <a:avLst/>
              <a:gdLst/>
              <a:ahLst/>
              <a:cxnLst/>
              <a:rect l="l" t="t" r="r" b="b"/>
              <a:pathLst>
                <a:path w="1609090" h="2658745">
                  <a:moveTo>
                    <a:pt x="794689" y="2590063"/>
                  </a:moveTo>
                  <a:lnTo>
                    <a:pt x="761072" y="2018080"/>
                  </a:lnTo>
                  <a:lnTo>
                    <a:pt x="692442" y="2069731"/>
                  </a:lnTo>
                  <a:lnTo>
                    <a:pt x="720966" y="2658491"/>
                  </a:lnTo>
                  <a:lnTo>
                    <a:pt x="794689" y="2590063"/>
                  </a:lnTo>
                  <a:close/>
                </a:path>
                <a:path w="1609090" h="2658745">
                  <a:moveTo>
                    <a:pt x="1608747" y="64617"/>
                  </a:moveTo>
                  <a:lnTo>
                    <a:pt x="1444383" y="0"/>
                  </a:lnTo>
                  <a:lnTo>
                    <a:pt x="50482" y="90424"/>
                  </a:lnTo>
                  <a:lnTo>
                    <a:pt x="0" y="114922"/>
                  </a:lnTo>
                  <a:lnTo>
                    <a:pt x="59537" y="167830"/>
                  </a:lnTo>
                  <a:lnTo>
                    <a:pt x="1608747" y="64617"/>
                  </a:lnTo>
                  <a:close/>
                </a:path>
              </a:pathLst>
            </a:custGeom>
            <a:solidFill>
              <a:srgbClr val="D1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26068" y="3141796"/>
              <a:ext cx="313690" cy="1335405"/>
            </a:xfrm>
            <a:custGeom>
              <a:avLst/>
              <a:gdLst/>
              <a:ahLst/>
              <a:cxnLst/>
              <a:rect l="l" t="t" r="r" b="b"/>
              <a:pathLst>
                <a:path w="313690" h="1335404">
                  <a:moveTo>
                    <a:pt x="0" y="0"/>
                  </a:moveTo>
                  <a:lnTo>
                    <a:pt x="33655" y="510045"/>
                  </a:lnTo>
                  <a:lnTo>
                    <a:pt x="313210" y="1335087"/>
                  </a:lnTo>
                  <a:lnTo>
                    <a:pt x="282146" y="70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23481" y="1698396"/>
              <a:ext cx="1736089" cy="2161540"/>
            </a:xfrm>
            <a:custGeom>
              <a:avLst/>
              <a:gdLst/>
              <a:ahLst/>
              <a:cxnLst/>
              <a:rect l="l" t="t" r="r" b="b"/>
              <a:pathLst>
                <a:path w="1736090" h="2161540">
                  <a:moveTo>
                    <a:pt x="921524" y="1528622"/>
                  </a:moveTo>
                  <a:lnTo>
                    <a:pt x="909815" y="1518323"/>
                  </a:lnTo>
                  <a:lnTo>
                    <a:pt x="415455" y="1608747"/>
                  </a:lnTo>
                  <a:lnTo>
                    <a:pt x="451688" y="1612544"/>
                  </a:lnTo>
                  <a:lnTo>
                    <a:pt x="921524" y="1528622"/>
                  </a:lnTo>
                  <a:close/>
                </a:path>
                <a:path w="1736090" h="2161540">
                  <a:moveTo>
                    <a:pt x="1629435" y="69710"/>
                  </a:moveTo>
                  <a:lnTo>
                    <a:pt x="166954" y="165227"/>
                  </a:lnTo>
                  <a:lnTo>
                    <a:pt x="102247" y="117411"/>
                  </a:lnTo>
                  <a:lnTo>
                    <a:pt x="102247" y="103212"/>
                  </a:lnTo>
                  <a:lnTo>
                    <a:pt x="85420" y="117411"/>
                  </a:lnTo>
                  <a:lnTo>
                    <a:pt x="124244" y="1430502"/>
                  </a:lnTo>
                  <a:lnTo>
                    <a:pt x="0" y="1443405"/>
                  </a:lnTo>
                  <a:lnTo>
                    <a:pt x="284721" y="2161324"/>
                  </a:lnTo>
                  <a:lnTo>
                    <a:pt x="287312" y="2140674"/>
                  </a:lnTo>
                  <a:lnTo>
                    <a:pt x="151422" y="1742973"/>
                  </a:lnTo>
                  <a:lnTo>
                    <a:pt x="249796" y="1736572"/>
                  </a:lnTo>
                  <a:lnTo>
                    <a:pt x="304139" y="1772678"/>
                  </a:lnTo>
                  <a:lnTo>
                    <a:pt x="477570" y="1749475"/>
                  </a:lnTo>
                  <a:lnTo>
                    <a:pt x="555231" y="1784286"/>
                  </a:lnTo>
                  <a:lnTo>
                    <a:pt x="616064" y="1801088"/>
                  </a:lnTo>
                  <a:lnTo>
                    <a:pt x="724725" y="1816595"/>
                  </a:lnTo>
                  <a:lnTo>
                    <a:pt x="824484" y="1823097"/>
                  </a:lnTo>
                  <a:lnTo>
                    <a:pt x="924128" y="1820494"/>
                  </a:lnTo>
                  <a:lnTo>
                    <a:pt x="1019860" y="1810092"/>
                  </a:lnTo>
                  <a:lnTo>
                    <a:pt x="1110513" y="1789480"/>
                  </a:lnTo>
                  <a:lnTo>
                    <a:pt x="1188148" y="1766290"/>
                  </a:lnTo>
                  <a:lnTo>
                    <a:pt x="1256665" y="1736572"/>
                  </a:lnTo>
                  <a:lnTo>
                    <a:pt x="1308493" y="1695272"/>
                  </a:lnTo>
                  <a:lnTo>
                    <a:pt x="1251572" y="1732673"/>
                  </a:lnTo>
                  <a:lnTo>
                    <a:pt x="1192047" y="1754581"/>
                  </a:lnTo>
                  <a:lnTo>
                    <a:pt x="1119505" y="1777885"/>
                  </a:lnTo>
                  <a:lnTo>
                    <a:pt x="1045781" y="1793392"/>
                  </a:lnTo>
                  <a:lnTo>
                    <a:pt x="948740" y="1807591"/>
                  </a:lnTo>
                  <a:lnTo>
                    <a:pt x="842594" y="1810092"/>
                  </a:lnTo>
                  <a:lnTo>
                    <a:pt x="751941" y="1804987"/>
                  </a:lnTo>
                  <a:lnTo>
                    <a:pt x="656183" y="1789480"/>
                  </a:lnTo>
                  <a:lnTo>
                    <a:pt x="573341" y="1770075"/>
                  </a:lnTo>
                  <a:lnTo>
                    <a:pt x="499579" y="1737880"/>
                  </a:lnTo>
                  <a:lnTo>
                    <a:pt x="467220" y="1722374"/>
                  </a:lnTo>
                  <a:lnTo>
                    <a:pt x="484047" y="1705571"/>
                  </a:lnTo>
                  <a:lnTo>
                    <a:pt x="525462" y="1724977"/>
                  </a:lnTo>
                  <a:lnTo>
                    <a:pt x="640651" y="1679765"/>
                  </a:lnTo>
                  <a:lnTo>
                    <a:pt x="792060" y="1625549"/>
                  </a:lnTo>
                  <a:lnTo>
                    <a:pt x="1034072" y="1581645"/>
                  </a:lnTo>
                  <a:lnTo>
                    <a:pt x="1181633" y="1555724"/>
                  </a:lnTo>
                  <a:lnTo>
                    <a:pt x="1377124" y="1545424"/>
                  </a:lnTo>
                  <a:lnTo>
                    <a:pt x="1380921" y="1571231"/>
                  </a:lnTo>
                  <a:lnTo>
                    <a:pt x="1483169" y="1540332"/>
                  </a:lnTo>
                  <a:lnTo>
                    <a:pt x="1441754" y="1495120"/>
                  </a:lnTo>
                  <a:lnTo>
                    <a:pt x="1544002" y="1475714"/>
                  </a:lnTo>
                  <a:lnTo>
                    <a:pt x="1554403" y="1431810"/>
                  </a:lnTo>
                  <a:lnTo>
                    <a:pt x="396036" y="1675866"/>
                  </a:lnTo>
                  <a:lnTo>
                    <a:pt x="323557" y="1584134"/>
                  </a:lnTo>
                  <a:lnTo>
                    <a:pt x="389559" y="1559636"/>
                  </a:lnTo>
                  <a:lnTo>
                    <a:pt x="239433" y="1577746"/>
                  </a:lnTo>
                  <a:lnTo>
                    <a:pt x="143649" y="1462811"/>
                  </a:lnTo>
                  <a:lnTo>
                    <a:pt x="139776" y="898588"/>
                  </a:lnTo>
                  <a:lnTo>
                    <a:pt x="163068" y="1142644"/>
                  </a:lnTo>
                  <a:lnTo>
                    <a:pt x="168249" y="858583"/>
                  </a:lnTo>
                  <a:lnTo>
                    <a:pt x="200609" y="1261364"/>
                  </a:lnTo>
                  <a:lnTo>
                    <a:pt x="165658" y="197535"/>
                  </a:lnTo>
                  <a:lnTo>
                    <a:pt x="176022" y="175526"/>
                  </a:lnTo>
                  <a:lnTo>
                    <a:pt x="1629435" y="69710"/>
                  </a:lnTo>
                  <a:close/>
                </a:path>
                <a:path w="1736090" h="2161540">
                  <a:moveTo>
                    <a:pt x="1735582" y="1289773"/>
                  </a:moveTo>
                  <a:lnTo>
                    <a:pt x="1698066" y="64503"/>
                  </a:lnTo>
                  <a:lnTo>
                    <a:pt x="1524584" y="0"/>
                  </a:lnTo>
                  <a:lnTo>
                    <a:pt x="141071" y="94208"/>
                  </a:lnTo>
                  <a:lnTo>
                    <a:pt x="115176" y="105816"/>
                  </a:lnTo>
                  <a:lnTo>
                    <a:pt x="1529791" y="15494"/>
                  </a:lnTo>
                  <a:lnTo>
                    <a:pt x="1677365" y="74803"/>
                  </a:lnTo>
                  <a:lnTo>
                    <a:pt x="1716176" y="1279474"/>
                  </a:lnTo>
                  <a:lnTo>
                    <a:pt x="1254175" y="1390548"/>
                  </a:lnTo>
                  <a:lnTo>
                    <a:pt x="1254175" y="1421511"/>
                  </a:lnTo>
                  <a:lnTo>
                    <a:pt x="1254175" y="1446669"/>
                  </a:lnTo>
                  <a:lnTo>
                    <a:pt x="1194650" y="1459407"/>
                  </a:lnTo>
                  <a:lnTo>
                    <a:pt x="1194650" y="1435709"/>
                  </a:lnTo>
                  <a:lnTo>
                    <a:pt x="1184236" y="1422806"/>
                  </a:lnTo>
                  <a:lnTo>
                    <a:pt x="1239862" y="1408607"/>
                  </a:lnTo>
                  <a:lnTo>
                    <a:pt x="1254175" y="1421511"/>
                  </a:lnTo>
                  <a:lnTo>
                    <a:pt x="1254175" y="1390548"/>
                  </a:lnTo>
                  <a:lnTo>
                    <a:pt x="1179029" y="1408607"/>
                  </a:lnTo>
                  <a:lnTo>
                    <a:pt x="1178750" y="1408671"/>
                  </a:lnTo>
                  <a:lnTo>
                    <a:pt x="1178750" y="1462811"/>
                  </a:lnTo>
                  <a:lnTo>
                    <a:pt x="1103655" y="1478876"/>
                  </a:lnTo>
                  <a:lnTo>
                    <a:pt x="1102702" y="1451216"/>
                  </a:lnTo>
                  <a:lnTo>
                    <a:pt x="1090231" y="1436230"/>
                  </a:lnTo>
                  <a:lnTo>
                    <a:pt x="1090231" y="1481759"/>
                  </a:lnTo>
                  <a:lnTo>
                    <a:pt x="1023429" y="1496060"/>
                  </a:lnTo>
                  <a:lnTo>
                    <a:pt x="1022464" y="1469313"/>
                  </a:lnTo>
                  <a:lnTo>
                    <a:pt x="1013358" y="1457604"/>
                  </a:lnTo>
                  <a:lnTo>
                    <a:pt x="1072883" y="1444701"/>
                  </a:lnTo>
                  <a:lnTo>
                    <a:pt x="1087196" y="1452511"/>
                  </a:lnTo>
                  <a:lnTo>
                    <a:pt x="1090231" y="1481759"/>
                  </a:lnTo>
                  <a:lnTo>
                    <a:pt x="1090231" y="1436230"/>
                  </a:lnTo>
                  <a:lnTo>
                    <a:pt x="1089799" y="1435709"/>
                  </a:lnTo>
                  <a:lnTo>
                    <a:pt x="1166126" y="1424101"/>
                  </a:lnTo>
                  <a:lnTo>
                    <a:pt x="1177734" y="1433106"/>
                  </a:lnTo>
                  <a:lnTo>
                    <a:pt x="1178750" y="1462811"/>
                  </a:lnTo>
                  <a:lnTo>
                    <a:pt x="1178750" y="1408671"/>
                  </a:lnTo>
                  <a:lnTo>
                    <a:pt x="1012532" y="1443329"/>
                  </a:lnTo>
                  <a:lnTo>
                    <a:pt x="1012532" y="1498384"/>
                  </a:lnTo>
                  <a:lnTo>
                    <a:pt x="936421" y="1514678"/>
                  </a:lnTo>
                  <a:lnTo>
                    <a:pt x="934427" y="1489913"/>
                  </a:lnTo>
                  <a:lnTo>
                    <a:pt x="926731" y="1473111"/>
                  </a:lnTo>
                  <a:lnTo>
                    <a:pt x="992644" y="1461516"/>
                  </a:lnTo>
                  <a:lnTo>
                    <a:pt x="1009561" y="1468018"/>
                  </a:lnTo>
                  <a:lnTo>
                    <a:pt x="1012532" y="1498384"/>
                  </a:lnTo>
                  <a:lnTo>
                    <a:pt x="1012532" y="1443329"/>
                  </a:lnTo>
                  <a:lnTo>
                    <a:pt x="832180" y="1480921"/>
                  </a:lnTo>
                  <a:lnTo>
                    <a:pt x="411568" y="1555724"/>
                  </a:lnTo>
                  <a:lnTo>
                    <a:pt x="484047" y="1553235"/>
                  </a:lnTo>
                  <a:lnTo>
                    <a:pt x="654888" y="1523530"/>
                  </a:lnTo>
                  <a:lnTo>
                    <a:pt x="906018" y="1477022"/>
                  </a:lnTo>
                  <a:lnTo>
                    <a:pt x="921524" y="1487322"/>
                  </a:lnTo>
                  <a:lnTo>
                    <a:pt x="924128" y="1522234"/>
                  </a:lnTo>
                  <a:lnTo>
                    <a:pt x="932205" y="1522234"/>
                  </a:lnTo>
                  <a:lnTo>
                    <a:pt x="942238" y="1529930"/>
                  </a:lnTo>
                  <a:lnTo>
                    <a:pt x="1346009" y="1440916"/>
                  </a:lnTo>
                  <a:lnTo>
                    <a:pt x="1335709" y="1429207"/>
                  </a:lnTo>
                  <a:lnTo>
                    <a:pt x="1263497" y="1444675"/>
                  </a:lnTo>
                  <a:lnTo>
                    <a:pt x="1264475" y="1421511"/>
                  </a:lnTo>
                  <a:lnTo>
                    <a:pt x="1255471" y="1407299"/>
                  </a:lnTo>
                  <a:lnTo>
                    <a:pt x="1431455" y="1365999"/>
                  </a:lnTo>
                  <a:lnTo>
                    <a:pt x="1435354" y="1411211"/>
                  </a:lnTo>
                  <a:lnTo>
                    <a:pt x="1446949" y="1407299"/>
                  </a:lnTo>
                  <a:lnTo>
                    <a:pt x="1444358" y="1364691"/>
                  </a:lnTo>
                  <a:lnTo>
                    <a:pt x="1735582" y="12897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003" y="3057878"/>
              <a:ext cx="239404" cy="917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24777" y="1910143"/>
              <a:ext cx="2021839" cy="2617470"/>
            </a:xfrm>
            <a:custGeom>
              <a:avLst/>
              <a:gdLst/>
              <a:ahLst/>
              <a:cxnLst/>
              <a:rect l="l" t="t" r="r" b="b"/>
              <a:pathLst>
                <a:path w="2021840" h="2617470">
                  <a:moveTo>
                    <a:pt x="893013" y="1740420"/>
                  </a:moveTo>
                  <a:lnTo>
                    <a:pt x="749350" y="1823059"/>
                  </a:lnTo>
                  <a:lnTo>
                    <a:pt x="280847" y="1925040"/>
                  </a:lnTo>
                  <a:lnTo>
                    <a:pt x="280847" y="1948294"/>
                  </a:lnTo>
                  <a:lnTo>
                    <a:pt x="767461" y="1834667"/>
                  </a:lnTo>
                  <a:lnTo>
                    <a:pt x="893013" y="1740420"/>
                  </a:lnTo>
                  <a:close/>
                </a:path>
                <a:path w="2021840" h="2617470">
                  <a:moveTo>
                    <a:pt x="1241171" y="1806270"/>
                  </a:moveTo>
                  <a:lnTo>
                    <a:pt x="1234668" y="1789480"/>
                  </a:lnTo>
                  <a:lnTo>
                    <a:pt x="1137627" y="1806270"/>
                  </a:lnTo>
                  <a:lnTo>
                    <a:pt x="1135024" y="1794649"/>
                  </a:lnTo>
                  <a:lnTo>
                    <a:pt x="992657" y="1820456"/>
                  </a:lnTo>
                  <a:lnTo>
                    <a:pt x="992657" y="1835950"/>
                  </a:lnTo>
                  <a:lnTo>
                    <a:pt x="881405" y="1859203"/>
                  </a:lnTo>
                  <a:lnTo>
                    <a:pt x="881405" y="1886318"/>
                  </a:lnTo>
                  <a:lnTo>
                    <a:pt x="1241171" y="1806270"/>
                  </a:lnTo>
                  <a:close/>
                </a:path>
                <a:path w="2021840" h="2617470">
                  <a:moveTo>
                    <a:pt x="1255369" y="1841131"/>
                  </a:moveTo>
                  <a:lnTo>
                    <a:pt x="1180338" y="1861781"/>
                  </a:lnTo>
                  <a:lnTo>
                    <a:pt x="1177734" y="1839836"/>
                  </a:lnTo>
                  <a:lnTo>
                    <a:pt x="1159637" y="1843709"/>
                  </a:lnTo>
                  <a:lnTo>
                    <a:pt x="1160932" y="1874697"/>
                  </a:lnTo>
                  <a:lnTo>
                    <a:pt x="1251572" y="1855330"/>
                  </a:lnTo>
                  <a:lnTo>
                    <a:pt x="1255369" y="1841131"/>
                  </a:lnTo>
                  <a:close/>
                </a:path>
                <a:path w="2021840" h="2617470">
                  <a:moveTo>
                    <a:pt x="1589328" y="930897"/>
                  </a:moveTo>
                  <a:lnTo>
                    <a:pt x="1563408" y="23202"/>
                  </a:lnTo>
                  <a:lnTo>
                    <a:pt x="1584121" y="0"/>
                  </a:lnTo>
                  <a:lnTo>
                    <a:pt x="1554416" y="2832"/>
                  </a:lnTo>
                  <a:lnTo>
                    <a:pt x="1554416" y="459587"/>
                  </a:lnTo>
                  <a:lnTo>
                    <a:pt x="1553108" y="914095"/>
                  </a:lnTo>
                  <a:lnTo>
                    <a:pt x="1017270" y="1032929"/>
                  </a:lnTo>
                  <a:lnTo>
                    <a:pt x="407682" y="1114234"/>
                  </a:lnTo>
                  <a:lnTo>
                    <a:pt x="378815" y="1110500"/>
                  </a:lnTo>
                  <a:lnTo>
                    <a:pt x="348170" y="118618"/>
                  </a:lnTo>
                  <a:lnTo>
                    <a:pt x="1528495" y="24498"/>
                  </a:lnTo>
                  <a:lnTo>
                    <a:pt x="1554416" y="459587"/>
                  </a:lnTo>
                  <a:lnTo>
                    <a:pt x="1554416" y="2832"/>
                  </a:lnTo>
                  <a:lnTo>
                    <a:pt x="1013371" y="54203"/>
                  </a:lnTo>
                  <a:lnTo>
                    <a:pt x="328726" y="104508"/>
                  </a:lnTo>
                  <a:lnTo>
                    <a:pt x="330060" y="105562"/>
                  </a:lnTo>
                  <a:lnTo>
                    <a:pt x="359791" y="1128445"/>
                  </a:lnTo>
                  <a:lnTo>
                    <a:pt x="367563" y="1126363"/>
                  </a:lnTo>
                  <a:lnTo>
                    <a:pt x="367563" y="1131049"/>
                  </a:lnTo>
                  <a:lnTo>
                    <a:pt x="561708" y="1110335"/>
                  </a:lnTo>
                  <a:lnTo>
                    <a:pt x="993952" y="1060030"/>
                  </a:lnTo>
                  <a:lnTo>
                    <a:pt x="1589328" y="930897"/>
                  </a:lnTo>
                  <a:close/>
                </a:path>
                <a:path w="2021840" h="2617470">
                  <a:moveTo>
                    <a:pt x="2021624" y="2070950"/>
                  </a:moveTo>
                  <a:lnTo>
                    <a:pt x="2006117" y="1572539"/>
                  </a:lnTo>
                  <a:lnTo>
                    <a:pt x="1971205" y="1535125"/>
                  </a:lnTo>
                  <a:lnTo>
                    <a:pt x="1968550" y="1535671"/>
                  </a:lnTo>
                  <a:lnTo>
                    <a:pt x="1582813" y="1158151"/>
                  </a:lnTo>
                  <a:lnTo>
                    <a:pt x="1567319" y="1168450"/>
                  </a:lnTo>
                  <a:lnTo>
                    <a:pt x="1954390" y="1538592"/>
                  </a:lnTo>
                  <a:lnTo>
                    <a:pt x="930529" y="1749463"/>
                  </a:lnTo>
                  <a:lnTo>
                    <a:pt x="829589" y="1817878"/>
                  </a:lnTo>
                  <a:lnTo>
                    <a:pt x="1984108" y="1581645"/>
                  </a:lnTo>
                  <a:lnTo>
                    <a:pt x="2001786" y="2062441"/>
                  </a:lnTo>
                  <a:lnTo>
                    <a:pt x="1887474" y="2091677"/>
                  </a:lnTo>
                  <a:lnTo>
                    <a:pt x="1875243" y="1860016"/>
                  </a:lnTo>
                  <a:lnTo>
                    <a:pt x="1875243" y="2094801"/>
                  </a:lnTo>
                  <a:lnTo>
                    <a:pt x="1641792" y="2154504"/>
                  </a:lnTo>
                  <a:lnTo>
                    <a:pt x="1633029" y="1959902"/>
                  </a:lnTo>
                  <a:lnTo>
                    <a:pt x="1865337" y="1897926"/>
                  </a:lnTo>
                  <a:lnTo>
                    <a:pt x="1875243" y="2094801"/>
                  </a:lnTo>
                  <a:lnTo>
                    <a:pt x="1875243" y="1860016"/>
                  </a:lnTo>
                  <a:lnTo>
                    <a:pt x="1864575" y="1657934"/>
                  </a:lnTo>
                  <a:lnTo>
                    <a:pt x="1864575" y="1882673"/>
                  </a:lnTo>
                  <a:lnTo>
                    <a:pt x="1632394" y="1945754"/>
                  </a:lnTo>
                  <a:lnTo>
                    <a:pt x="1625180" y="1785416"/>
                  </a:lnTo>
                  <a:lnTo>
                    <a:pt x="1856828" y="1728571"/>
                  </a:lnTo>
                  <a:lnTo>
                    <a:pt x="1864575" y="1882673"/>
                  </a:lnTo>
                  <a:lnTo>
                    <a:pt x="1864575" y="1657934"/>
                  </a:lnTo>
                  <a:lnTo>
                    <a:pt x="1862455" y="1617751"/>
                  </a:lnTo>
                  <a:lnTo>
                    <a:pt x="1855863" y="1619123"/>
                  </a:lnTo>
                  <a:lnTo>
                    <a:pt x="1855863" y="1709420"/>
                  </a:lnTo>
                  <a:lnTo>
                    <a:pt x="1624279" y="1765312"/>
                  </a:lnTo>
                  <a:lnTo>
                    <a:pt x="1620443" y="1679727"/>
                  </a:lnTo>
                  <a:lnTo>
                    <a:pt x="1852041" y="1633245"/>
                  </a:lnTo>
                  <a:lnTo>
                    <a:pt x="1855863" y="1709420"/>
                  </a:lnTo>
                  <a:lnTo>
                    <a:pt x="1855863" y="1619123"/>
                  </a:lnTo>
                  <a:lnTo>
                    <a:pt x="1606130" y="1670697"/>
                  </a:lnTo>
                  <a:lnTo>
                    <a:pt x="1627428" y="2158174"/>
                  </a:lnTo>
                  <a:lnTo>
                    <a:pt x="1482356" y="2195271"/>
                  </a:lnTo>
                  <a:lnTo>
                    <a:pt x="1462087" y="1782813"/>
                  </a:lnTo>
                  <a:lnTo>
                    <a:pt x="1462087" y="2000364"/>
                  </a:lnTo>
                  <a:lnTo>
                    <a:pt x="871512" y="2151164"/>
                  </a:lnTo>
                  <a:lnTo>
                    <a:pt x="862050" y="1971929"/>
                  </a:lnTo>
                  <a:lnTo>
                    <a:pt x="1453794" y="1836775"/>
                  </a:lnTo>
                  <a:lnTo>
                    <a:pt x="1462087" y="2000364"/>
                  </a:lnTo>
                  <a:lnTo>
                    <a:pt x="1462087" y="1782813"/>
                  </a:lnTo>
                  <a:lnTo>
                    <a:pt x="1458671" y="1713293"/>
                  </a:lnTo>
                  <a:lnTo>
                    <a:pt x="1063891" y="1794649"/>
                  </a:lnTo>
                  <a:lnTo>
                    <a:pt x="1259281" y="1764944"/>
                  </a:lnTo>
                  <a:lnTo>
                    <a:pt x="1278686" y="1847583"/>
                  </a:lnTo>
                  <a:lnTo>
                    <a:pt x="1278686" y="1764944"/>
                  </a:lnTo>
                  <a:lnTo>
                    <a:pt x="1448257" y="1727504"/>
                  </a:lnTo>
                  <a:lnTo>
                    <a:pt x="1453032" y="1821738"/>
                  </a:lnTo>
                  <a:lnTo>
                    <a:pt x="861187" y="1955342"/>
                  </a:lnTo>
                  <a:lnTo>
                    <a:pt x="855497" y="1847583"/>
                  </a:lnTo>
                  <a:lnTo>
                    <a:pt x="828281" y="1821764"/>
                  </a:lnTo>
                  <a:lnTo>
                    <a:pt x="855497" y="2361450"/>
                  </a:lnTo>
                  <a:lnTo>
                    <a:pt x="881405" y="2338222"/>
                  </a:lnTo>
                  <a:lnTo>
                    <a:pt x="872655" y="2172855"/>
                  </a:lnTo>
                  <a:lnTo>
                    <a:pt x="1462900" y="2016353"/>
                  </a:lnTo>
                  <a:lnTo>
                    <a:pt x="1472095" y="2197887"/>
                  </a:lnTo>
                  <a:lnTo>
                    <a:pt x="893013" y="2345956"/>
                  </a:lnTo>
                  <a:lnTo>
                    <a:pt x="807567" y="2428595"/>
                  </a:lnTo>
                  <a:lnTo>
                    <a:pt x="310616" y="2548674"/>
                  </a:lnTo>
                  <a:lnTo>
                    <a:pt x="55651" y="1749463"/>
                  </a:lnTo>
                  <a:lnTo>
                    <a:pt x="0" y="1256271"/>
                  </a:lnTo>
                  <a:lnTo>
                    <a:pt x="29756" y="1741703"/>
                  </a:lnTo>
                  <a:lnTo>
                    <a:pt x="301561" y="2617101"/>
                  </a:lnTo>
                  <a:lnTo>
                    <a:pt x="1995703" y="2153589"/>
                  </a:lnTo>
                  <a:lnTo>
                    <a:pt x="1998306" y="2082571"/>
                  </a:lnTo>
                  <a:lnTo>
                    <a:pt x="2006409" y="2072982"/>
                  </a:lnTo>
                  <a:lnTo>
                    <a:pt x="2021624" y="20709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62761" y="1995350"/>
              <a:ext cx="593090" cy="984250"/>
            </a:xfrm>
            <a:custGeom>
              <a:avLst/>
              <a:gdLst/>
              <a:ahLst/>
              <a:cxnLst/>
              <a:rect l="l" t="t" r="r" b="b"/>
              <a:pathLst>
                <a:path w="593090" h="984250">
                  <a:moveTo>
                    <a:pt x="551345" y="0"/>
                  </a:moveTo>
                  <a:lnTo>
                    <a:pt x="563055" y="854684"/>
                  </a:lnTo>
                  <a:lnTo>
                    <a:pt x="0" y="983813"/>
                  </a:lnTo>
                  <a:lnTo>
                    <a:pt x="592764" y="880488"/>
                  </a:lnTo>
                  <a:lnTo>
                    <a:pt x="551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93643" y="1977244"/>
              <a:ext cx="1161415" cy="1019175"/>
            </a:xfrm>
            <a:custGeom>
              <a:avLst/>
              <a:gdLst/>
              <a:ahLst/>
              <a:cxnLst/>
              <a:rect l="l" t="t" r="r" b="b"/>
              <a:pathLst>
                <a:path w="1161415" h="1019175">
                  <a:moveTo>
                    <a:pt x="1119519" y="0"/>
                  </a:moveTo>
                  <a:lnTo>
                    <a:pt x="0" y="71015"/>
                  </a:lnTo>
                  <a:lnTo>
                    <a:pt x="37526" y="960611"/>
                  </a:lnTo>
                  <a:lnTo>
                    <a:pt x="49182" y="1018725"/>
                  </a:lnTo>
                  <a:lnTo>
                    <a:pt x="623796" y="955407"/>
                  </a:lnTo>
                  <a:lnTo>
                    <a:pt x="1093605" y="835385"/>
                  </a:lnTo>
                  <a:lnTo>
                    <a:pt x="1148035" y="794076"/>
                  </a:lnTo>
                  <a:lnTo>
                    <a:pt x="1160938" y="369282"/>
                  </a:lnTo>
                  <a:lnTo>
                    <a:pt x="1119519" y="0"/>
                  </a:lnTo>
                  <a:close/>
                </a:path>
              </a:pathLst>
            </a:custGeom>
            <a:solidFill>
              <a:srgbClr val="B8B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27287" y="2055958"/>
              <a:ext cx="265430" cy="440690"/>
            </a:xfrm>
            <a:custGeom>
              <a:avLst/>
              <a:gdLst/>
              <a:ahLst/>
              <a:cxnLst/>
              <a:rect l="l" t="t" r="r" b="b"/>
              <a:pathLst>
                <a:path w="265429" h="440689">
                  <a:moveTo>
                    <a:pt x="265329" y="0"/>
                  </a:moveTo>
                  <a:lnTo>
                    <a:pt x="0" y="29707"/>
                  </a:lnTo>
                  <a:lnTo>
                    <a:pt x="24591" y="440298"/>
                  </a:lnTo>
                  <a:lnTo>
                    <a:pt x="53063" y="129129"/>
                  </a:lnTo>
                  <a:lnTo>
                    <a:pt x="86719" y="58113"/>
                  </a:lnTo>
                  <a:lnTo>
                    <a:pt x="265329" y="0"/>
                  </a:lnTo>
                  <a:close/>
                </a:path>
              </a:pathLst>
            </a:custGeom>
            <a:solidFill>
              <a:srgbClr val="E4E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946" y="3845844"/>
            <a:ext cx="3403474" cy="227015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343408" y="3429000"/>
            <a:ext cx="1904930" cy="1371549"/>
          </a:xfrm>
          <a:custGeom>
            <a:avLst/>
            <a:gdLst/>
            <a:ahLst/>
            <a:cxnLst/>
            <a:rect l="l" t="t" r="r" b="b"/>
            <a:pathLst>
              <a:path w="1905000" h="1371600">
                <a:moveTo>
                  <a:pt x="0" y="1371600"/>
                </a:moveTo>
                <a:lnTo>
                  <a:pt x="838200" y="685800"/>
                </a:lnTo>
              </a:path>
              <a:path w="1905000" h="1371600">
                <a:moveTo>
                  <a:pt x="838200" y="685800"/>
                </a:moveTo>
                <a:lnTo>
                  <a:pt x="762000" y="1066800"/>
                </a:lnTo>
              </a:path>
              <a:path w="1905000" h="1371600">
                <a:moveTo>
                  <a:pt x="762000" y="1066800"/>
                </a:moveTo>
                <a:lnTo>
                  <a:pt x="1905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669865" y="5589139"/>
            <a:ext cx="8026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C</a:t>
            </a:r>
            <a:r>
              <a:rPr sz="2400" spc="-15" dirty="0">
                <a:latin typeface="Arial MT"/>
                <a:cs typeface="Arial MT"/>
              </a:rPr>
              <a:t>l</a:t>
            </a:r>
            <a:r>
              <a:rPr sz="2400" spc="-5" dirty="0">
                <a:latin typeface="Arial MT"/>
                <a:cs typeface="Arial MT"/>
              </a:rPr>
              <a:t>i</a:t>
            </a:r>
            <a:r>
              <a:rPr sz="2400" spc="-1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76091" y="4369655"/>
            <a:ext cx="92262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S</a:t>
            </a:r>
            <a:r>
              <a:rPr sz="2400" spc="-15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rver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8052" y="218948"/>
            <a:ext cx="24638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0" dirty="0">
                <a:latin typeface="Trebuchet MS"/>
                <a:cs typeface="Trebuchet MS"/>
              </a:rPr>
              <a:t>Subnetting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63" y="1591310"/>
            <a:ext cx="488289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63" y="2984880"/>
            <a:ext cx="488289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63" y="4835905"/>
            <a:ext cx="488289" cy="3657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8631" y="1465833"/>
            <a:ext cx="7995920" cy="42017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75"/>
              </a:spcBef>
            </a:pPr>
            <a:r>
              <a:rPr sz="3200" spc="-10" dirty="0">
                <a:latin typeface="Times New Roman"/>
                <a:cs typeface="Times New Roman"/>
              </a:rPr>
              <a:t>Dividing</a:t>
            </a:r>
            <a:r>
              <a:rPr sz="3200" spc="-5" dirty="0">
                <a:latin typeface="Times New Roman"/>
                <a:cs typeface="Times New Roman"/>
              </a:rPr>
              <a:t> 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network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into</a:t>
            </a:r>
            <a:r>
              <a:rPr sz="3200" spc="78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several</a:t>
            </a:r>
            <a:r>
              <a:rPr sz="3200" spc="78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smaller 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groups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(subnets)</a:t>
            </a:r>
            <a:r>
              <a:rPr sz="3200" spc="-5" dirty="0">
                <a:latin typeface="Times New Roman"/>
                <a:cs typeface="Times New Roman"/>
              </a:rPr>
              <a:t> with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each</a:t>
            </a:r>
            <a:r>
              <a:rPr sz="3200" spc="-5" dirty="0">
                <a:latin typeface="Times New Roman"/>
                <a:cs typeface="Times New Roman"/>
              </a:rPr>
              <a:t> group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having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its 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wn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subnet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I</a:t>
            </a:r>
            <a:r>
              <a:rPr sz="3200" b="1" spc="-5" dirty="0">
                <a:latin typeface="Times New Roman"/>
                <a:cs typeface="Times New Roman"/>
              </a:rPr>
              <a:t>P</a:t>
            </a:r>
            <a:r>
              <a:rPr sz="3200" b="1" spc="-3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a</a:t>
            </a:r>
            <a:r>
              <a:rPr sz="3200" b="1" spc="-5" dirty="0">
                <a:latin typeface="Times New Roman"/>
                <a:cs typeface="Times New Roman"/>
              </a:rPr>
              <a:t>dd</a:t>
            </a:r>
            <a:r>
              <a:rPr sz="3200" b="1" spc="-50" dirty="0">
                <a:latin typeface="Times New Roman"/>
                <a:cs typeface="Times New Roman"/>
              </a:rPr>
              <a:t>r</a:t>
            </a:r>
            <a:r>
              <a:rPr sz="3200" b="1" spc="-5" dirty="0">
                <a:latin typeface="Times New Roman"/>
                <a:cs typeface="Times New Roman"/>
              </a:rPr>
              <a:t>es</a:t>
            </a:r>
            <a:r>
              <a:rPr sz="3200" b="1" dirty="0">
                <a:latin typeface="Times New Roman"/>
                <a:cs typeface="Times New Roman"/>
              </a:rPr>
              <a:t>s</a:t>
            </a:r>
            <a:r>
              <a:rPr sz="3200" b="1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12700" marR="261620" algn="just">
              <a:lnSpc>
                <a:spcPct val="90000"/>
              </a:lnSpc>
              <a:spcBef>
                <a:spcPts val="600"/>
              </a:spcBef>
            </a:pPr>
            <a:r>
              <a:rPr sz="3200" spc="-10" dirty="0">
                <a:latin typeface="Times New Roman"/>
                <a:cs typeface="Times New Roman"/>
              </a:rPr>
              <a:t>Site</a:t>
            </a:r>
            <a:r>
              <a:rPr sz="3200" spc="-5" dirty="0">
                <a:latin typeface="Times New Roman"/>
                <a:cs typeface="Times New Roman"/>
              </a:rPr>
              <a:t> looks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rest</a:t>
            </a:r>
            <a:r>
              <a:rPr sz="3200" spc="77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of</a:t>
            </a:r>
            <a:r>
              <a:rPr sz="3200" spc="-5" dirty="0">
                <a:latin typeface="Times New Roman"/>
                <a:cs typeface="Times New Roman"/>
              </a:rPr>
              <a:t> internet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like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single </a:t>
            </a:r>
            <a:r>
              <a:rPr sz="3200" b="1" spc="-785" dirty="0">
                <a:latin typeface="Times New Roman"/>
                <a:cs typeface="Times New Roman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network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 </a:t>
            </a:r>
            <a:r>
              <a:rPr sz="3200" spc="-10" dirty="0">
                <a:latin typeface="Times New Roman"/>
                <a:cs typeface="Times New Roman"/>
              </a:rPr>
              <a:t>routers </a:t>
            </a:r>
            <a:r>
              <a:rPr sz="3200" dirty="0">
                <a:latin typeface="Times New Roman"/>
                <a:cs typeface="Times New Roman"/>
              </a:rPr>
              <a:t>outside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organization 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route the packet </a:t>
            </a:r>
            <a:r>
              <a:rPr sz="3200" spc="-10" dirty="0">
                <a:latin typeface="Times New Roman"/>
                <a:cs typeface="Times New Roman"/>
              </a:rPr>
              <a:t>based </a:t>
            </a:r>
            <a:r>
              <a:rPr sz="3200" dirty="0">
                <a:latin typeface="Times New Roman"/>
                <a:cs typeface="Times New Roman"/>
              </a:rPr>
              <a:t>on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main </a:t>
            </a:r>
            <a:r>
              <a:rPr sz="3200" spc="-5" dirty="0">
                <a:latin typeface="Times New Roman"/>
                <a:cs typeface="Times New Roman"/>
              </a:rPr>
              <a:t>Network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address.</a:t>
            </a:r>
            <a:endParaRPr sz="3200">
              <a:latin typeface="Times New Roman"/>
              <a:cs typeface="Times New Roman"/>
            </a:endParaRPr>
          </a:p>
          <a:p>
            <a:pPr marL="12700" marR="1217295" algn="just">
              <a:lnSpc>
                <a:spcPts val="3500"/>
              </a:lnSpc>
              <a:spcBef>
                <a:spcPts val="765"/>
              </a:spcBef>
            </a:pPr>
            <a:r>
              <a:rPr sz="3200" spc="-5" dirty="0">
                <a:latin typeface="Times New Roman"/>
                <a:cs typeface="Times New Roman"/>
              </a:rPr>
              <a:t>Local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routers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route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within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60" dirty="0">
                <a:latin typeface="Times New Roman"/>
                <a:cs typeface="Times New Roman"/>
              </a:rPr>
              <a:t>subnetted 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network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using</a:t>
            </a: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subnet</a:t>
            </a:r>
            <a:r>
              <a:rPr sz="3200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address.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9370" y="257301"/>
            <a:ext cx="24606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0" dirty="0">
                <a:latin typeface="Trebuchet MS"/>
                <a:cs typeface="Trebuchet MS"/>
              </a:rPr>
              <a:t>Subnetting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" y="1133551"/>
            <a:ext cx="488289" cy="366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" y="2505786"/>
            <a:ext cx="488289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" y="3491229"/>
            <a:ext cx="488289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" y="4902961"/>
            <a:ext cx="488289" cy="36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5071" y="1008075"/>
            <a:ext cx="8425180" cy="472694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174625" algn="just">
              <a:lnSpc>
                <a:spcPts val="3460"/>
              </a:lnSpc>
              <a:spcBef>
                <a:spcPts val="525"/>
              </a:spcBef>
            </a:pPr>
            <a:r>
              <a:rPr sz="3200" spc="-5" dirty="0">
                <a:latin typeface="Times New Roman"/>
                <a:cs typeface="Times New Roman"/>
              </a:rPr>
              <a:t>Host </a:t>
            </a:r>
            <a:r>
              <a:rPr sz="3200" spc="-10" dirty="0">
                <a:latin typeface="Times New Roman"/>
                <a:cs typeface="Times New Roman"/>
              </a:rPr>
              <a:t>portion of </a:t>
            </a:r>
            <a:r>
              <a:rPr sz="3200" spc="-5" dirty="0">
                <a:latin typeface="Times New Roman"/>
                <a:cs typeface="Times New Roman"/>
              </a:rPr>
              <a:t>address partitioned into</a:t>
            </a:r>
            <a:r>
              <a:rPr sz="3200" dirty="0">
                <a:latin typeface="Times New Roman"/>
                <a:cs typeface="Times New Roman"/>
              </a:rPr>
              <a:t> subnet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number </a:t>
            </a:r>
            <a:r>
              <a:rPr sz="3200" spc="-25" dirty="0">
                <a:latin typeface="Times New Roman"/>
                <a:cs typeface="Times New Roman"/>
              </a:rPr>
              <a:t>(most </a:t>
            </a:r>
            <a:r>
              <a:rPr sz="3200" dirty="0">
                <a:latin typeface="Times New Roman"/>
                <a:cs typeface="Times New Roman"/>
              </a:rPr>
              <a:t>significant </a:t>
            </a:r>
            <a:r>
              <a:rPr sz="3200" spc="-5" dirty="0">
                <a:latin typeface="Times New Roman"/>
                <a:cs typeface="Times New Roman"/>
              </a:rPr>
              <a:t>part) </a:t>
            </a:r>
            <a:r>
              <a:rPr sz="3200" spc="-15" dirty="0">
                <a:latin typeface="Times New Roman"/>
                <a:cs typeface="Times New Roman"/>
              </a:rPr>
              <a:t>and</a:t>
            </a:r>
            <a:r>
              <a:rPr sz="3200" spc="7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host </a:t>
            </a:r>
            <a:r>
              <a:rPr sz="3200" spc="-20" dirty="0">
                <a:latin typeface="Times New Roman"/>
                <a:cs typeface="Times New Roman"/>
              </a:rPr>
              <a:t>number 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(least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significant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part)</a:t>
            </a:r>
            <a:endParaRPr sz="3200">
              <a:latin typeface="Times New Roman"/>
              <a:cs typeface="Times New Roman"/>
            </a:endParaRPr>
          </a:p>
          <a:p>
            <a:pPr marL="12700" algn="just">
              <a:lnSpc>
                <a:spcPts val="3760"/>
              </a:lnSpc>
            </a:pP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case,</a:t>
            </a:r>
            <a:r>
              <a:rPr sz="3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IP</a:t>
            </a:r>
            <a:r>
              <a:rPr sz="3200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address</a:t>
            </a:r>
            <a:r>
              <a:rPr sz="32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will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have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u="heavy" spc="-5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3200" b="1" u="heavy" spc="25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spc="-5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levels</a:t>
            </a:r>
            <a:endParaRPr sz="3200">
              <a:latin typeface="Times New Roman"/>
              <a:cs typeface="Times New Roman"/>
            </a:endParaRPr>
          </a:p>
          <a:p>
            <a:pPr marL="12700" algn="just">
              <a:lnSpc>
                <a:spcPts val="3770"/>
              </a:lnSpc>
            </a:pP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(Main</a:t>
            </a:r>
            <a:r>
              <a:rPr sz="32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network,</a:t>
            </a:r>
            <a:r>
              <a:rPr sz="3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subnet,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host)</a:t>
            </a:r>
            <a:endParaRPr sz="3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90000"/>
              </a:lnSpc>
              <a:spcBef>
                <a:spcPts val="605"/>
              </a:spcBef>
            </a:pPr>
            <a:r>
              <a:rPr sz="3200" b="1" spc="-5" dirty="0">
                <a:latin typeface="Times New Roman"/>
                <a:cs typeface="Times New Roman"/>
              </a:rPr>
              <a:t>Subnet </a:t>
            </a:r>
            <a:r>
              <a:rPr sz="3200" b="1" spc="-20" dirty="0">
                <a:latin typeface="Times New Roman"/>
                <a:cs typeface="Times New Roman"/>
              </a:rPr>
              <a:t>mask </a:t>
            </a:r>
            <a:r>
              <a:rPr sz="3200" spc="-5" dirty="0">
                <a:latin typeface="Times New Roman"/>
                <a:cs typeface="Times New Roman"/>
              </a:rPr>
              <a:t>is a 32-bit consists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zeros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and </a:t>
            </a:r>
            <a:r>
              <a:rPr sz="3200" spc="-5" dirty="0">
                <a:latin typeface="Times New Roman"/>
                <a:cs typeface="Times New Roman"/>
              </a:rPr>
              <a:t>ones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that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indicates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which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bits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IP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are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subnet </a:t>
            </a:r>
            <a:r>
              <a:rPr sz="3200" spc="-35" dirty="0">
                <a:latin typeface="Times New Roman"/>
                <a:cs typeface="Times New Roman"/>
              </a:rPr>
              <a:t>number</a:t>
            </a:r>
            <a:r>
              <a:rPr sz="3200" spc="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which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are</a:t>
            </a:r>
            <a:r>
              <a:rPr sz="3200" spc="7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host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number</a:t>
            </a:r>
            <a:endParaRPr sz="3200">
              <a:latin typeface="Times New Roman"/>
              <a:cs typeface="Times New Roman"/>
            </a:endParaRPr>
          </a:p>
          <a:p>
            <a:pPr marL="12700" marR="478155" algn="just">
              <a:lnSpc>
                <a:spcPts val="3500"/>
              </a:lnSpc>
              <a:spcBef>
                <a:spcPts val="760"/>
              </a:spcBef>
            </a:pPr>
            <a:r>
              <a:rPr sz="3200" spc="-5" dirty="0">
                <a:latin typeface="Times New Roman"/>
                <a:cs typeface="Times New Roman"/>
              </a:rPr>
              <a:t>Subnet </a:t>
            </a:r>
            <a:r>
              <a:rPr sz="3200" spc="-40" dirty="0">
                <a:latin typeface="Times New Roman"/>
                <a:cs typeface="Times New Roman"/>
              </a:rPr>
              <a:t>mask </a:t>
            </a:r>
            <a:r>
              <a:rPr sz="3200" spc="-5" dirty="0">
                <a:latin typeface="Times New Roman"/>
                <a:cs typeface="Times New Roman"/>
              </a:rPr>
              <a:t>when </a:t>
            </a:r>
            <a:r>
              <a:rPr sz="3200" spc="-10" dirty="0">
                <a:latin typeface="Times New Roman"/>
                <a:cs typeface="Times New Roman"/>
              </a:rPr>
              <a:t>AND </a:t>
            </a:r>
            <a:r>
              <a:rPr sz="3200" spc="-5" dirty="0">
                <a:latin typeface="Times New Roman"/>
                <a:cs typeface="Times New Roman"/>
              </a:rPr>
              <a:t>ed with the </a:t>
            </a:r>
            <a:r>
              <a:rPr sz="3200" spc="-25" dirty="0">
                <a:latin typeface="Times New Roman"/>
                <a:cs typeface="Times New Roman"/>
              </a:rPr>
              <a:t>IP</a:t>
            </a:r>
            <a:r>
              <a:rPr sz="3200" spc="7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gives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subnetwork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13229" y="348183"/>
            <a:ext cx="19431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latin typeface="Trebuchet MS"/>
                <a:cs typeface="Trebuchet MS"/>
              </a:rPr>
              <a:t>M</a:t>
            </a:r>
            <a:r>
              <a:rPr spc="-204" dirty="0">
                <a:latin typeface="Trebuchet MS"/>
                <a:cs typeface="Trebuchet MS"/>
              </a:rPr>
              <a:t>a</a:t>
            </a:r>
            <a:r>
              <a:rPr spc="-200" dirty="0">
                <a:latin typeface="Trebuchet MS"/>
                <a:cs typeface="Trebuchet MS"/>
              </a:rPr>
              <a:t>s</a:t>
            </a:r>
            <a:r>
              <a:rPr spc="-204" dirty="0">
                <a:latin typeface="Trebuchet MS"/>
                <a:cs typeface="Trebuchet MS"/>
              </a:rPr>
              <a:t>k</a:t>
            </a:r>
            <a:r>
              <a:rPr spc="-200" dirty="0">
                <a:latin typeface="Trebuchet MS"/>
                <a:cs typeface="Trebuchet MS"/>
              </a:rPr>
              <a:t>in</a:t>
            </a:r>
            <a:r>
              <a:rPr spc="-204" dirty="0">
                <a:latin typeface="Trebuchet MS"/>
                <a:cs typeface="Trebuchet MS"/>
              </a:rPr>
              <a:t>g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1940" y="931325"/>
            <a:ext cx="7592059" cy="5276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95"/>
              </a:spcBef>
            </a:pPr>
            <a:r>
              <a:rPr sz="3200" spc="-105" dirty="0">
                <a:latin typeface="Trebuchet MS"/>
                <a:cs typeface="Trebuchet MS"/>
              </a:rPr>
              <a:t>Masking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is</a:t>
            </a:r>
            <a:r>
              <a:rPr sz="3200" spc="-21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-390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process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that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extracts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the</a:t>
            </a:r>
            <a:r>
              <a:rPr sz="3200" spc="-254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address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of</a:t>
            </a:r>
            <a:r>
              <a:rPr sz="3200" spc="-32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the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physical</a:t>
            </a:r>
            <a:r>
              <a:rPr sz="3200" spc="-345" dirty="0">
                <a:latin typeface="Trebuchet MS"/>
                <a:cs typeface="Trebuchet MS"/>
              </a:rPr>
              <a:t> </a:t>
            </a:r>
            <a:r>
              <a:rPr sz="3200" spc="-85" dirty="0">
                <a:latin typeface="Trebuchet MS"/>
                <a:cs typeface="Trebuchet MS"/>
              </a:rPr>
              <a:t>network</a:t>
            </a:r>
            <a:r>
              <a:rPr sz="3200" spc="-254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from</a:t>
            </a:r>
            <a:r>
              <a:rPr sz="3200" spc="-254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an</a:t>
            </a:r>
            <a:r>
              <a:rPr sz="3200" spc="-455" dirty="0">
                <a:latin typeface="Trebuchet MS"/>
                <a:cs typeface="Trebuchet MS"/>
              </a:rPr>
              <a:t> </a:t>
            </a:r>
            <a:r>
              <a:rPr sz="3200" spc="-65" dirty="0">
                <a:latin typeface="Trebuchet MS"/>
                <a:cs typeface="Trebuchet MS"/>
              </a:rPr>
              <a:t>IP</a:t>
            </a:r>
            <a:r>
              <a:rPr sz="3200" spc="35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address.</a:t>
            </a:r>
            <a:endParaRPr sz="3200">
              <a:latin typeface="Trebuchet MS"/>
              <a:cs typeface="Trebuchet MS"/>
            </a:endParaRPr>
          </a:p>
          <a:p>
            <a:pPr marL="295910" marR="210820" indent="-283845" algn="just">
              <a:lnSpc>
                <a:spcPct val="109100"/>
              </a:lnSpc>
              <a:spcBef>
                <a:spcPts val="170"/>
              </a:spcBef>
            </a:pPr>
            <a:r>
              <a:rPr sz="3900" spc="-125" dirty="0">
                <a:solidFill>
                  <a:srgbClr val="552112"/>
                </a:solidFill>
                <a:latin typeface="Trebuchet MS"/>
                <a:cs typeface="Trebuchet MS"/>
              </a:rPr>
              <a:t>B</a:t>
            </a:r>
            <a:r>
              <a:rPr sz="3900" spc="-130" dirty="0">
                <a:solidFill>
                  <a:srgbClr val="552112"/>
                </a:solidFill>
                <a:latin typeface="Trebuchet MS"/>
                <a:cs typeface="Trebuchet MS"/>
              </a:rPr>
              <a:t>o</a:t>
            </a:r>
            <a:r>
              <a:rPr sz="3900" spc="-120" dirty="0">
                <a:solidFill>
                  <a:srgbClr val="552112"/>
                </a:solidFill>
                <a:latin typeface="Trebuchet MS"/>
                <a:cs typeface="Trebuchet MS"/>
              </a:rPr>
              <a:t>un</a:t>
            </a:r>
            <a:r>
              <a:rPr sz="3900" spc="-114" dirty="0">
                <a:solidFill>
                  <a:srgbClr val="552112"/>
                </a:solidFill>
                <a:latin typeface="Trebuchet MS"/>
                <a:cs typeface="Trebuchet MS"/>
              </a:rPr>
              <a:t>d</a:t>
            </a:r>
            <a:r>
              <a:rPr sz="3900" spc="-110" dirty="0">
                <a:solidFill>
                  <a:srgbClr val="552112"/>
                </a:solidFill>
                <a:latin typeface="Trebuchet MS"/>
                <a:cs typeface="Trebuchet MS"/>
              </a:rPr>
              <a:t>a</a:t>
            </a:r>
            <a:r>
              <a:rPr sz="3900" spc="-125" dirty="0">
                <a:solidFill>
                  <a:srgbClr val="552112"/>
                </a:solidFill>
                <a:latin typeface="Trebuchet MS"/>
                <a:cs typeface="Trebuchet MS"/>
              </a:rPr>
              <a:t>r</a:t>
            </a:r>
            <a:r>
              <a:rPr sz="3900" spc="5" dirty="0">
                <a:solidFill>
                  <a:srgbClr val="552112"/>
                </a:solidFill>
                <a:latin typeface="Trebuchet MS"/>
                <a:cs typeface="Trebuchet MS"/>
              </a:rPr>
              <a:t>y</a:t>
            </a:r>
            <a:r>
              <a:rPr sz="3900" spc="-250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900" spc="-285" dirty="0">
                <a:solidFill>
                  <a:srgbClr val="552112"/>
                </a:solidFill>
                <a:latin typeface="Trebuchet MS"/>
                <a:cs typeface="Trebuchet MS"/>
              </a:rPr>
              <a:t>le</a:t>
            </a:r>
            <a:r>
              <a:rPr sz="3900" spc="-280" dirty="0">
                <a:solidFill>
                  <a:srgbClr val="552112"/>
                </a:solidFill>
                <a:latin typeface="Trebuchet MS"/>
                <a:cs typeface="Trebuchet MS"/>
              </a:rPr>
              <a:t>v</a:t>
            </a:r>
            <a:r>
              <a:rPr sz="3900" spc="-285" dirty="0">
                <a:solidFill>
                  <a:srgbClr val="552112"/>
                </a:solidFill>
                <a:latin typeface="Trebuchet MS"/>
                <a:cs typeface="Trebuchet MS"/>
              </a:rPr>
              <a:t>e</a:t>
            </a:r>
            <a:r>
              <a:rPr sz="3900" dirty="0">
                <a:solidFill>
                  <a:srgbClr val="552112"/>
                </a:solidFill>
                <a:latin typeface="Trebuchet MS"/>
                <a:cs typeface="Trebuchet MS"/>
              </a:rPr>
              <a:t>l</a:t>
            </a:r>
            <a:r>
              <a:rPr sz="3900" spc="-409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900" spc="-265" dirty="0">
                <a:solidFill>
                  <a:srgbClr val="552112"/>
                </a:solidFill>
                <a:latin typeface="Trebuchet MS"/>
                <a:cs typeface="Trebuchet MS"/>
              </a:rPr>
              <a:t>m</a:t>
            </a:r>
            <a:r>
              <a:rPr sz="3900" spc="-254" dirty="0">
                <a:solidFill>
                  <a:srgbClr val="552112"/>
                </a:solidFill>
                <a:latin typeface="Trebuchet MS"/>
                <a:cs typeface="Trebuchet MS"/>
              </a:rPr>
              <a:t>a</a:t>
            </a:r>
            <a:r>
              <a:rPr sz="3900" spc="-265" dirty="0">
                <a:solidFill>
                  <a:srgbClr val="552112"/>
                </a:solidFill>
                <a:latin typeface="Trebuchet MS"/>
                <a:cs typeface="Trebuchet MS"/>
              </a:rPr>
              <a:t>s</a:t>
            </a:r>
            <a:r>
              <a:rPr sz="3900" spc="-270" dirty="0">
                <a:solidFill>
                  <a:srgbClr val="552112"/>
                </a:solidFill>
                <a:latin typeface="Trebuchet MS"/>
                <a:cs typeface="Trebuchet MS"/>
              </a:rPr>
              <a:t>ki</a:t>
            </a:r>
            <a:r>
              <a:rPr sz="3900" spc="-265" dirty="0">
                <a:solidFill>
                  <a:srgbClr val="552112"/>
                </a:solidFill>
                <a:latin typeface="Trebuchet MS"/>
                <a:cs typeface="Trebuchet MS"/>
              </a:rPr>
              <a:t>n</a:t>
            </a:r>
            <a:r>
              <a:rPr sz="3900" spc="-229" dirty="0">
                <a:solidFill>
                  <a:srgbClr val="552112"/>
                </a:solidFill>
                <a:latin typeface="Trebuchet MS"/>
                <a:cs typeface="Trebuchet MS"/>
              </a:rPr>
              <a:t>g</a:t>
            </a:r>
            <a:r>
              <a:rPr sz="3900" spc="5" dirty="0">
                <a:solidFill>
                  <a:srgbClr val="552112"/>
                </a:solidFill>
                <a:latin typeface="Trebuchet MS"/>
                <a:cs typeface="Trebuchet MS"/>
              </a:rPr>
              <a:t>:</a:t>
            </a:r>
            <a:r>
              <a:rPr sz="3900" spc="-385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latin typeface="Trebuchet MS"/>
                <a:cs typeface="Trebuchet MS"/>
              </a:rPr>
              <a:t>H</a:t>
            </a:r>
            <a:r>
              <a:rPr sz="3200" spc="-45" dirty="0">
                <a:latin typeface="Trebuchet MS"/>
                <a:cs typeface="Trebuchet MS"/>
              </a:rPr>
              <a:t>e</a:t>
            </a:r>
            <a:r>
              <a:rPr sz="3200" spc="-5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th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80" dirty="0">
                <a:latin typeface="Trebuchet MS"/>
                <a:cs typeface="Trebuchet MS"/>
              </a:rPr>
              <a:t> </a:t>
            </a:r>
            <a:r>
              <a:rPr sz="3200" spc="-210" dirty="0">
                <a:latin typeface="Trebuchet MS"/>
                <a:cs typeface="Trebuchet MS"/>
              </a:rPr>
              <a:t>m</a:t>
            </a:r>
            <a:r>
              <a:rPr sz="3200" spc="-195" dirty="0">
                <a:latin typeface="Trebuchet MS"/>
                <a:cs typeface="Trebuchet MS"/>
              </a:rPr>
              <a:t>as</a:t>
            </a:r>
            <a:r>
              <a:rPr sz="3200" spc="-5" dirty="0">
                <a:latin typeface="Trebuchet MS"/>
                <a:cs typeface="Trebuchet MS"/>
              </a:rPr>
              <a:t>k  </a:t>
            </a:r>
            <a:r>
              <a:rPr sz="3200" spc="-120" dirty="0">
                <a:latin typeface="Trebuchet MS"/>
                <a:cs typeface="Trebuchet MS"/>
              </a:rPr>
              <a:t>numbers </a:t>
            </a:r>
            <a:r>
              <a:rPr sz="3200" spc="-130" dirty="0">
                <a:latin typeface="Trebuchet MS"/>
                <a:cs typeface="Trebuchet MS"/>
              </a:rPr>
              <a:t>are </a:t>
            </a:r>
            <a:r>
              <a:rPr sz="3200" spc="-135" dirty="0">
                <a:latin typeface="Trebuchet MS"/>
                <a:cs typeface="Trebuchet MS"/>
              </a:rPr>
              <a:t>either </a:t>
            </a:r>
            <a:r>
              <a:rPr sz="3200" spc="-50" dirty="0">
                <a:latin typeface="Trebuchet MS"/>
                <a:cs typeface="Trebuchet MS"/>
              </a:rPr>
              <a:t>255 </a:t>
            </a:r>
            <a:r>
              <a:rPr sz="3200" dirty="0">
                <a:latin typeface="Trebuchet MS"/>
                <a:cs typeface="Trebuchet MS"/>
              </a:rPr>
              <a:t>or </a:t>
            </a:r>
            <a:r>
              <a:rPr sz="3200" spc="-135" dirty="0">
                <a:latin typeface="Trebuchet MS"/>
                <a:cs typeface="Trebuchet MS"/>
              </a:rPr>
              <a:t>0, </a:t>
            </a:r>
            <a:r>
              <a:rPr sz="3200" spc="-185" dirty="0">
                <a:latin typeface="Trebuchet MS"/>
                <a:cs typeface="Trebuchet MS"/>
              </a:rPr>
              <a:t>finding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8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120" dirty="0">
                <a:latin typeface="Trebuchet MS"/>
                <a:cs typeface="Trebuchet MS"/>
              </a:rPr>
              <a:t>u</a:t>
            </a:r>
            <a:r>
              <a:rPr sz="3200" spc="-130" dirty="0">
                <a:latin typeface="Trebuchet MS"/>
                <a:cs typeface="Trebuchet MS"/>
              </a:rPr>
              <a:t>b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t</a:t>
            </a:r>
            <a:r>
              <a:rPr sz="3200" spc="-130" dirty="0">
                <a:latin typeface="Trebuchet MS"/>
                <a:cs typeface="Trebuchet MS"/>
              </a:rPr>
              <a:t>w</a:t>
            </a:r>
            <a:r>
              <a:rPr sz="3200" spc="-135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a</a:t>
            </a:r>
            <a:r>
              <a:rPr sz="3200" spc="-150" dirty="0">
                <a:latin typeface="Trebuchet MS"/>
                <a:cs typeface="Trebuchet MS"/>
              </a:rPr>
              <a:t>dd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0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29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v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y</a:t>
            </a:r>
            <a:r>
              <a:rPr sz="3200" spc="50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e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315" dirty="0">
                <a:latin typeface="Trebuchet MS"/>
                <a:cs typeface="Trebuchet MS"/>
              </a:rPr>
              <a:t>s</a:t>
            </a:r>
            <a:r>
              <a:rPr sz="3200" spc="-690" dirty="0">
                <a:latin typeface="Trebuchet MS"/>
                <a:cs typeface="Trebuchet MS"/>
              </a:rPr>
              <a:t>y</a:t>
            </a:r>
            <a:r>
              <a:rPr sz="3200" spc="-5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010"/>
              </a:spcBef>
            </a:pPr>
            <a:r>
              <a:rPr sz="3900" spc="-75" dirty="0">
                <a:solidFill>
                  <a:srgbClr val="552112"/>
                </a:solidFill>
                <a:latin typeface="Trebuchet MS"/>
                <a:cs typeface="Trebuchet MS"/>
              </a:rPr>
              <a:t>N</a:t>
            </a:r>
            <a:r>
              <a:rPr sz="3900" spc="-80" dirty="0">
                <a:solidFill>
                  <a:srgbClr val="552112"/>
                </a:solidFill>
                <a:latin typeface="Trebuchet MS"/>
                <a:cs typeface="Trebuchet MS"/>
              </a:rPr>
              <a:t>o</a:t>
            </a:r>
            <a:r>
              <a:rPr sz="3900" spc="-70" dirty="0">
                <a:solidFill>
                  <a:srgbClr val="552112"/>
                </a:solidFill>
                <a:latin typeface="Trebuchet MS"/>
                <a:cs typeface="Trebuchet MS"/>
              </a:rPr>
              <a:t>n</a:t>
            </a:r>
            <a:r>
              <a:rPr sz="3900" spc="-65" dirty="0">
                <a:solidFill>
                  <a:srgbClr val="552112"/>
                </a:solidFill>
                <a:latin typeface="Trebuchet MS"/>
                <a:cs typeface="Trebuchet MS"/>
              </a:rPr>
              <a:t>-b</a:t>
            </a:r>
            <a:r>
              <a:rPr sz="3900" spc="-80" dirty="0">
                <a:solidFill>
                  <a:srgbClr val="552112"/>
                </a:solidFill>
                <a:latin typeface="Trebuchet MS"/>
                <a:cs typeface="Trebuchet MS"/>
              </a:rPr>
              <a:t>o</a:t>
            </a:r>
            <a:r>
              <a:rPr sz="3900" spc="-75" dirty="0">
                <a:solidFill>
                  <a:srgbClr val="552112"/>
                </a:solidFill>
                <a:latin typeface="Trebuchet MS"/>
                <a:cs typeface="Trebuchet MS"/>
              </a:rPr>
              <a:t>un</a:t>
            </a:r>
            <a:r>
              <a:rPr sz="3900" spc="-90" dirty="0">
                <a:solidFill>
                  <a:srgbClr val="552112"/>
                </a:solidFill>
                <a:latin typeface="Trebuchet MS"/>
                <a:cs typeface="Trebuchet MS"/>
              </a:rPr>
              <a:t>d</a:t>
            </a:r>
            <a:r>
              <a:rPr sz="3900" spc="-60" dirty="0">
                <a:solidFill>
                  <a:srgbClr val="552112"/>
                </a:solidFill>
                <a:latin typeface="Trebuchet MS"/>
                <a:cs typeface="Trebuchet MS"/>
              </a:rPr>
              <a:t>a</a:t>
            </a:r>
            <a:r>
              <a:rPr sz="3900" spc="-100" dirty="0">
                <a:solidFill>
                  <a:srgbClr val="552112"/>
                </a:solidFill>
                <a:latin typeface="Trebuchet MS"/>
                <a:cs typeface="Trebuchet MS"/>
              </a:rPr>
              <a:t>r</a:t>
            </a:r>
            <a:r>
              <a:rPr sz="3900" spc="5" dirty="0">
                <a:solidFill>
                  <a:srgbClr val="552112"/>
                </a:solidFill>
                <a:latin typeface="Trebuchet MS"/>
                <a:cs typeface="Trebuchet MS"/>
              </a:rPr>
              <a:t>y</a:t>
            </a:r>
            <a:r>
              <a:rPr sz="3900" spc="-220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900" spc="-285" dirty="0">
                <a:solidFill>
                  <a:srgbClr val="552112"/>
                </a:solidFill>
                <a:latin typeface="Trebuchet MS"/>
                <a:cs typeface="Trebuchet MS"/>
              </a:rPr>
              <a:t>le</a:t>
            </a:r>
            <a:r>
              <a:rPr sz="3900" spc="-280" dirty="0">
                <a:solidFill>
                  <a:srgbClr val="552112"/>
                </a:solidFill>
                <a:latin typeface="Trebuchet MS"/>
                <a:cs typeface="Trebuchet MS"/>
              </a:rPr>
              <a:t>v</a:t>
            </a:r>
            <a:r>
              <a:rPr sz="3900" spc="-285" dirty="0">
                <a:solidFill>
                  <a:srgbClr val="552112"/>
                </a:solidFill>
                <a:latin typeface="Trebuchet MS"/>
                <a:cs typeface="Trebuchet MS"/>
              </a:rPr>
              <a:t>e</a:t>
            </a:r>
            <a:r>
              <a:rPr sz="3900" dirty="0">
                <a:solidFill>
                  <a:srgbClr val="552112"/>
                </a:solidFill>
                <a:latin typeface="Trebuchet MS"/>
                <a:cs typeface="Trebuchet MS"/>
              </a:rPr>
              <a:t>l</a:t>
            </a:r>
            <a:r>
              <a:rPr sz="3900" spc="-505" dirty="0">
                <a:solidFill>
                  <a:srgbClr val="552112"/>
                </a:solidFill>
                <a:latin typeface="Trebuchet MS"/>
                <a:cs typeface="Trebuchet MS"/>
              </a:rPr>
              <a:t> </a:t>
            </a:r>
            <a:r>
              <a:rPr sz="3900" spc="-265" dirty="0">
                <a:solidFill>
                  <a:srgbClr val="552112"/>
                </a:solidFill>
                <a:latin typeface="Trebuchet MS"/>
                <a:cs typeface="Trebuchet MS"/>
              </a:rPr>
              <a:t>m</a:t>
            </a:r>
            <a:r>
              <a:rPr sz="3900" spc="-254" dirty="0">
                <a:solidFill>
                  <a:srgbClr val="552112"/>
                </a:solidFill>
                <a:latin typeface="Trebuchet MS"/>
                <a:cs typeface="Trebuchet MS"/>
              </a:rPr>
              <a:t>a</a:t>
            </a:r>
            <a:r>
              <a:rPr sz="3900" spc="-260" dirty="0">
                <a:solidFill>
                  <a:srgbClr val="552112"/>
                </a:solidFill>
                <a:latin typeface="Trebuchet MS"/>
                <a:cs typeface="Trebuchet MS"/>
              </a:rPr>
              <a:t>s</a:t>
            </a:r>
            <a:r>
              <a:rPr sz="3900" spc="-265" dirty="0">
                <a:solidFill>
                  <a:srgbClr val="552112"/>
                </a:solidFill>
                <a:latin typeface="Trebuchet MS"/>
                <a:cs typeface="Trebuchet MS"/>
              </a:rPr>
              <a:t>k</a:t>
            </a:r>
            <a:r>
              <a:rPr sz="3900" spc="-275" dirty="0">
                <a:solidFill>
                  <a:srgbClr val="552112"/>
                </a:solidFill>
                <a:latin typeface="Trebuchet MS"/>
                <a:cs typeface="Trebuchet MS"/>
              </a:rPr>
              <a:t>i</a:t>
            </a:r>
            <a:r>
              <a:rPr sz="3900" spc="-260" dirty="0">
                <a:solidFill>
                  <a:srgbClr val="552112"/>
                </a:solidFill>
                <a:latin typeface="Trebuchet MS"/>
                <a:cs typeface="Trebuchet MS"/>
              </a:rPr>
              <a:t>n</a:t>
            </a:r>
            <a:r>
              <a:rPr sz="3900" spc="-265" dirty="0">
                <a:solidFill>
                  <a:srgbClr val="552112"/>
                </a:solidFill>
                <a:latin typeface="Trebuchet MS"/>
                <a:cs typeface="Trebuchet MS"/>
              </a:rPr>
              <a:t>g</a:t>
            </a:r>
            <a:r>
              <a:rPr sz="3900" spc="5" dirty="0">
                <a:solidFill>
                  <a:srgbClr val="552112"/>
                </a:solidFill>
                <a:latin typeface="Trebuchet MS"/>
                <a:cs typeface="Trebuchet MS"/>
              </a:rPr>
              <a:t>.</a:t>
            </a:r>
            <a:endParaRPr sz="39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245"/>
              </a:spcBef>
            </a:pPr>
            <a:r>
              <a:rPr sz="3200" spc="-25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spc="-11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3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nu</a:t>
            </a:r>
            <a:r>
              <a:rPr sz="3200" spc="-135" dirty="0">
                <a:latin typeface="Trebuchet MS"/>
                <a:cs typeface="Trebuchet MS"/>
              </a:rPr>
              <a:t>m</a:t>
            </a:r>
            <a:r>
              <a:rPr sz="3200" spc="-130" dirty="0">
                <a:latin typeface="Trebuchet MS"/>
                <a:cs typeface="Trebuchet MS"/>
              </a:rPr>
              <a:t>b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2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a</a:t>
            </a:r>
            <a:r>
              <a:rPr sz="3200" spc="-19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n</a:t>
            </a:r>
            <a:r>
              <a:rPr sz="3200" spc="-114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50" dirty="0">
                <a:latin typeface="Trebuchet MS"/>
                <a:cs typeface="Trebuchet MS"/>
              </a:rPr>
              <a:t> </a:t>
            </a:r>
            <a:r>
              <a:rPr sz="3200" spc="-245" dirty="0">
                <a:latin typeface="Trebuchet MS"/>
                <a:cs typeface="Trebuchet MS"/>
              </a:rPr>
              <a:t>j</a:t>
            </a:r>
            <a:r>
              <a:rPr sz="3200" spc="-215" dirty="0">
                <a:latin typeface="Trebuchet MS"/>
                <a:cs typeface="Trebuchet MS"/>
              </a:rPr>
              <a:t>u</a:t>
            </a:r>
            <a:r>
              <a:rPr sz="3200" spc="-22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2</a:t>
            </a:r>
            <a:r>
              <a:rPr sz="3200" spc="-95" dirty="0">
                <a:latin typeface="Trebuchet MS"/>
                <a:cs typeface="Trebuchet MS"/>
              </a:rPr>
              <a:t>5</a:t>
            </a:r>
            <a:r>
              <a:rPr sz="3200" spc="-5" dirty="0">
                <a:latin typeface="Trebuchet MS"/>
                <a:cs typeface="Trebuchet MS"/>
              </a:rPr>
              <a:t>5</a:t>
            </a:r>
            <a:r>
              <a:rPr sz="3200" spc="70" dirty="0">
                <a:latin typeface="Trebuchet MS"/>
                <a:cs typeface="Trebuchet MS"/>
              </a:rPr>
              <a:t> </a:t>
            </a:r>
            <a:r>
              <a:rPr sz="3200" spc="5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17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0</a:t>
            </a:r>
            <a:r>
              <a:rPr sz="3200" spc="-5" dirty="0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  <a:p>
            <a:pPr marL="12700" marR="995044">
              <a:lnSpc>
                <a:spcPct val="115700"/>
              </a:lnSpc>
              <a:spcBef>
                <a:spcPts val="25"/>
              </a:spcBef>
            </a:pPr>
            <a:r>
              <a:rPr sz="3200" spc="-225" dirty="0">
                <a:latin typeface="Trebuchet MS"/>
                <a:cs typeface="Trebuchet MS"/>
              </a:rPr>
              <a:t>f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225" dirty="0">
                <a:latin typeface="Trebuchet MS"/>
                <a:cs typeface="Trebuchet MS"/>
              </a:rPr>
              <a:t>d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23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s</a:t>
            </a:r>
            <a:r>
              <a:rPr sz="3200" spc="-95" dirty="0">
                <a:latin typeface="Trebuchet MS"/>
                <a:cs typeface="Trebuchet MS"/>
              </a:rPr>
              <a:t>u</a:t>
            </a:r>
            <a:r>
              <a:rPr sz="3200" spc="-130" dirty="0">
                <a:latin typeface="Trebuchet MS"/>
                <a:cs typeface="Trebuchet MS"/>
              </a:rPr>
              <a:t>b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90" dirty="0">
                <a:latin typeface="Trebuchet MS"/>
                <a:cs typeface="Trebuchet MS"/>
              </a:rPr>
              <a:t>e</a:t>
            </a:r>
            <a:r>
              <a:rPr sz="3200" spc="-100" dirty="0">
                <a:latin typeface="Trebuchet MS"/>
                <a:cs typeface="Trebuchet MS"/>
              </a:rPr>
              <a:t>t</a:t>
            </a:r>
            <a:r>
              <a:rPr sz="3200" spc="-130" dirty="0">
                <a:latin typeface="Trebuchet MS"/>
                <a:cs typeface="Trebuchet MS"/>
              </a:rPr>
              <a:t>w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12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k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a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155" dirty="0">
                <a:latin typeface="Trebuchet MS"/>
                <a:cs typeface="Trebuchet MS"/>
              </a:rPr>
              <a:t>d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e</a:t>
            </a:r>
            <a:r>
              <a:rPr sz="3200" spc="-145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19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200" dirty="0">
                <a:latin typeface="Trebuchet MS"/>
                <a:cs typeface="Trebuchet MS"/>
              </a:rPr>
              <a:t>v</a:t>
            </a:r>
            <a:r>
              <a:rPr sz="3200" spc="-185" dirty="0">
                <a:latin typeface="Trebuchet MS"/>
                <a:cs typeface="Trebuchet MS"/>
              </a:rPr>
              <a:t>o</a:t>
            </a:r>
            <a:r>
              <a:rPr sz="3200" spc="-180" dirty="0">
                <a:latin typeface="Trebuchet MS"/>
                <a:cs typeface="Trebuchet MS"/>
              </a:rPr>
              <a:t>lv</a:t>
            </a:r>
            <a:r>
              <a:rPr sz="3200" spc="-19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  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175" dirty="0">
                <a:latin typeface="Trebuchet MS"/>
                <a:cs typeface="Trebuchet MS"/>
              </a:rPr>
              <a:t>si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-30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</a:t>
            </a:r>
            <a:r>
              <a:rPr sz="3200" spc="-190" dirty="0">
                <a:latin typeface="Trebuchet MS"/>
                <a:cs typeface="Trebuchet MS"/>
              </a:rPr>
              <a:t>h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38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b</a:t>
            </a:r>
            <a:r>
              <a:rPr sz="3200" spc="-170" dirty="0">
                <a:latin typeface="Trebuchet MS"/>
                <a:cs typeface="Trebuchet MS"/>
              </a:rPr>
              <a:t>i</a:t>
            </a:r>
            <a:r>
              <a:rPr sz="3200" spc="-165" dirty="0">
                <a:latin typeface="Trebuchet MS"/>
                <a:cs typeface="Trebuchet MS"/>
              </a:rPr>
              <a:t>t</a:t>
            </a:r>
            <a:r>
              <a:rPr sz="3200" spc="-180" dirty="0">
                <a:latin typeface="Trebuchet MS"/>
                <a:cs typeface="Trebuchet MS"/>
              </a:rPr>
              <a:t>w</a:t>
            </a:r>
            <a:r>
              <a:rPr sz="3200" spc="-170" dirty="0">
                <a:latin typeface="Trebuchet MS"/>
                <a:cs typeface="Trebuchet MS"/>
              </a:rPr>
              <a:t>is</a:t>
            </a:r>
            <a:r>
              <a:rPr sz="3200" spc="-5" dirty="0">
                <a:latin typeface="Trebuchet MS"/>
                <a:cs typeface="Trebuchet MS"/>
              </a:rPr>
              <a:t>e</a:t>
            </a:r>
            <a:r>
              <a:rPr sz="3200" spc="-560" dirty="0">
                <a:latin typeface="Trebuchet MS"/>
                <a:cs typeface="Trebuchet MS"/>
              </a:rPr>
              <a:t> </a:t>
            </a:r>
            <a:r>
              <a:rPr sz="3200" spc="365" dirty="0">
                <a:latin typeface="Trebuchet MS"/>
                <a:cs typeface="Trebuchet MS"/>
              </a:rPr>
              <a:t>A</a:t>
            </a:r>
            <a:r>
              <a:rPr sz="3200" spc="370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30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105" dirty="0">
                <a:latin typeface="Trebuchet MS"/>
                <a:cs typeface="Trebuchet MS"/>
              </a:rPr>
              <a:t>p</a:t>
            </a:r>
            <a:r>
              <a:rPr sz="3200" spc="-90" dirty="0">
                <a:latin typeface="Trebuchet MS"/>
                <a:cs typeface="Trebuchet MS"/>
              </a:rPr>
              <a:t>e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100" dirty="0">
                <a:latin typeface="Trebuchet MS"/>
                <a:cs typeface="Trebuchet MS"/>
              </a:rPr>
              <a:t>at</a:t>
            </a:r>
            <a:r>
              <a:rPr sz="3200" spc="-110" dirty="0">
                <a:latin typeface="Trebuchet MS"/>
                <a:cs typeface="Trebuchet MS"/>
              </a:rPr>
              <a:t>o</a:t>
            </a:r>
            <a:r>
              <a:rPr sz="3200" spc="-9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4216" y="788900"/>
            <a:ext cx="131726" cy="3116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7169" y="468249"/>
            <a:ext cx="30346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50" dirty="0">
                <a:latin typeface="Trebuchet MS"/>
                <a:cs typeface="Trebuchet MS"/>
              </a:rPr>
              <a:t>Supernetting: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1617" y="1538782"/>
            <a:ext cx="7155180" cy="1160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16300"/>
              </a:lnSpc>
              <a:spcBef>
                <a:spcPts val="100"/>
              </a:spcBef>
              <a:buFont typeface="Arial MT"/>
              <a:buChar char="•"/>
              <a:tabLst>
                <a:tab pos="354330" algn="l"/>
                <a:tab pos="354965" algn="l"/>
                <a:tab pos="5619750" algn="l"/>
                <a:tab pos="6458585" algn="l"/>
              </a:tabLst>
            </a:pPr>
            <a:r>
              <a:rPr sz="3200" spc="-165" dirty="0">
                <a:latin typeface="Calibri"/>
                <a:cs typeface="Calibri"/>
              </a:rPr>
              <a:t>Supernetting</a:t>
            </a:r>
            <a:r>
              <a:rPr sz="3200" spc="-300" dirty="0">
                <a:latin typeface="Calibri"/>
                <a:cs typeface="Calibri"/>
              </a:rPr>
              <a:t> </a:t>
            </a:r>
            <a:r>
              <a:rPr sz="3200" spc="-140" dirty="0">
                <a:latin typeface="Calibri"/>
                <a:cs typeface="Calibri"/>
              </a:rPr>
              <a:t>combines</a:t>
            </a:r>
            <a:r>
              <a:rPr sz="3200" spc="-275" dirty="0">
                <a:latin typeface="Calibri"/>
                <a:cs typeface="Calibri"/>
              </a:rPr>
              <a:t> </a:t>
            </a:r>
            <a:r>
              <a:rPr sz="3200" spc="-190" dirty="0">
                <a:latin typeface="Calibri"/>
                <a:cs typeface="Calibri"/>
              </a:rPr>
              <a:t>several</a:t>
            </a:r>
            <a:r>
              <a:rPr sz="3200" spc="-36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networks	</a:t>
            </a:r>
            <a:r>
              <a:rPr sz="3200" spc="-120" dirty="0">
                <a:latin typeface="Calibri"/>
                <a:cs typeface="Calibri"/>
              </a:rPr>
              <a:t>into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30" dirty="0">
                <a:latin typeface="Calibri"/>
                <a:cs typeface="Calibri"/>
              </a:rPr>
              <a:t>o</a:t>
            </a:r>
            <a:r>
              <a:rPr sz="3200" spc="-12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180" dirty="0">
                <a:latin typeface="Calibri"/>
                <a:cs typeface="Calibri"/>
              </a:rPr>
              <a:t> </a:t>
            </a:r>
            <a:r>
              <a:rPr sz="3200" spc="-190" dirty="0">
                <a:latin typeface="Calibri"/>
                <a:cs typeface="Calibri"/>
              </a:rPr>
              <a:t>l</a:t>
            </a:r>
            <a:r>
              <a:rPr sz="3200" spc="-195" dirty="0">
                <a:latin typeface="Calibri"/>
                <a:cs typeface="Calibri"/>
              </a:rPr>
              <a:t>a</a:t>
            </a:r>
            <a:r>
              <a:rPr sz="3200" spc="-215" dirty="0">
                <a:latin typeface="Calibri"/>
                <a:cs typeface="Calibri"/>
              </a:rPr>
              <a:t>g</a:t>
            </a:r>
            <a:r>
              <a:rPr sz="3200" spc="-204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spc="-445" dirty="0">
                <a:latin typeface="Calibri"/>
                <a:cs typeface="Calibri"/>
              </a:rPr>
              <a:t> </a:t>
            </a:r>
            <a:r>
              <a:rPr sz="3200" spc="-130" dirty="0">
                <a:latin typeface="Calibri"/>
                <a:cs typeface="Calibri"/>
              </a:rPr>
              <a:t>o</a:t>
            </a:r>
            <a:r>
              <a:rPr sz="3200" spc="-12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175" dirty="0">
                <a:latin typeface="Calibri"/>
                <a:cs typeface="Calibri"/>
              </a:rPr>
              <a:t> </a:t>
            </a:r>
            <a:r>
              <a:rPr sz="3200" spc="-185" dirty="0">
                <a:latin typeface="Calibri"/>
                <a:cs typeface="Calibri"/>
              </a:rPr>
              <a:t>(B</a:t>
            </a:r>
            <a:r>
              <a:rPr sz="3200" spc="-180" dirty="0">
                <a:latin typeface="Calibri"/>
                <a:cs typeface="Calibri"/>
              </a:rPr>
              <a:t>e</a:t>
            </a:r>
            <a:r>
              <a:rPr sz="3200" spc="-204" dirty="0">
                <a:latin typeface="Calibri"/>
                <a:cs typeface="Calibri"/>
              </a:rPr>
              <a:t>c</a:t>
            </a:r>
            <a:r>
              <a:rPr sz="3200" spc="-165" dirty="0">
                <a:latin typeface="Calibri"/>
                <a:cs typeface="Calibri"/>
              </a:rPr>
              <a:t>a</a:t>
            </a:r>
            <a:r>
              <a:rPr sz="3200" spc="-170" dirty="0">
                <a:latin typeface="Calibri"/>
                <a:cs typeface="Calibri"/>
              </a:rPr>
              <a:t>u</a:t>
            </a:r>
            <a:r>
              <a:rPr sz="3200" spc="-175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275" dirty="0">
                <a:latin typeface="Calibri"/>
                <a:cs typeface="Calibri"/>
              </a:rPr>
              <a:t> </a:t>
            </a:r>
            <a:r>
              <a:rPr sz="3200" spc="-18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355" dirty="0"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dd</a:t>
            </a:r>
            <a:r>
              <a:rPr sz="3200" spc="-135" dirty="0">
                <a:latin typeface="Calibri"/>
                <a:cs typeface="Calibri"/>
              </a:rPr>
              <a:t>r</a:t>
            </a:r>
            <a:r>
              <a:rPr sz="3200" spc="-85" dirty="0">
                <a:latin typeface="Calibri"/>
                <a:cs typeface="Calibri"/>
              </a:rPr>
              <a:t>e</a:t>
            </a:r>
            <a:r>
              <a:rPr sz="3200" spc="-8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35" dirty="0">
                <a:latin typeface="Calibri"/>
                <a:cs typeface="Calibri"/>
              </a:rPr>
              <a:t>r</a:t>
            </a:r>
            <a:r>
              <a:rPr sz="3200" spc="-180" dirty="0">
                <a:latin typeface="Calibri"/>
                <a:cs typeface="Calibri"/>
              </a:rPr>
              <a:t>e</a:t>
            </a:r>
            <a:r>
              <a:rPr sz="3200" spc="-170" dirty="0">
                <a:latin typeface="Calibri"/>
                <a:cs typeface="Calibri"/>
              </a:rPr>
              <a:t>du</a:t>
            </a:r>
            <a:r>
              <a:rPr sz="3200" spc="-185" dirty="0">
                <a:latin typeface="Calibri"/>
                <a:cs typeface="Calibri"/>
              </a:rPr>
              <a:t>c</a:t>
            </a:r>
            <a:r>
              <a:rPr sz="3200" spc="-165" dirty="0">
                <a:latin typeface="Calibri"/>
                <a:cs typeface="Calibri"/>
              </a:rPr>
              <a:t>ti</a:t>
            </a:r>
            <a:r>
              <a:rPr sz="3200" spc="-180" dirty="0">
                <a:latin typeface="Calibri"/>
                <a:cs typeface="Calibri"/>
              </a:rPr>
              <a:t>o</a:t>
            </a:r>
            <a:r>
              <a:rPr sz="3200" spc="-17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42033" y="475945"/>
            <a:ext cx="51244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70" dirty="0">
                <a:latin typeface="Trebuchet MS"/>
                <a:cs typeface="Trebuchet MS"/>
              </a:rPr>
              <a:t>I</a:t>
            </a:r>
            <a:r>
              <a:rPr sz="4300" spc="-5" dirty="0">
                <a:latin typeface="Trebuchet MS"/>
                <a:cs typeface="Trebuchet MS"/>
              </a:rPr>
              <a:t>P</a:t>
            </a:r>
            <a:r>
              <a:rPr sz="4300" spc="-405" dirty="0">
                <a:latin typeface="Trebuchet MS"/>
                <a:cs typeface="Trebuchet MS"/>
              </a:rPr>
              <a:t> </a:t>
            </a:r>
            <a:r>
              <a:rPr sz="4300" spc="-40" dirty="0">
                <a:latin typeface="Trebuchet MS"/>
                <a:cs typeface="Trebuchet MS"/>
              </a:rPr>
              <a:t>N</a:t>
            </a:r>
            <a:r>
              <a:rPr sz="4300" spc="-20" dirty="0">
                <a:latin typeface="Trebuchet MS"/>
                <a:cs typeface="Trebuchet MS"/>
              </a:rPr>
              <a:t>e</a:t>
            </a:r>
            <a:r>
              <a:rPr sz="4300" spc="-30" dirty="0">
                <a:latin typeface="Trebuchet MS"/>
                <a:cs typeface="Trebuchet MS"/>
              </a:rPr>
              <a:t>t</a:t>
            </a:r>
            <a:r>
              <a:rPr sz="4300" spc="-40" dirty="0">
                <a:latin typeface="Trebuchet MS"/>
                <a:cs typeface="Trebuchet MS"/>
              </a:rPr>
              <a:t>w</a:t>
            </a:r>
            <a:r>
              <a:rPr sz="4300" spc="-35" dirty="0">
                <a:latin typeface="Trebuchet MS"/>
                <a:cs typeface="Trebuchet MS"/>
              </a:rPr>
              <a:t>o</a:t>
            </a:r>
            <a:r>
              <a:rPr sz="4300" spc="-25" dirty="0">
                <a:latin typeface="Trebuchet MS"/>
                <a:cs typeface="Trebuchet MS"/>
              </a:rPr>
              <a:t>r</a:t>
            </a:r>
            <a:r>
              <a:rPr sz="4300" spc="-5" dirty="0">
                <a:latin typeface="Trebuchet MS"/>
                <a:cs typeface="Trebuchet MS"/>
              </a:rPr>
              <a:t>k</a:t>
            </a:r>
            <a:r>
              <a:rPr sz="4300" spc="-750" dirty="0">
                <a:latin typeface="Trebuchet MS"/>
                <a:cs typeface="Trebuchet MS"/>
              </a:rPr>
              <a:t> </a:t>
            </a:r>
            <a:r>
              <a:rPr sz="4300" spc="-140" dirty="0">
                <a:latin typeface="Trebuchet MS"/>
                <a:cs typeface="Trebuchet MS"/>
              </a:rPr>
              <a:t>A</a:t>
            </a:r>
            <a:r>
              <a:rPr sz="4300" spc="-145" dirty="0">
                <a:latin typeface="Trebuchet MS"/>
                <a:cs typeface="Trebuchet MS"/>
              </a:rPr>
              <a:t>dd</a:t>
            </a:r>
            <a:r>
              <a:rPr sz="4300" spc="-140" dirty="0">
                <a:latin typeface="Trebuchet MS"/>
                <a:cs typeface="Trebuchet MS"/>
              </a:rPr>
              <a:t>re</a:t>
            </a:r>
            <a:r>
              <a:rPr sz="4300" spc="-160" dirty="0">
                <a:latin typeface="Trebuchet MS"/>
                <a:cs typeface="Trebuchet MS"/>
              </a:rPr>
              <a:t>ss</a:t>
            </a:r>
            <a:r>
              <a:rPr sz="4300" spc="-155" dirty="0">
                <a:latin typeface="Trebuchet MS"/>
                <a:cs typeface="Trebuchet MS"/>
              </a:rPr>
              <a:t>i</a:t>
            </a:r>
            <a:r>
              <a:rPr sz="4300" spc="-145" dirty="0">
                <a:latin typeface="Trebuchet MS"/>
                <a:cs typeface="Trebuchet MS"/>
              </a:rPr>
              <a:t>n</a:t>
            </a:r>
            <a:r>
              <a:rPr sz="4300" spc="-5" dirty="0">
                <a:latin typeface="Trebuchet MS"/>
                <a:cs typeface="Trebuchet MS"/>
              </a:rPr>
              <a:t>g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951" y="1636522"/>
            <a:ext cx="487680" cy="3657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94715" y="1511045"/>
            <a:ext cx="69399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301875" algn="l"/>
                <a:tab pos="3018790" algn="l"/>
                <a:tab pos="4530725" algn="l"/>
                <a:tab pos="5909310" algn="l"/>
              </a:tabLst>
            </a:pPr>
            <a:r>
              <a:rPr sz="3200" spc="-15" dirty="0">
                <a:latin typeface="Times New Roman"/>
                <a:cs typeface="Times New Roman"/>
              </a:rPr>
              <a:t>INTERNET	</a:t>
            </a:r>
            <a:r>
              <a:rPr sz="3200" spc="-10" dirty="0">
                <a:latin typeface="Wingdings"/>
                <a:cs typeface="Wingdings"/>
              </a:rPr>
              <a:t></a:t>
            </a:r>
            <a:r>
              <a:rPr sz="3200" spc="-10" dirty="0">
                <a:latin typeface="Times New Roman"/>
                <a:cs typeface="Times New Roman"/>
              </a:rPr>
              <a:t>	</a:t>
            </a:r>
            <a:r>
              <a:rPr sz="3200" spc="-60" dirty="0">
                <a:latin typeface="Times New Roman"/>
                <a:cs typeface="Times New Roman"/>
              </a:rPr>
              <a:t>world’s	</a:t>
            </a:r>
            <a:r>
              <a:rPr sz="3200" spc="-30" dirty="0">
                <a:latin typeface="Times New Roman"/>
                <a:cs typeface="Times New Roman"/>
              </a:rPr>
              <a:t>largest	</a:t>
            </a:r>
            <a:r>
              <a:rPr sz="3200" spc="-5" dirty="0">
                <a:latin typeface="Times New Roman"/>
                <a:cs typeface="Times New Roman"/>
              </a:rPr>
              <a:t>public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30082" y="1511045"/>
            <a:ext cx="7023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715" y="1903933"/>
            <a:ext cx="72231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Times New Roman"/>
                <a:cs typeface="Times New Roman"/>
              </a:rPr>
              <a:t>network,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doubling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size every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nine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months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951" y="2499055"/>
            <a:ext cx="487680" cy="3660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4715" y="2373579"/>
            <a:ext cx="65970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86510" algn="l"/>
                <a:tab pos="2863215" algn="l"/>
                <a:tab pos="3448685" algn="l"/>
                <a:tab pos="4826635" algn="l"/>
                <a:tab pos="6448425" algn="l"/>
              </a:tabLst>
            </a:pPr>
            <a:r>
              <a:rPr sz="3200" spc="-5" dirty="0">
                <a:latin typeface="Times New Roman"/>
                <a:cs typeface="Times New Roman"/>
              </a:rPr>
              <a:t>IP</a:t>
            </a:r>
            <a:r>
              <a:rPr sz="3200" dirty="0">
                <a:latin typeface="Times New Roman"/>
                <a:cs typeface="Times New Roman"/>
              </a:rPr>
              <a:t>v</a:t>
            </a:r>
            <a:r>
              <a:rPr sz="3200" spc="5" dirty="0">
                <a:latin typeface="Times New Roman"/>
                <a:cs typeface="Times New Roman"/>
              </a:rPr>
              <a:t>4</a:t>
            </a:r>
            <a:r>
              <a:rPr sz="3200" spc="-5" dirty="0">
                <a:latin typeface="Times New Roman"/>
                <a:cs typeface="Times New Roman"/>
              </a:rPr>
              <a:t>,</a:t>
            </a:r>
            <a:r>
              <a:rPr sz="3200" dirty="0">
                <a:latin typeface="Times New Roman"/>
                <a:cs typeface="Times New Roman"/>
              </a:rPr>
              <a:t>	d</a:t>
            </a:r>
            <a:r>
              <a:rPr sz="3200" spc="-35" dirty="0">
                <a:latin typeface="Times New Roman"/>
                <a:cs typeface="Times New Roman"/>
              </a:rPr>
              <a:t>e</a:t>
            </a:r>
            <a:r>
              <a:rPr sz="3200" spc="5" dirty="0">
                <a:latin typeface="Times New Roman"/>
                <a:cs typeface="Times New Roman"/>
              </a:rPr>
              <a:t>f</a:t>
            </a:r>
            <a:r>
              <a:rPr sz="3200" spc="-3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es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32</a:t>
            </a:r>
            <a:r>
              <a:rPr sz="3200" spc="-15" dirty="0">
                <a:latin typeface="Times New Roman"/>
                <a:cs typeface="Times New Roman"/>
              </a:rPr>
              <a:t>-</a:t>
            </a:r>
            <a:r>
              <a:rPr sz="3200" dirty="0">
                <a:latin typeface="Times New Roman"/>
                <a:cs typeface="Times New Roman"/>
              </a:rPr>
              <a:t>b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dd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ss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-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5603" y="2272995"/>
            <a:ext cx="5581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800" spc="37" baseline="-13888" dirty="0">
                <a:latin typeface="Times New Roman"/>
                <a:cs typeface="Times New Roman"/>
              </a:rPr>
              <a:t>2</a:t>
            </a:r>
            <a:r>
              <a:rPr sz="2100" spc="25" dirty="0">
                <a:latin typeface="Times New Roman"/>
                <a:cs typeface="Times New Roman"/>
              </a:rPr>
              <a:t>32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3951" y="3364941"/>
            <a:ext cx="487680" cy="1226820"/>
            <a:chOff x="523951" y="3364941"/>
            <a:chExt cx="487680" cy="122682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951" y="3364941"/>
              <a:ext cx="487680" cy="3660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951" y="4225416"/>
              <a:ext cx="487680" cy="3657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94715" y="2767330"/>
            <a:ext cx="8086725" cy="2625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ts val="3779"/>
              </a:lnSpc>
              <a:spcBef>
                <a:spcPts val="90"/>
              </a:spcBef>
            </a:pPr>
            <a:r>
              <a:rPr sz="3200" dirty="0">
                <a:latin typeface="Times New Roman"/>
                <a:cs typeface="Times New Roman"/>
              </a:rPr>
              <a:t>(4,294,967,296)</a:t>
            </a:r>
            <a:r>
              <a:rPr sz="3200" spc="4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IPv4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addresses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available</a:t>
            </a:r>
            <a:endParaRPr sz="3200">
              <a:latin typeface="Times New Roman"/>
              <a:cs typeface="Times New Roman"/>
            </a:endParaRPr>
          </a:p>
          <a:p>
            <a:pPr marL="12700" marR="483234" algn="just">
              <a:lnSpc>
                <a:spcPts val="3100"/>
              </a:lnSpc>
              <a:spcBef>
                <a:spcPts val="660"/>
              </a:spcBef>
            </a:pP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first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problem</a:t>
            </a:r>
            <a:r>
              <a:rPr sz="3200" spc="-5" dirty="0">
                <a:latin typeface="Times New Roman"/>
                <a:cs typeface="Times New Roman"/>
              </a:rPr>
              <a:t> 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concerned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with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eventual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depletion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IP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space.</a:t>
            </a:r>
            <a:endParaRPr sz="3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80000"/>
              </a:lnSpc>
              <a:spcBef>
                <a:spcPts val="620"/>
              </a:spcBef>
            </a:pPr>
            <a:r>
              <a:rPr sz="3200" spc="-30" dirty="0">
                <a:latin typeface="Times New Roman"/>
                <a:cs typeface="Times New Roman"/>
              </a:rPr>
              <a:t>Traditional </a:t>
            </a:r>
            <a:r>
              <a:rPr sz="3200" spc="-20" dirty="0">
                <a:latin typeface="Times New Roman"/>
                <a:cs typeface="Times New Roman"/>
              </a:rPr>
              <a:t>model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classful </a:t>
            </a:r>
            <a:r>
              <a:rPr sz="3200" spc="-5" dirty="0">
                <a:latin typeface="Times New Roman"/>
                <a:cs typeface="Times New Roman"/>
              </a:rPr>
              <a:t>addressing </a:t>
            </a:r>
            <a:r>
              <a:rPr sz="3200" spc="-90" dirty="0">
                <a:latin typeface="Times New Roman"/>
                <a:cs typeface="Times New Roman"/>
              </a:rPr>
              <a:t>does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not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allow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the</a:t>
            </a:r>
            <a:r>
              <a:rPr sz="3200" spc="7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</a:t>
            </a:r>
            <a:r>
              <a:rPr sz="3200" spc="7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space</a:t>
            </a:r>
            <a:r>
              <a:rPr sz="3200" spc="7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spc="7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7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used</a:t>
            </a:r>
            <a:r>
              <a:rPr sz="3200" spc="7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spc="7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its </a:t>
            </a:r>
            <a:r>
              <a:rPr sz="3200" spc="-79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maximum</a:t>
            </a:r>
            <a:r>
              <a:rPr sz="3200" spc="1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potential.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8986" y="475945"/>
            <a:ext cx="421830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5" dirty="0">
                <a:latin typeface="Trebuchet MS"/>
                <a:cs typeface="Trebuchet MS"/>
              </a:rPr>
              <a:t>ClassfulAddressing</a:t>
            </a:r>
            <a:endParaRPr sz="43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64387" y="1735201"/>
            <a:ext cx="488315" cy="1905635"/>
            <a:chOff x="964387" y="1735201"/>
            <a:chExt cx="488315" cy="19056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387" y="1735201"/>
              <a:ext cx="488289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387" y="3274771"/>
              <a:ext cx="488289" cy="36606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35455" y="1609420"/>
            <a:ext cx="7323455" cy="2540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Times New Roman"/>
                <a:cs typeface="Times New Roman"/>
              </a:rPr>
              <a:t>When IP was </a:t>
            </a:r>
            <a:r>
              <a:rPr sz="3200" dirty="0">
                <a:latin typeface="Times New Roman"/>
                <a:cs typeface="Times New Roman"/>
              </a:rPr>
              <a:t>first </a:t>
            </a:r>
            <a:r>
              <a:rPr sz="3200" spc="-5" dirty="0">
                <a:latin typeface="Times New Roman"/>
                <a:cs typeface="Times New Roman"/>
              </a:rPr>
              <a:t>standardized </a:t>
            </a:r>
            <a:r>
              <a:rPr sz="3200" spc="-15" dirty="0">
                <a:latin typeface="Times New Roman"/>
                <a:cs typeface="Times New Roman"/>
              </a:rPr>
              <a:t>in Sep </a:t>
            </a:r>
            <a:r>
              <a:rPr sz="3200" dirty="0">
                <a:latin typeface="Times New Roman"/>
                <a:cs typeface="Times New Roman"/>
              </a:rPr>
              <a:t>1981,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each </a:t>
            </a:r>
            <a:r>
              <a:rPr sz="3200" spc="-5" dirty="0">
                <a:latin typeface="Times New Roman"/>
                <a:cs typeface="Times New Roman"/>
              </a:rPr>
              <a:t>system attached to </a:t>
            </a:r>
            <a:r>
              <a:rPr sz="3200" dirty="0">
                <a:latin typeface="Times New Roman"/>
                <a:cs typeface="Times New Roman"/>
              </a:rPr>
              <a:t>the </a:t>
            </a:r>
            <a:r>
              <a:rPr sz="3200" spc="-10" dirty="0">
                <a:latin typeface="Times New Roman"/>
                <a:cs typeface="Times New Roman"/>
              </a:rPr>
              <a:t>IP </a:t>
            </a:r>
            <a:r>
              <a:rPr sz="3200" spc="-5" dirty="0">
                <a:latin typeface="Times New Roman"/>
                <a:cs typeface="Times New Roman"/>
              </a:rPr>
              <a:t>based Internet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had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assigned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unique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32-bit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</a:t>
            </a:r>
            <a:endParaRPr sz="3200">
              <a:latin typeface="Times New Roman"/>
              <a:cs typeface="Times New Roman"/>
            </a:endParaRPr>
          </a:p>
          <a:p>
            <a:pPr marL="12700" marR="164465" algn="just">
              <a:lnSpc>
                <a:spcPct val="100000"/>
              </a:lnSpc>
              <a:spcBef>
                <a:spcPts val="605"/>
              </a:spcBef>
            </a:pP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32-bit </a:t>
            </a:r>
            <a:r>
              <a:rPr sz="3200" spc="-25" dirty="0">
                <a:latin typeface="Times New Roman"/>
                <a:cs typeface="Times New Roman"/>
              </a:rPr>
              <a:t>IP </a:t>
            </a:r>
            <a:r>
              <a:rPr sz="3200" spc="-5" dirty="0">
                <a:latin typeface="Times New Roman"/>
                <a:cs typeface="Times New Roman"/>
              </a:rPr>
              <a:t>addressing </a:t>
            </a:r>
            <a:r>
              <a:rPr sz="3200" spc="-20" dirty="0">
                <a:latin typeface="Times New Roman"/>
                <a:cs typeface="Times New Roman"/>
              </a:rPr>
              <a:t>scheme </a:t>
            </a:r>
            <a:r>
              <a:rPr sz="3200" dirty="0">
                <a:latin typeface="Times New Roman"/>
                <a:cs typeface="Times New Roman"/>
              </a:rPr>
              <a:t>involves </a:t>
            </a:r>
            <a:r>
              <a:rPr sz="3200" spc="-5" dirty="0">
                <a:latin typeface="Times New Roman"/>
                <a:cs typeface="Times New Roman"/>
              </a:rPr>
              <a:t>a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two level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addressing hierarchy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19009" y="4644961"/>
            <a:ext cx="3456940" cy="869315"/>
            <a:chOff x="1219009" y="4644961"/>
            <a:chExt cx="3456940" cy="8693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488" y="4666487"/>
              <a:ext cx="3438144" cy="8473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22248" y="4648199"/>
              <a:ext cx="3429000" cy="838200"/>
            </a:xfrm>
            <a:custGeom>
              <a:avLst/>
              <a:gdLst/>
              <a:ahLst/>
              <a:cxnLst/>
              <a:rect l="l" t="t" r="r" b="b"/>
              <a:pathLst>
                <a:path w="3429000" h="838200">
                  <a:moveTo>
                    <a:pt x="3429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3429000" y="8382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3772" y="4649723"/>
              <a:ext cx="3429000" cy="838200"/>
            </a:xfrm>
            <a:custGeom>
              <a:avLst/>
              <a:gdLst/>
              <a:ahLst/>
              <a:cxnLst/>
              <a:rect l="l" t="t" r="r" b="b"/>
              <a:pathLst>
                <a:path w="3429000" h="838200">
                  <a:moveTo>
                    <a:pt x="0" y="838200"/>
                  </a:moveTo>
                  <a:lnTo>
                    <a:pt x="3429000" y="838200"/>
                  </a:lnTo>
                  <a:lnTo>
                    <a:pt x="34290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144">
              <a:solidFill>
                <a:srgbClr val="0000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28344" y="4858257"/>
            <a:ext cx="3416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44"/>
                </a:solidFill>
                <a:latin typeface="Arial MT"/>
                <a:cs typeface="Arial MT"/>
              </a:rPr>
              <a:t>Network</a:t>
            </a:r>
            <a:r>
              <a:rPr sz="2400" spc="-40" dirty="0">
                <a:solidFill>
                  <a:srgbClr val="00004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44"/>
                </a:solidFill>
                <a:latin typeface="Arial MT"/>
                <a:cs typeface="Arial MT"/>
              </a:rPr>
              <a:t>Number/Prefix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45152" y="4645152"/>
            <a:ext cx="3459479" cy="868680"/>
            <a:chOff x="4645152" y="4645152"/>
            <a:chExt cx="3459479" cy="86868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6488" y="4666488"/>
              <a:ext cx="3438144" cy="8473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51248" y="4648200"/>
              <a:ext cx="3429000" cy="838200"/>
            </a:xfrm>
            <a:custGeom>
              <a:avLst/>
              <a:gdLst/>
              <a:ahLst/>
              <a:cxnLst/>
              <a:rect l="l" t="t" r="r" b="b"/>
              <a:pathLst>
                <a:path w="3429000" h="838200">
                  <a:moveTo>
                    <a:pt x="3429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3429000" y="83820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49724" y="4649724"/>
              <a:ext cx="3429000" cy="838200"/>
            </a:xfrm>
            <a:custGeom>
              <a:avLst/>
              <a:gdLst/>
              <a:ahLst/>
              <a:cxnLst/>
              <a:rect l="l" t="t" r="r" b="b"/>
              <a:pathLst>
                <a:path w="3429000" h="838200">
                  <a:moveTo>
                    <a:pt x="0" y="838200"/>
                  </a:moveTo>
                  <a:lnTo>
                    <a:pt x="3429000" y="838200"/>
                  </a:lnTo>
                  <a:lnTo>
                    <a:pt x="34290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144">
              <a:solidFill>
                <a:srgbClr val="0000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57344" y="4858257"/>
            <a:ext cx="3416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44"/>
                </a:solidFill>
                <a:latin typeface="Arial MT"/>
                <a:cs typeface="Arial MT"/>
              </a:rPr>
              <a:t>Host</a:t>
            </a:r>
            <a:r>
              <a:rPr sz="2400" spc="-45" dirty="0">
                <a:solidFill>
                  <a:srgbClr val="00004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44"/>
                </a:solidFill>
                <a:latin typeface="Arial MT"/>
                <a:cs typeface="Arial MT"/>
              </a:rPr>
              <a:t>Number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83207" y="475945"/>
            <a:ext cx="466026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" dirty="0"/>
              <a:t>Internet</a:t>
            </a:r>
            <a:r>
              <a:rPr sz="4300" spc="-50" dirty="0"/>
              <a:t> </a:t>
            </a:r>
            <a:r>
              <a:rPr sz="4300" spc="-30" dirty="0"/>
              <a:t>Protocol</a:t>
            </a:r>
            <a:r>
              <a:rPr sz="4300" spc="-35" dirty="0"/>
              <a:t> </a:t>
            </a:r>
            <a:r>
              <a:rPr sz="4300" spc="-15" dirty="0"/>
              <a:t>(IP)</a:t>
            </a:r>
            <a:endParaRPr sz="4300"/>
          </a:p>
        </p:txBody>
      </p:sp>
      <p:grpSp>
        <p:nvGrpSpPr>
          <p:cNvPr id="8" name="object 8"/>
          <p:cNvGrpSpPr/>
          <p:nvPr/>
        </p:nvGrpSpPr>
        <p:grpSpPr>
          <a:xfrm>
            <a:off x="630936" y="1482216"/>
            <a:ext cx="1070610" cy="3519170"/>
            <a:chOff x="630936" y="1482216"/>
            <a:chExt cx="1070610" cy="35191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1482216"/>
              <a:ext cx="487680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312" y="4196206"/>
              <a:ext cx="493775" cy="3688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312" y="4631766"/>
              <a:ext cx="493775" cy="3691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01700" y="1329845"/>
            <a:ext cx="7433945" cy="36766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00"/>
              </a:spcBef>
            </a:pPr>
            <a:r>
              <a:rPr sz="3200" spc="-5" dirty="0">
                <a:latin typeface="Tahoma"/>
                <a:cs typeface="Tahoma"/>
              </a:rPr>
              <a:t>What </a:t>
            </a:r>
            <a:r>
              <a:rPr sz="3200" spc="-10" dirty="0">
                <a:latin typeface="Tahoma"/>
                <a:cs typeface="Tahoma"/>
              </a:rPr>
              <a:t>is </a:t>
            </a:r>
            <a:r>
              <a:rPr sz="3200" spc="-15" dirty="0">
                <a:latin typeface="Tahoma"/>
                <a:cs typeface="Tahoma"/>
              </a:rPr>
              <a:t>Internet</a:t>
            </a:r>
            <a:r>
              <a:rPr sz="3200" spc="90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Protocol?</a:t>
            </a:r>
            <a:endParaRPr sz="3200">
              <a:latin typeface="Tahoma"/>
              <a:cs typeface="Tahoma"/>
            </a:endParaRPr>
          </a:p>
          <a:p>
            <a:pPr marL="287020" marR="5080" indent="-238125" algn="just">
              <a:lnSpc>
                <a:spcPts val="3190"/>
              </a:lnSpc>
              <a:spcBef>
                <a:spcPts val="650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Internet </a:t>
            </a:r>
            <a:r>
              <a:rPr sz="3000" spc="-10" dirty="0">
                <a:latin typeface="Tahoma"/>
                <a:cs typeface="Tahoma"/>
              </a:rPr>
              <a:t>Protocol is </a:t>
            </a:r>
            <a:r>
              <a:rPr sz="3000" dirty="0">
                <a:latin typeface="Tahoma"/>
                <a:cs typeface="Tahoma"/>
              </a:rPr>
              <a:t>a set of </a:t>
            </a:r>
            <a:r>
              <a:rPr sz="3000" spc="-5" dirty="0">
                <a:latin typeface="Tahoma"/>
                <a:cs typeface="Tahoma"/>
              </a:rPr>
              <a:t>technical </a:t>
            </a:r>
            <a:r>
              <a:rPr sz="3000" spc="-10" dirty="0">
                <a:latin typeface="Tahoma"/>
                <a:cs typeface="Tahoma"/>
              </a:rPr>
              <a:t>rules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that </a:t>
            </a:r>
            <a:r>
              <a:rPr sz="3000" spc="-10" dirty="0">
                <a:latin typeface="Tahoma"/>
                <a:cs typeface="Tahoma"/>
              </a:rPr>
              <a:t>defines how </a:t>
            </a:r>
            <a:r>
              <a:rPr sz="3000" spc="-5" dirty="0">
                <a:latin typeface="Tahoma"/>
                <a:cs typeface="Tahoma"/>
              </a:rPr>
              <a:t>computers communicate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30" dirty="0">
                <a:latin typeface="Tahoma"/>
                <a:cs typeface="Tahoma"/>
              </a:rPr>
              <a:t>over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</a:t>
            </a:r>
            <a:r>
              <a:rPr sz="3000" spc="3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network.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891A7"/>
              </a:buClr>
              <a:buFont typeface="Verdana"/>
              <a:buChar char="◦"/>
            </a:pPr>
            <a:endParaRPr sz="335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0" dirty="0">
                <a:latin typeface="Tahoma"/>
                <a:cs typeface="Tahoma"/>
              </a:rPr>
              <a:t>Currently,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There</a:t>
            </a:r>
            <a:r>
              <a:rPr sz="3000" spc="-50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are</a:t>
            </a:r>
            <a:r>
              <a:rPr sz="3000" spc="-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two</a:t>
            </a:r>
            <a:r>
              <a:rPr sz="3000" spc="-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versions</a:t>
            </a:r>
            <a:r>
              <a:rPr sz="3000" spc="-7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of</a:t>
            </a:r>
            <a:r>
              <a:rPr sz="3000" spc="-75" dirty="0">
                <a:latin typeface="Tahoma"/>
                <a:cs typeface="Tahoma"/>
              </a:rPr>
              <a:t> </a:t>
            </a:r>
            <a:r>
              <a:rPr sz="3000" spc="5" dirty="0">
                <a:latin typeface="Tahoma"/>
                <a:cs typeface="Tahoma"/>
              </a:rPr>
              <a:t>IP</a:t>
            </a:r>
            <a:endParaRPr sz="3000">
              <a:latin typeface="Tahoma"/>
              <a:cs typeface="Tahoma"/>
            </a:endParaRPr>
          </a:p>
          <a:p>
            <a:pPr marL="552450" marR="4045585">
              <a:lnSpc>
                <a:spcPts val="3429"/>
              </a:lnSpc>
              <a:spcBef>
                <a:spcPts val="75"/>
              </a:spcBef>
            </a:pPr>
            <a:r>
              <a:rPr sz="2600" spc="-10" dirty="0">
                <a:latin typeface="Tahoma"/>
                <a:cs typeface="Tahoma"/>
              </a:rPr>
              <a:t>IP version </a:t>
            </a:r>
            <a:r>
              <a:rPr sz="2600" spc="-5" dirty="0">
                <a:latin typeface="Tahoma"/>
                <a:cs typeface="Tahoma"/>
              </a:rPr>
              <a:t>4 </a:t>
            </a:r>
            <a:r>
              <a:rPr sz="2600" spc="-10" dirty="0">
                <a:latin typeface="Tahoma"/>
                <a:cs typeface="Tahoma"/>
              </a:rPr>
              <a:t>(IPv4) </a:t>
            </a:r>
            <a:r>
              <a:rPr sz="2600" spc="-800" dirty="0">
                <a:latin typeface="Tahoma"/>
                <a:cs typeface="Tahoma"/>
              </a:rPr>
              <a:t> </a:t>
            </a:r>
            <a:r>
              <a:rPr sz="2600" spc="-10" dirty="0">
                <a:latin typeface="Tahoma"/>
                <a:cs typeface="Tahoma"/>
              </a:rPr>
              <a:t>IP version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-5" dirty="0">
                <a:latin typeface="Tahoma"/>
                <a:cs typeface="Tahoma"/>
              </a:rPr>
              <a:t>6</a:t>
            </a:r>
            <a:r>
              <a:rPr sz="2600" spc="10" dirty="0">
                <a:latin typeface="Tahoma"/>
                <a:cs typeface="Tahoma"/>
              </a:rPr>
              <a:t> </a:t>
            </a:r>
            <a:r>
              <a:rPr sz="2600" spc="-10" dirty="0">
                <a:latin typeface="Tahoma"/>
                <a:cs typeface="Tahoma"/>
              </a:rPr>
              <a:t>(IPv6).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83207" y="475945"/>
            <a:ext cx="466026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" dirty="0"/>
              <a:t>Internet</a:t>
            </a:r>
            <a:r>
              <a:rPr sz="4300" spc="-50" dirty="0"/>
              <a:t> </a:t>
            </a:r>
            <a:r>
              <a:rPr sz="4300" spc="-30" dirty="0"/>
              <a:t>Protocol</a:t>
            </a:r>
            <a:r>
              <a:rPr sz="4300" spc="-35" dirty="0"/>
              <a:t> </a:t>
            </a:r>
            <a:r>
              <a:rPr sz="4300" spc="-15" dirty="0"/>
              <a:t>(IP)</a:t>
            </a:r>
            <a:endParaRPr sz="43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936" y="1482216"/>
            <a:ext cx="487680" cy="3657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1700" y="1329845"/>
            <a:ext cx="7694295" cy="3632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3200" spc="-5" dirty="0">
                <a:latin typeface="Tahoma"/>
                <a:cs typeface="Tahoma"/>
              </a:rPr>
              <a:t>What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is</a:t>
            </a:r>
            <a:r>
              <a:rPr sz="3200" spc="2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IPv4?</a:t>
            </a:r>
            <a:endParaRPr sz="3200">
              <a:latin typeface="Tahoma"/>
              <a:cs typeface="Tahoma"/>
            </a:endParaRPr>
          </a:p>
          <a:p>
            <a:pPr marL="287020" marR="511175" indent="-238125">
              <a:lnSpc>
                <a:spcPts val="3190"/>
              </a:lnSpc>
              <a:spcBef>
                <a:spcPts val="650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IPv4 </a:t>
            </a:r>
            <a:r>
              <a:rPr sz="3000" spc="-10" dirty="0">
                <a:latin typeface="Tahoma"/>
                <a:cs typeface="Tahoma"/>
              </a:rPr>
              <a:t>was </a:t>
            </a:r>
            <a:r>
              <a:rPr sz="3000" spc="-5" dirty="0">
                <a:latin typeface="Tahoma"/>
                <a:cs typeface="Tahoma"/>
              </a:rPr>
              <a:t>the first version </a:t>
            </a:r>
            <a:r>
              <a:rPr sz="3000" dirty="0">
                <a:latin typeface="Tahoma"/>
                <a:cs typeface="Tahoma"/>
              </a:rPr>
              <a:t>of </a:t>
            </a:r>
            <a:r>
              <a:rPr sz="3000" spc="-5" dirty="0">
                <a:latin typeface="Tahoma"/>
                <a:cs typeface="Tahoma"/>
              </a:rPr>
              <a:t>Internet 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Protocol</a:t>
            </a:r>
            <a:r>
              <a:rPr sz="3000" spc="-4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to</a:t>
            </a:r>
            <a:r>
              <a:rPr sz="3000" spc="-3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be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widely</a:t>
            </a:r>
            <a:r>
              <a:rPr sz="3000" spc="-4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used,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and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accounts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for</a:t>
            </a:r>
            <a:r>
              <a:rPr sz="3000" spc="-8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most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of</a:t>
            </a:r>
            <a:r>
              <a:rPr sz="3000" spc="-20" dirty="0">
                <a:latin typeface="Tahoma"/>
                <a:cs typeface="Tahoma"/>
              </a:rPr>
              <a:t> </a:t>
            </a:r>
            <a:r>
              <a:rPr sz="3000" spc="-35" dirty="0">
                <a:latin typeface="Tahoma"/>
                <a:cs typeface="Tahoma"/>
              </a:rPr>
              <a:t>today’s</a:t>
            </a:r>
            <a:r>
              <a:rPr sz="3000" spc="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Internet</a:t>
            </a:r>
            <a:r>
              <a:rPr sz="3000" spc="-85" dirty="0">
                <a:latin typeface="Tahoma"/>
                <a:cs typeface="Tahoma"/>
              </a:rPr>
              <a:t> </a:t>
            </a:r>
            <a:r>
              <a:rPr sz="3000" spc="-15" dirty="0">
                <a:latin typeface="Tahoma"/>
                <a:cs typeface="Tahoma"/>
              </a:rPr>
              <a:t>traffic.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Verdana"/>
              <a:buChar char="◦"/>
            </a:pPr>
            <a:endParaRPr sz="3650">
              <a:latin typeface="Tahoma"/>
              <a:cs typeface="Tahoma"/>
            </a:endParaRPr>
          </a:p>
          <a:p>
            <a:pPr marL="287020" marR="5080" indent="-238125">
              <a:lnSpc>
                <a:spcPct val="90000"/>
              </a:lnSpc>
              <a:spcBef>
                <a:spcPts val="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There</a:t>
            </a:r>
            <a:r>
              <a:rPr sz="3000" spc="-5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are</a:t>
            </a:r>
            <a:r>
              <a:rPr sz="3000" spc="-2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just</a:t>
            </a:r>
            <a:r>
              <a:rPr sz="3000" spc="-25" dirty="0">
                <a:latin typeface="Tahoma"/>
                <a:cs typeface="Tahoma"/>
              </a:rPr>
              <a:t> </a:t>
            </a:r>
            <a:r>
              <a:rPr sz="3000" spc="-30" dirty="0">
                <a:latin typeface="Tahoma"/>
                <a:cs typeface="Tahoma"/>
              </a:rPr>
              <a:t>over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4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billion</a:t>
            </a:r>
            <a:r>
              <a:rPr sz="3000" spc="-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IPv4</a:t>
            </a:r>
            <a:r>
              <a:rPr sz="3000" spc="1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addresses.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While that is a lot of </a:t>
            </a:r>
            <a:r>
              <a:rPr sz="3000" spc="-5" dirty="0">
                <a:latin typeface="Tahoma"/>
                <a:cs typeface="Tahoma"/>
              </a:rPr>
              <a:t>IP addresses, </a:t>
            </a:r>
            <a:r>
              <a:rPr sz="3000" spc="5" dirty="0">
                <a:latin typeface="Tahoma"/>
                <a:cs typeface="Tahoma"/>
              </a:rPr>
              <a:t>it is </a:t>
            </a:r>
            <a:r>
              <a:rPr sz="3000" dirty="0">
                <a:latin typeface="Tahoma"/>
                <a:cs typeface="Tahoma"/>
              </a:rPr>
              <a:t>not 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enough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to</a:t>
            </a:r>
            <a:r>
              <a:rPr sz="3000" spc="-2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last</a:t>
            </a:r>
            <a:r>
              <a:rPr sz="3000" spc="-65" dirty="0">
                <a:latin typeface="Tahoma"/>
                <a:cs typeface="Tahoma"/>
              </a:rPr>
              <a:t> </a:t>
            </a:r>
            <a:r>
              <a:rPr sz="3000" spc="-125" dirty="0">
                <a:latin typeface="Tahoma"/>
                <a:cs typeface="Tahoma"/>
              </a:rPr>
              <a:t>forever.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83207" y="475945"/>
            <a:ext cx="466026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" dirty="0"/>
              <a:t>Internet</a:t>
            </a:r>
            <a:r>
              <a:rPr sz="4300" spc="-50" dirty="0"/>
              <a:t> </a:t>
            </a:r>
            <a:r>
              <a:rPr sz="4300" spc="-30" dirty="0"/>
              <a:t>Protocol</a:t>
            </a:r>
            <a:r>
              <a:rPr sz="4300" spc="-35" dirty="0"/>
              <a:t> </a:t>
            </a:r>
            <a:r>
              <a:rPr sz="4300" spc="-15" dirty="0"/>
              <a:t>(IP)</a:t>
            </a:r>
            <a:endParaRPr sz="43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936" y="1482216"/>
            <a:ext cx="487680" cy="3657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1700" y="1326604"/>
            <a:ext cx="7359015" cy="267525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3200" spc="-5" dirty="0">
                <a:latin typeface="Tahoma"/>
                <a:cs typeface="Tahoma"/>
              </a:rPr>
              <a:t>What</a:t>
            </a:r>
            <a:r>
              <a:rPr sz="3200" spc="-3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is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IPv6?</a:t>
            </a:r>
            <a:endParaRPr sz="3200">
              <a:latin typeface="Tahoma"/>
              <a:cs typeface="Tahoma"/>
            </a:endParaRPr>
          </a:p>
          <a:p>
            <a:pPr marL="287020" marR="5080" indent="-238125">
              <a:lnSpc>
                <a:spcPct val="90000"/>
              </a:lnSpc>
              <a:spcBef>
                <a:spcPts val="580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IPv6 </a:t>
            </a:r>
            <a:r>
              <a:rPr sz="3000" dirty="0">
                <a:latin typeface="Tahoma"/>
                <a:cs typeface="Tahoma"/>
              </a:rPr>
              <a:t>is a newer numbering </a:t>
            </a:r>
            <a:r>
              <a:rPr sz="3000" spc="-5" dirty="0">
                <a:latin typeface="Tahoma"/>
                <a:cs typeface="Tahoma"/>
              </a:rPr>
              <a:t>system that 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provides </a:t>
            </a:r>
            <a:r>
              <a:rPr sz="3000" dirty="0">
                <a:latin typeface="Tahoma"/>
                <a:cs typeface="Tahoma"/>
              </a:rPr>
              <a:t>a much </a:t>
            </a:r>
            <a:r>
              <a:rPr sz="3000" spc="-5" dirty="0">
                <a:latin typeface="Tahoma"/>
                <a:cs typeface="Tahoma"/>
              </a:rPr>
              <a:t>larger address </a:t>
            </a:r>
            <a:r>
              <a:rPr sz="3000" dirty="0">
                <a:latin typeface="Tahoma"/>
                <a:cs typeface="Tahoma"/>
              </a:rPr>
              <a:t>pool than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IPv4. </a:t>
            </a:r>
            <a:r>
              <a:rPr sz="3000" spc="-5" dirty="0">
                <a:latin typeface="Tahoma"/>
                <a:cs typeface="Tahoma"/>
              </a:rPr>
              <a:t>It was </a:t>
            </a:r>
            <a:r>
              <a:rPr sz="3000" spc="-10" dirty="0">
                <a:latin typeface="Tahoma"/>
                <a:cs typeface="Tahoma"/>
              </a:rPr>
              <a:t>deployed </a:t>
            </a:r>
            <a:r>
              <a:rPr sz="3000" dirty="0">
                <a:latin typeface="Tahoma"/>
                <a:cs typeface="Tahoma"/>
              </a:rPr>
              <a:t>in </a:t>
            </a:r>
            <a:r>
              <a:rPr sz="3000" spc="-5" dirty="0">
                <a:latin typeface="Tahoma"/>
                <a:cs typeface="Tahoma"/>
              </a:rPr>
              <a:t>1999 </a:t>
            </a:r>
            <a:r>
              <a:rPr sz="3000" dirty="0">
                <a:latin typeface="Tahoma"/>
                <a:cs typeface="Tahoma"/>
              </a:rPr>
              <a:t>and </a:t>
            </a:r>
            <a:r>
              <a:rPr sz="3000" spc="5" dirty="0">
                <a:latin typeface="Tahoma"/>
                <a:cs typeface="Tahoma"/>
              </a:rPr>
              <a:t>should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meet </a:t>
            </a:r>
            <a:r>
              <a:rPr sz="3000" spc="-5" dirty="0">
                <a:latin typeface="Tahoma"/>
                <a:cs typeface="Tahoma"/>
              </a:rPr>
              <a:t>the </a:t>
            </a:r>
            <a:r>
              <a:rPr sz="3000" spc="-40" dirty="0">
                <a:latin typeface="Tahoma"/>
                <a:cs typeface="Tahoma"/>
              </a:rPr>
              <a:t>world’s </a:t>
            </a:r>
            <a:r>
              <a:rPr sz="3000" spc="-5" dirty="0">
                <a:latin typeface="Tahoma"/>
                <a:cs typeface="Tahoma"/>
              </a:rPr>
              <a:t>IP addressing </a:t>
            </a:r>
            <a:r>
              <a:rPr sz="3000" dirty="0">
                <a:latin typeface="Tahoma"/>
                <a:cs typeface="Tahoma"/>
              </a:rPr>
              <a:t>needs well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into the</a:t>
            </a:r>
            <a:r>
              <a:rPr sz="3000" spc="-7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future.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83207" y="475945"/>
            <a:ext cx="466026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" dirty="0"/>
              <a:t>Internet</a:t>
            </a:r>
            <a:r>
              <a:rPr sz="4300" spc="-50" dirty="0"/>
              <a:t> </a:t>
            </a:r>
            <a:r>
              <a:rPr sz="4300" spc="-30" dirty="0"/>
              <a:t>Protocol</a:t>
            </a:r>
            <a:r>
              <a:rPr sz="4300" spc="-35" dirty="0"/>
              <a:t> </a:t>
            </a:r>
            <a:r>
              <a:rPr sz="4300" spc="-15" dirty="0"/>
              <a:t>(IP)</a:t>
            </a:r>
            <a:endParaRPr sz="43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936" y="1482216"/>
            <a:ext cx="487680" cy="3657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1700" y="1329845"/>
            <a:ext cx="7624445" cy="37084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3200" spc="-5" dirty="0">
                <a:latin typeface="Tahoma"/>
                <a:cs typeface="Tahoma"/>
              </a:rPr>
              <a:t>What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is</a:t>
            </a:r>
            <a:r>
              <a:rPr sz="3200" spc="-15" dirty="0">
                <a:latin typeface="Tahoma"/>
                <a:cs typeface="Tahoma"/>
              </a:rPr>
              <a:t> the</a:t>
            </a:r>
            <a:r>
              <a:rPr sz="3200" spc="-3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major</a:t>
            </a:r>
            <a:r>
              <a:rPr sz="3200" spc="50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difference?</a:t>
            </a:r>
            <a:endParaRPr sz="3200">
              <a:latin typeface="Tahoma"/>
              <a:cs typeface="Tahoma"/>
            </a:endParaRPr>
          </a:p>
          <a:p>
            <a:pPr marL="287020" marR="675640" indent="-238125">
              <a:lnSpc>
                <a:spcPts val="3200"/>
              </a:lnSpc>
              <a:spcBef>
                <a:spcPts val="640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dirty="0">
                <a:latin typeface="Tahoma"/>
                <a:cs typeface="Tahoma"/>
              </a:rPr>
              <a:t>The</a:t>
            </a:r>
            <a:r>
              <a:rPr sz="3000" spc="-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major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difference</a:t>
            </a:r>
            <a:r>
              <a:rPr sz="3000" spc="-8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between</a:t>
            </a:r>
            <a:r>
              <a:rPr sz="3000" spc="-5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IPv4</a:t>
            </a:r>
            <a:r>
              <a:rPr sz="3000" spc="-8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and </a:t>
            </a:r>
            <a:r>
              <a:rPr sz="3000" spc="-919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IPv6</a:t>
            </a:r>
            <a:r>
              <a:rPr sz="3000" spc="-2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is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the</a:t>
            </a:r>
            <a:r>
              <a:rPr sz="3000" spc="-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number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of</a:t>
            </a:r>
            <a:r>
              <a:rPr sz="3000" spc="-2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IP</a:t>
            </a:r>
            <a:r>
              <a:rPr sz="3000" spc="-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addresses.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891A7"/>
              </a:buClr>
              <a:buFont typeface="Verdana"/>
              <a:buChar char="◦"/>
            </a:pPr>
            <a:endParaRPr sz="33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There</a:t>
            </a:r>
            <a:r>
              <a:rPr sz="3000" spc="-40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are</a:t>
            </a:r>
            <a:r>
              <a:rPr sz="3000" spc="-40" dirty="0">
                <a:latin typeface="Tahoma"/>
                <a:cs typeface="Tahoma"/>
              </a:rPr>
              <a:t> </a:t>
            </a:r>
            <a:r>
              <a:rPr sz="3000" spc="-50" dirty="0">
                <a:latin typeface="Tahoma"/>
                <a:cs typeface="Tahoma"/>
              </a:rPr>
              <a:t>4,294,967,296</a:t>
            </a:r>
            <a:r>
              <a:rPr sz="3000" spc="-4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IPv4</a:t>
            </a:r>
            <a:r>
              <a:rPr sz="3000" spc="6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addresses.</a:t>
            </a:r>
            <a:endParaRPr sz="3000">
              <a:latin typeface="Tahoma"/>
              <a:cs typeface="Tahoma"/>
            </a:endParaRPr>
          </a:p>
          <a:p>
            <a:pPr marL="287020" marR="5080" indent="-238125">
              <a:lnSpc>
                <a:spcPct val="88700"/>
              </a:lnSpc>
              <a:spcBef>
                <a:spcPts val="72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dirty="0">
                <a:latin typeface="Tahoma"/>
                <a:cs typeface="Tahoma"/>
              </a:rPr>
              <a:t>while, </a:t>
            </a:r>
            <a:r>
              <a:rPr sz="3000" spc="-10" dirty="0">
                <a:latin typeface="Tahoma"/>
                <a:cs typeface="Tahoma"/>
              </a:rPr>
              <a:t>there are 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spc="-20" dirty="0">
                <a:latin typeface="Tahoma"/>
                <a:cs typeface="Tahoma"/>
              </a:rPr>
              <a:t>340,282,366,920,938,463,463,374,607,431,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768,211,456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IPv6</a:t>
            </a:r>
            <a:r>
              <a:rPr sz="3000" spc="1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addresses.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577" y="694221"/>
            <a:ext cx="2991991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Clients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577" y="1396033"/>
            <a:ext cx="5392220" cy="1387556"/>
          </a:xfrm>
          <a:prstGeom prst="rect">
            <a:avLst/>
          </a:prstGeom>
        </p:spPr>
        <p:txBody>
          <a:bodyPr vert="horz" wrap="square" lIns="0" tIns="88897" rIns="0" bIns="0" rtlCol="0">
            <a:spAutoFit/>
          </a:bodyPr>
          <a:lstStyle/>
          <a:p>
            <a:pPr marL="285091" indent="-273027">
              <a:spcBef>
                <a:spcPts val="7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25" algn="l"/>
              </a:tabLst>
            </a:pPr>
            <a:r>
              <a:rPr sz="2600" dirty="0">
                <a:latin typeface="Arial MT"/>
                <a:cs typeface="Arial MT"/>
              </a:rPr>
              <a:t>Applications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 run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computers</a:t>
            </a:r>
            <a:endParaRPr sz="2600">
              <a:latin typeface="Arial MT"/>
              <a:cs typeface="Arial MT"/>
            </a:endParaRPr>
          </a:p>
          <a:p>
            <a:pPr marL="285091" indent="-273027">
              <a:spcBef>
                <a:spcPts val="6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25" algn="l"/>
              </a:tabLst>
            </a:pPr>
            <a:r>
              <a:rPr sz="2600" dirty="0">
                <a:latin typeface="Arial MT"/>
                <a:cs typeface="Arial MT"/>
              </a:rPr>
              <a:t>Rely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on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servers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for</a:t>
            </a:r>
            <a:endParaRPr sz="2600">
              <a:latin typeface="Arial MT"/>
              <a:cs typeface="Arial MT"/>
            </a:endParaRPr>
          </a:p>
          <a:p>
            <a:pPr marL="560657" lvl="1" indent="-229215">
              <a:spcBef>
                <a:spcPts val="40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spc="-5" dirty="0">
                <a:latin typeface="Arial MT"/>
                <a:cs typeface="Arial MT"/>
              </a:rPr>
              <a:t>Files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577" y="2757068"/>
            <a:ext cx="3569202" cy="1331772"/>
          </a:xfrm>
          <a:prstGeom prst="rect">
            <a:avLst/>
          </a:prstGeom>
        </p:spPr>
        <p:txBody>
          <a:bodyPr vert="horz" wrap="square" lIns="0" tIns="64132" rIns="0" bIns="0" rtlCol="0">
            <a:spAutoFit/>
          </a:bodyPr>
          <a:lstStyle/>
          <a:p>
            <a:pPr marL="560657" indent="-229215">
              <a:spcBef>
                <a:spcPts val="50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spc="-5" dirty="0">
                <a:latin typeface="Arial MT"/>
                <a:cs typeface="Arial MT"/>
              </a:rPr>
              <a:t>Devices</a:t>
            </a:r>
            <a:endParaRPr sz="2400">
              <a:latin typeface="Arial MT"/>
              <a:cs typeface="Arial MT"/>
            </a:endParaRPr>
          </a:p>
          <a:p>
            <a:pPr marL="560657" indent="-229215">
              <a:spcBef>
                <a:spcPts val="409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spc="-5" dirty="0">
                <a:latin typeface="Arial MT"/>
                <a:cs typeface="Arial MT"/>
              </a:rPr>
              <a:t>Processing power</a:t>
            </a:r>
            <a:endParaRPr sz="2400">
              <a:latin typeface="Arial MT"/>
              <a:cs typeface="Arial MT"/>
            </a:endParaRPr>
          </a:p>
          <a:p>
            <a:pPr marL="285091" indent="-273027">
              <a:spcBef>
                <a:spcPts val="59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25" algn="l"/>
              </a:tabLst>
            </a:pPr>
            <a:r>
              <a:rPr sz="2600" dirty="0">
                <a:latin typeface="Arial MT"/>
                <a:cs typeface="Arial MT"/>
              </a:rPr>
              <a:t>Example: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E-mail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client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554" y="4115155"/>
            <a:ext cx="723809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280" marR="5080" indent="-228580">
              <a:spcBef>
                <a:spcPts val="10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241280" algn="l"/>
              </a:tabLst>
            </a:pPr>
            <a:r>
              <a:rPr sz="2400" spc="-5" dirty="0">
                <a:latin typeface="Arial MT"/>
                <a:cs typeface="Arial MT"/>
              </a:rPr>
              <a:t>An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application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enables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you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send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receive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e-mail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380" y="2819423"/>
            <a:ext cx="3663814" cy="408444"/>
          </a:xfrm>
          <a:prstGeom prst="rect">
            <a:avLst/>
          </a:prstGeom>
          <a:ln w="9144">
            <a:solidFill>
              <a:srgbClr val="FC0D0C"/>
            </a:solidFill>
          </a:ln>
        </p:spPr>
        <p:txBody>
          <a:bodyPr vert="horz" wrap="square" lIns="0" tIns="38734" rIns="0" bIns="0" rtlCol="0">
            <a:spAutoFit/>
          </a:bodyPr>
          <a:lstStyle/>
          <a:p>
            <a:pPr marL="92067">
              <a:spcBef>
                <a:spcPts val="305"/>
              </a:spcBef>
            </a:pPr>
            <a:r>
              <a:rPr sz="2400" b="1" dirty="0">
                <a:latin typeface="Arial"/>
                <a:cs typeface="Arial"/>
              </a:rPr>
              <a:t>Clients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are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288" y="542544"/>
              <a:ext cx="1807464" cy="13411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4272" y="542544"/>
              <a:ext cx="996696" cy="13411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488" y="542544"/>
              <a:ext cx="5199888" cy="134111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2581" y="700227"/>
            <a:ext cx="56146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4F271C"/>
                </a:solidFill>
                <a:latin typeface="Arial MT"/>
                <a:cs typeface="Arial MT"/>
              </a:rPr>
              <a:t>12</a:t>
            </a:r>
            <a:r>
              <a:rPr sz="4800" spc="-5" dirty="0">
                <a:solidFill>
                  <a:srgbClr val="4F271C"/>
                </a:solidFill>
                <a:latin typeface="Arial MT"/>
                <a:cs typeface="Arial MT"/>
              </a:rPr>
              <a:t>8</a:t>
            </a:r>
            <a:r>
              <a:rPr sz="4800" spc="5" dirty="0">
                <a:solidFill>
                  <a:srgbClr val="4F271C"/>
                </a:solidFill>
                <a:latin typeface="Arial MT"/>
                <a:cs typeface="Arial MT"/>
              </a:rPr>
              <a:t>-</a:t>
            </a:r>
            <a:r>
              <a:rPr sz="4800" dirty="0">
                <a:solidFill>
                  <a:srgbClr val="4F271C"/>
                </a:solidFill>
                <a:latin typeface="Arial MT"/>
                <a:cs typeface="Arial MT"/>
              </a:rPr>
              <a:t>bit</a:t>
            </a:r>
            <a:r>
              <a:rPr sz="4800" spc="5" dirty="0">
                <a:solidFill>
                  <a:srgbClr val="4F271C"/>
                </a:solidFill>
                <a:latin typeface="Arial MT"/>
                <a:cs typeface="Arial MT"/>
              </a:rPr>
              <a:t> </a:t>
            </a:r>
            <a:r>
              <a:rPr sz="4800" dirty="0">
                <a:solidFill>
                  <a:srgbClr val="4F271C"/>
                </a:solidFill>
                <a:latin typeface="Arial MT"/>
                <a:cs typeface="Arial MT"/>
              </a:rPr>
              <a:t>IPv6</a:t>
            </a:r>
            <a:r>
              <a:rPr sz="4800" spc="-550" dirty="0">
                <a:solidFill>
                  <a:srgbClr val="4F271C"/>
                </a:solidFill>
                <a:latin typeface="Arial MT"/>
                <a:cs typeface="Arial MT"/>
              </a:rPr>
              <a:t> </a:t>
            </a:r>
            <a:r>
              <a:rPr sz="4800" dirty="0">
                <a:solidFill>
                  <a:srgbClr val="4F271C"/>
                </a:solidFill>
                <a:latin typeface="Arial MT"/>
                <a:cs typeface="Arial MT"/>
              </a:rPr>
              <a:t>A</a:t>
            </a:r>
            <a:r>
              <a:rPr sz="4800" spc="-20" dirty="0">
                <a:solidFill>
                  <a:srgbClr val="4F271C"/>
                </a:solidFill>
                <a:latin typeface="Arial MT"/>
                <a:cs typeface="Arial MT"/>
              </a:rPr>
              <a:t>d</a:t>
            </a:r>
            <a:r>
              <a:rPr sz="4800" dirty="0">
                <a:solidFill>
                  <a:srgbClr val="4F271C"/>
                </a:solidFill>
                <a:latin typeface="Arial MT"/>
                <a:cs typeface="Arial MT"/>
              </a:rPr>
              <a:t>dress</a:t>
            </a:r>
            <a:endParaRPr sz="48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5172" y="2135123"/>
            <a:ext cx="7086600" cy="457200"/>
          </a:xfrm>
          <a:custGeom>
            <a:avLst/>
            <a:gdLst/>
            <a:ahLst/>
            <a:cxnLst/>
            <a:rect l="l" t="t" r="r" b="b"/>
            <a:pathLst>
              <a:path w="7086600" h="457200">
                <a:moveTo>
                  <a:pt x="7086600" y="0"/>
                </a:moveTo>
                <a:lnTo>
                  <a:pt x="7070979" y="52450"/>
                </a:lnTo>
                <a:lnTo>
                  <a:pt x="7026529" y="100584"/>
                </a:lnTo>
                <a:lnTo>
                  <a:pt x="6994652" y="122554"/>
                </a:lnTo>
                <a:lnTo>
                  <a:pt x="6956806" y="143001"/>
                </a:lnTo>
                <a:lnTo>
                  <a:pt x="6913626" y="161671"/>
                </a:lnTo>
                <a:lnTo>
                  <a:pt x="6865366" y="178435"/>
                </a:lnTo>
                <a:lnTo>
                  <a:pt x="6812660" y="193039"/>
                </a:lnTo>
                <a:lnTo>
                  <a:pt x="6755764" y="205359"/>
                </a:lnTo>
                <a:lnTo>
                  <a:pt x="6695185" y="215264"/>
                </a:lnTo>
                <a:lnTo>
                  <a:pt x="6631432" y="222503"/>
                </a:lnTo>
                <a:lnTo>
                  <a:pt x="6564883" y="227075"/>
                </a:lnTo>
                <a:lnTo>
                  <a:pt x="6496050" y="228600"/>
                </a:lnTo>
                <a:lnTo>
                  <a:pt x="4133850" y="228600"/>
                </a:lnTo>
                <a:lnTo>
                  <a:pt x="4065016" y="230124"/>
                </a:lnTo>
                <a:lnTo>
                  <a:pt x="3998467" y="234696"/>
                </a:lnTo>
                <a:lnTo>
                  <a:pt x="3934714" y="241935"/>
                </a:lnTo>
                <a:lnTo>
                  <a:pt x="3874135" y="251840"/>
                </a:lnTo>
                <a:lnTo>
                  <a:pt x="3817239" y="264160"/>
                </a:lnTo>
                <a:lnTo>
                  <a:pt x="3764533" y="278764"/>
                </a:lnTo>
                <a:lnTo>
                  <a:pt x="3716274" y="295528"/>
                </a:lnTo>
                <a:lnTo>
                  <a:pt x="3673093" y="314198"/>
                </a:lnTo>
                <a:lnTo>
                  <a:pt x="3635248" y="334645"/>
                </a:lnTo>
                <a:lnTo>
                  <a:pt x="3603370" y="356615"/>
                </a:lnTo>
                <a:lnTo>
                  <a:pt x="3558920" y="404749"/>
                </a:lnTo>
                <a:lnTo>
                  <a:pt x="3543300" y="457200"/>
                </a:lnTo>
                <a:lnTo>
                  <a:pt x="3539363" y="430529"/>
                </a:lnTo>
                <a:lnTo>
                  <a:pt x="3508882" y="380111"/>
                </a:lnTo>
                <a:lnTo>
                  <a:pt x="3451352" y="334645"/>
                </a:lnTo>
                <a:lnTo>
                  <a:pt x="3413505" y="314198"/>
                </a:lnTo>
                <a:lnTo>
                  <a:pt x="3370326" y="295528"/>
                </a:lnTo>
                <a:lnTo>
                  <a:pt x="3322066" y="278764"/>
                </a:lnTo>
                <a:lnTo>
                  <a:pt x="3269361" y="264160"/>
                </a:lnTo>
                <a:lnTo>
                  <a:pt x="3212465" y="251840"/>
                </a:lnTo>
                <a:lnTo>
                  <a:pt x="3151886" y="241935"/>
                </a:lnTo>
                <a:lnTo>
                  <a:pt x="3088131" y="234696"/>
                </a:lnTo>
                <a:lnTo>
                  <a:pt x="3021583" y="230124"/>
                </a:lnTo>
                <a:lnTo>
                  <a:pt x="2952750" y="228600"/>
                </a:lnTo>
                <a:lnTo>
                  <a:pt x="590550" y="228600"/>
                </a:lnTo>
                <a:lnTo>
                  <a:pt x="521716" y="227075"/>
                </a:lnTo>
                <a:lnTo>
                  <a:pt x="455168" y="222503"/>
                </a:lnTo>
                <a:lnTo>
                  <a:pt x="391414" y="215264"/>
                </a:lnTo>
                <a:lnTo>
                  <a:pt x="330834" y="205359"/>
                </a:lnTo>
                <a:lnTo>
                  <a:pt x="273951" y="193039"/>
                </a:lnTo>
                <a:lnTo>
                  <a:pt x="221183" y="178435"/>
                </a:lnTo>
                <a:lnTo>
                  <a:pt x="172961" y="161671"/>
                </a:lnTo>
                <a:lnTo>
                  <a:pt x="129730" y="143001"/>
                </a:lnTo>
                <a:lnTo>
                  <a:pt x="91935" y="122554"/>
                </a:lnTo>
                <a:lnTo>
                  <a:pt x="60020" y="100584"/>
                </a:lnTo>
                <a:lnTo>
                  <a:pt x="15595" y="52450"/>
                </a:lnTo>
                <a:lnTo>
                  <a:pt x="3975" y="26670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130" y="1780743"/>
            <a:ext cx="8036559" cy="3852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Verdana"/>
                <a:cs typeface="Verdana"/>
              </a:rPr>
              <a:t>3FFE:085B:1F1F:0000:0000:0000:</a:t>
            </a: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00A9:1234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5" dirty="0">
                <a:latin typeface="Arial MT"/>
                <a:cs typeface="Arial MT"/>
              </a:rPr>
              <a:t>8</a:t>
            </a:r>
            <a:r>
              <a:rPr sz="2800" spc="-495" dirty="0">
                <a:latin typeface="Arial MT"/>
                <a:cs typeface="Arial MT"/>
              </a:rPr>
              <a:t> </a:t>
            </a:r>
            <a:r>
              <a:rPr sz="2800" spc="-240" dirty="0">
                <a:latin typeface="Arial MT"/>
                <a:cs typeface="Arial MT"/>
              </a:rPr>
              <a:t>group</a:t>
            </a:r>
            <a:r>
              <a:rPr sz="2800" spc="5" dirty="0">
                <a:latin typeface="Arial MT"/>
                <a:cs typeface="Arial MT"/>
              </a:rPr>
              <a:t>s</a:t>
            </a:r>
            <a:r>
              <a:rPr sz="2800" spc="-390" dirty="0">
                <a:latin typeface="Arial MT"/>
                <a:cs typeface="Arial MT"/>
              </a:rPr>
              <a:t> </a:t>
            </a:r>
            <a:r>
              <a:rPr sz="2800" spc="-75" dirty="0">
                <a:latin typeface="Arial MT"/>
                <a:cs typeface="Arial MT"/>
              </a:rPr>
              <a:t>o</a:t>
            </a:r>
            <a:r>
              <a:rPr sz="2800" dirty="0">
                <a:latin typeface="Arial MT"/>
                <a:cs typeface="Arial MT"/>
              </a:rPr>
              <a:t>f</a:t>
            </a:r>
            <a:r>
              <a:rPr sz="2800" spc="-145" dirty="0">
                <a:latin typeface="Arial MT"/>
                <a:cs typeface="Arial MT"/>
              </a:rPr>
              <a:t> </a:t>
            </a:r>
            <a:r>
              <a:rPr sz="2800" spc="-120" dirty="0">
                <a:latin typeface="Arial MT"/>
                <a:cs typeface="Arial MT"/>
              </a:rPr>
              <a:t>16-b</a:t>
            </a:r>
            <a:r>
              <a:rPr sz="2800" spc="-125" dirty="0">
                <a:latin typeface="Arial MT"/>
                <a:cs typeface="Arial MT"/>
              </a:rPr>
              <a:t>i</a:t>
            </a:r>
            <a:r>
              <a:rPr sz="2800" dirty="0">
                <a:latin typeface="Arial MT"/>
                <a:cs typeface="Arial MT"/>
              </a:rPr>
              <a:t>t</a:t>
            </a:r>
            <a:r>
              <a:rPr sz="2800" spc="-215" dirty="0">
                <a:latin typeface="Arial MT"/>
                <a:cs typeface="Arial MT"/>
              </a:rPr>
              <a:t> he</a:t>
            </a:r>
            <a:r>
              <a:rPr sz="2800" spc="-250" dirty="0">
                <a:latin typeface="Arial MT"/>
                <a:cs typeface="Arial MT"/>
              </a:rPr>
              <a:t>x</a:t>
            </a:r>
            <a:r>
              <a:rPr sz="2800" spc="-215" dirty="0">
                <a:latin typeface="Arial MT"/>
                <a:cs typeface="Arial MT"/>
              </a:rPr>
              <a:t>ade</a:t>
            </a:r>
            <a:r>
              <a:rPr sz="2800" spc="-204" dirty="0">
                <a:latin typeface="Arial MT"/>
                <a:cs typeface="Arial MT"/>
              </a:rPr>
              <a:t>c</a:t>
            </a:r>
            <a:r>
              <a:rPr sz="2800" spc="-220" dirty="0">
                <a:latin typeface="Arial MT"/>
                <a:cs typeface="Arial MT"/>
              </a:rPr>
              <a:t>i</a:t>
            </a:r>
            <a:r>
              <a:rPr sz="2800" spc="-225" dirty="0">
                <a:latin typeface="Arial MT"/>
                <a:cs typeface="Arial MT"/>
              </a:rPr>
              <a:t>m</a:t>
            </a:r>
            <a:r>
              <a:rPr sz="2800" spc="-21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l</a:t>
            </a:r>
            <a:r>
              <a:rPr sz="2800" spc="-434" dirty="0">
                <a:latin typeface="Arial MT"/>
                <a:cs typeface="Arial MT"/>
              </a:rPr>
              <a:t> </a:t>
            </a:r>
            <a:r>
              <a:rPr sz="2800" spc="-265" dirty="0">
                <a:latin typeface="Arial MT"/>
                <a:cs typeface="Arial MT"/>
              </a:rPr>
              <a:t>nu</a:t>
            </a:r>
            <a:r>
              <a:rPr sz="2800" spc="-275" dirty="0">
                <a:latin typeface="Arial MT"/>
                <a:cs typeface="Arial MT"/>
              </a:rPr>
              <a:t>m</a:t>
            </a:r>
            <a:r>
              <a:rPr sz="2800" spc="-265" dirty="0">
                <a:latin typeface="Arial MT"/>
                <a:cs typeface="Arial MT"/>
              </a:rPr>
              <a:t>ber</a:t>
            </a:r>
            <a:r>
              <a:rPr sz="2800" spc="5" dirty="0">
                <a:latin typeface="Arial MT"/>
                <a:cs typeface="Arial MT"/>
              </a:rPr>
              <a:t>s</a:t>
            </a:r>
            <a:r>
              <a:rPr sz="2800" spc="-430" dirty="0">
                <a:latin typeface="Arial MT"/>
                <a:cs typeface="Arial MT"/>
              </a:rPr>
              <a:t> </a:t>
            </a:r>
            <a:r>
              <a:rPr sz="2800" spc="-250" dirty="0">
                <a:latin typeface="Arial MT"/>
                <a:cs typeface="Arial MT"/>
              </a:rPr>
              <a:t>s</a:t>
            </a:r>
            <a:r>
              <a:rPr sz="2800" spc="-265" dirty="0">
                <a:latin typeface="Arial MT"/>
                <a:cs typeface="Arial MT"/>
              </a:rPr>
              <a:t>epara</a:t>
            </a:r>
            <a:r>
              <a:rPr sz="2800" spc="-280" dirty="0">
                <a:latin typeface="Arial MT"/>
                <a:cs typeface="Arial MT"/>
              </a:rPr>
              <a:t>t</a:t>
            </a:r>
            <a:r>
              <a:rPr sz="2800" spc="-265" dirty="0">
                <a:latin typeface="Arial MT"/>
                <a:cs typeface="Arial MT"/>
              </a:rPr>
              <a:t>e</a:t>
            </a:r>
            <a:r>
              <a:rPr sz="2800" spc="5" dirty="0">
                <a:latin typeface="Arial MT"/>
                <a:cs typeface="Arial MT"/>
              </a:rPr>
              <a:t>d</a:t>
            </a:r>
            <a:r>
              <a:rPr sz="2800" spc="-420" dirty="0">
                <a:latin typeface="Arial MT"/>
                <a:cs typeface="Arial MT"/>
              </a:rPr>
              <a:t> </a:t>
            </a:r>
            <a:r>
              <a:rPr sz="2800" spc="-170" dirty="0">
                <a:latin typeface="Arial MT"/>
                <a:cs typeface="Arial MT"/>
              </a:rPr>
              <a:t>b</a:t>
            </a:r>
            <a:r>
              <a:rPr sz="2800" spc="5" dirty="0">
                <a:latin typeface="Arial MT"/>
                <a:cs typeface="Arial MT"/>
              </a:rPr>
              <a:t>y</a:t>
            </a:r>
            <a:r>
              <a:rPr sz="2800" spc="-3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“</a:t>
            </a:r>
            <a:r>
              <a:rPr sz="2800" spc="10" dirty="0">
                <a:latin typeface="Arial MT"/>
                <a:cs typeface="Arial MT"/>
              </a:rPr>
              <a:t>:</a:t>
            </a:r>
            <a:r>
              <a:rPr sz="2800" dirty="0">
                <a:latin typeface="Arial MT"/>
                <a:cs typeface="Arial MT"/>
              </a:rPr>
              <a:t>”</a:t>
            </a:r>
            <a:endParaRPr sz="2800">
              <a:latin typeface="Arial MT"/>
              <a:cs typeface="Arial MT"/>
            </a:endParaRPr>
          </a:p>
          <a:p>
            <a:pPr marL="2988310" marR="2200910">
              <a:lnSpc>
                <a:spcPct val="100000"/>
              </a:lnSpc>
              <a:spcBef>
                <a:spcPts val="1010"/>
              </a:spcBef>
            </a:pPr>
            <a:r>
              <a:rPr sz="2800" spc="-190" dirty="0">
                <a:latin typeface="Arial MT"/>
                <a:cs typeface="Arial MT"/>
              </a:rPr>
              <a:t>Lead</a:t>
            </a:r>
            <a:r>
              <a:rPr sz="2800" spc="-195" dirty="0">
                <a:latin typeface="Arial MT"/>
                <a:cs typeface="Arial MT"/>
              </a:rPr>
              <a:t>i</a:t>
            </a:r>
            <a:r>
              <a:rPr sz="2800" spc="-190" dirty="0">
                <a:latin typeface="Arial MT"/>
                <a:cs typeface="Arial MT"/>
              </a:rPr>
              <a:t>n</a:t>
            </a:r>
            <a:r>
              <a:rPr sz="2800" spc="5" dirty="0">
                <a:latin typeface="Arial MT"/>
                <a:cs typeface="Arial MT"/>
              </a:rPr>
              <a:t>g</a:t>
            </a:r>
            <a:r>
              <a:rPr sz="2800" spc="-355" dirty="0">
                <a:latin typeface="Arial MT"/>
                <a:cs typeface="Arial MT"/>
              </a:rPr>
              <a:t> </a:t>
            </a:r>
            <a:r>
              <a:rPr sz="2800" spc="-250" dirty="0">
                <a:latin typeface="Arial MT"/>
                <a:cs typeface="Arial MT"/>
              </a:rPr>
              <a:t>z</a:t>
            </a:r>
            <a:r>
              <a:rPr sz="2800" spc="-265" dirty="0">
                <a:latin typeface="Arial MT"/>
                <a:cs typeface="Arial MT"/>
              </a:rPr>
              <a:t>ero</a:t>
            </a:r>
            <a:r>
              <a:rPr sz="2800" spc="5" dirty="0">
                <a:latin typeface="Arial MT"/>
                <a:cs typeface="Arial MT"/>
              </a:rPr>
              <a:t>s</a:t>
            </a:r>
            <a:r>
              <a:rPr sz="2800" spc="-500" dirty="0">
                <a:latin typeface="Arial MT"/>
                <a:cs typeface="Arial MT"/>
              </a:rPr>
              <a:t> </a:t>
            </a:r>
            <a:r>
              <a:rPr sz="2800" spc="-275" dirty="0">
                <a:latin typeface="Arial MT"/>
                <a:cs typeface="Arial MT"/>
              </a:rPr>
              <a:t>c</a:t>
            </a:r>
            <a:r>
              <a:rPr sz="2800" spc="-285" dirty="0">
                <a:latin typeface="Arial MT"/>
                <a:cs typeface="Arial MT"/>
              </a:rPr>
              <a:t>a</a:t>
            </a:r>
            <a:r>
              <a:rPr sz="2800" spc="5" dirty="0">
                <a:latin typeface="Arial MT"/>
                <a:cs typeface="Arial MT"/>
              </a:rPr>
              <a:t>n</a:t>
            </a:r>
            <a:r>
              <a:rPr sz="2800" spc="-565" dirty="0">
                <a:latin typeface="Arial MT"/>
                <a:cs typeface="Arial MT"/>
              </a:rPr>
              <a:t> </a:t>
            </a:r>
            <a:r>
              <a:rPr sz="2800" spc="-310" dirty="0">
                <a:latin typeface="Arial MT"/>
                <a:cs typeface="Arial MT"/>
              </a:rPr>
              <a:t>b</a:t>
            </a:r>
            <a:r>
              <a:rPr sz="2800" dirty="0">
                <a:latin typeface="Arial MT"/>
                <a:cs typeface="Arial MT"/>
              </a:rPr>
              <a:t>e  </a:t>
            </a:r>
            <a:r>
              <a:rPr sz="2800" spc="-215" dirty="0">
                <a:latin typeface="Arial MT"/>
                <a:cs typeface="Arial MT"/>
              </a:rPr>
              <a:t>removed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Arial MT"/>
              <a:cs typeface="Arial MT"/>
            </a:endParaRPr>
          </a:p>
          <a:p>
            <a:pPr marL="344805" algn="ctr">
              <a:lnSpc>
                <a:spcPct val="100000"/>
              </a:lnSpc>
            </a:pPr>
            <a:r>
              <a:rPr sz="2400" spc="-15" dirty="0">
                <a:latin typeface="Verdana"/>
                <a:cs typeface="Verdana"/>
              </a:rPr>
              <a:t>3FFE:85B:1F1F::A9:1234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Arial MT"/>
                <a:cs typeface="Arial MT"/>
              </a:rPr>
              <a:t>::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27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all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175" dirty="0">
                <a:latin typeface="Arial MT"/>
                <a:cs typeface="Arial MT"/>
              </a:rPr>
              <a:t>zeros</a:t>
            </a:r>
            <a:r>
              <a:rPr sz="2400" spc="-484" dirty="0">
                <a:latin typeface="Arial MT"/>
                <a:cs typeface="Arial MT"/>
              </a:rPr>
              <a:t> </a:t>
            </a:r>
            <a:r>
              <a:rPr sz="2400" spc="-40" dirty="0">
                <a:latin typeface="Arial MT"/>
                <a:cs typeface="Arial MT"/>
              </a:rPr>
              <a:t>in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55" dirty="0">
                <a:latin typeface="Arial MT"/>
                <a:cs typeface="Arial MT"/>
              </a:rPr>
              <a:t>one</a:t>
            </a:r>
            <a:r>
              <a:rPr sz="2400" spc="-52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or</a:t>
            </a:r>
            <a:r>
              <a:rPr sz="2400" spc="-285" dirty="0">
                <a:latin typeface="Arial MT"/>
                <a:cs typeface="Arial MT"/>
              </a:rPr>
              <a:t> </a:t>
            </a:r>
            <a:r>
              <a:rPr sz="2400" spc="-160" dirty="0">
                <a:latin typeface="Arial MT"/>
                <a:cs typeface="Arial MT"/>
              </a:rPr>
              <a:t>more</a:t>
            </a:r>
            <a:r>
              <a:rPr sz="2400" spc="-445" dirty="0">
                <a:latin typeface="Arial MT"/>
                <a:cs typeface="Arial MT"/>
              </a:rPr>
              <a:t> </a:t>
            </a:r>
            <a:r>
              <a:rPr sz="2400" spc="-160" dirty="0">
                <a:latin typeface="Arial MT"/>
                <a:cs typeface="Arial MT"/>
              </a:rPr>
              <a:t>group</a:t>
            </a:r>
            <a:r>
              <a:rPr sz="2400" spc="-30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of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80" dirty="0">
                <a:latin typeface="Arial MT"/>
                <a:cs typeface="Arial MT"/>
              </a:rPr>
              <a:t>16-bit</a:t>
            </a:r>
            <a:r>
              <a:rPr sz="2400" spc="-275" dirty="0">
                <a:latin typeface="Arial MT"/>
                <a:cs typeface="Arial MT"/>
              </a:rPr>
              <a:t> </a:t>
            </a:r>
            <a:r>
              <a:rPr sz="2400" spc="-175" dirty="0">
                <a:latin typeface="Arial MT"/>
                <a:cs typeface="Arial MT"/>
              </a:rPr>
              <a:t>hexadecimal</a:t>
            </a:r>
            <a:r>
              <a:rPr sz="2400" spc="-240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numbers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08248" y="3959351"/>
            <a:ext cx="1447800" cy="1377315"/>
          </a:xfrm>
          <a:custGeom>
            <a:avLst/>
            <a:gdLst/>
            <a:ahLst/>
            <a:cxnLst/>
            <a:rect l="l" t="t" r="r" b="b"/>
            <a:pathLst>
              <a:path w="1447800" h="1377314">
                <a:moveTo>
                  <a:pt x="1224153" y="927354"/>
                </a:moveTo>
                <a:lnTo>
                  <a:pt x="1219200" y="842518"/>
                </a:lnTo>
                <a:lnTo>
                  <a:pt x="1154176" y="897382"/>
                </a:lnTo>
                <a:lnTo>
                  <a:pt x="1183386" y="909828"/>
                </a:lnTo>
                <a:lnTo>
                  <a:pt x="984758" y="1372235"/>
                </a:lnTo>
                <a:lnTo>
                  <a:pt x="996442" y="1377315"/>
                </a:lnTo>
                <a:lnTo>
                  <a:pt x="1194943" y="914908"/>
                </a:lnTo>
                <a:lnTo>
                  <a:pt x="1224153" y="927354"/>
                </a:lnTo>
                <a:close/>
              </a:path>
              <a:path w="1447800" h="1377314">
                <a:moveTo>
                  <a:pt x="1447800" y="462280"/>
                </a:moveTo>
                <a:lnTo>
                  <a:pt x="1428242" y="379476"/>
                </a:lnTo>
                <a:lnTo>
                  <a:pt x="1403858" y="399796"/>
                </a:lnTo>
                <a:lnTo>
                  <a:pt x="1071626" y="1905"/>
                </a:lnTo>
                <a:lnTo>
                  <a:pt x="1066800" y="5969"/>
                </a:lnTo>
                <a:lnTo>
                  <a:pt x="1064641" y="0"/>
                </a:lnTo>
                <a:lnTo>
                  <a:pt x="69596" y="354711"/>
                </a:lnTo>
                <a:lnTo>
                  <a:pt x="58928" y="324866"/>
                </a:lnTo>
                <a:lnTo>
                  <a:pt x="0" y="386207"/>
                </a:lnTo>
                <a:lnTo>
                  <a:pt x="84582" y="396494"/>
                </a:lnTo>
                <a:lnTo>
                  <a:pt x="73914" y="366649"/>
                </a:lnTo>
                <a:lnTo>
                  <a:pt x="1064768" y="13462"/>
                </a:lnTo>
                <a:lnTo>
                  <a:pt x="1394079" y="407924"/>
                </a:lnTo>
                <a:lnTo>
                  <a:pt x="1369695" y="428117"/>
                </a:lnTo>
                <a:lnTo>
                  <a:pt x="1447800" y="4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49298" y="475945"/>
            <a:ext cx="27412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IPv4</a:t>
            </a:r>
            <a:r>
              <a:rPr sz="4300" spc="-30" dirty="0"/>
              <a:t> </a:t>
            </a:r>
            <a:r>
              <a:rPr sz="4300" spc="-15" dirty="0"/>
              <a:t>vs.</a:t>
            </a:r>
            <a:r>
              <a:rPr sz="4300" spc="-90" dirty="0"/>
              <a:t> </a:t>
            </a:r>
            <a:r>
              <a:rPr sz="4300" spc="-10" dirty="0"/>
              <a:t>IPv6</a:t>
            </a:r>
            <a:endParaRPr sz="43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77900" y="1250950"/>
          <a:ext cx="8169275" cy="559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639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1270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lnB w="12700">
                      <a:solidFill>
                        <a:srgbClr val="465A8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525" marR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-15" dirty="0">
                          <a:latin typeface="Trebuchet MS"/>
                          <a:cs typeface="Trebuchet MS"/>
                        </a:rPr>
                        <a:t>IPv6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635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lnB w="12700">
                      <a:solidFill>
                        <a:srgbClr val="465A8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0239">
                <a:tc>
                  <a:txBody>
                    <a:bodyPr/>
                    <a:lstStyle/>
                    <a:p>
                      <a:pPr marL="841375" marR="591820" indent="-817244">
                        <a:lnSpc>
                          <a:spcPct val="100000"/>
                        </a:lnSpc>
                        <a:spcBef>
                          <a:spcPts val="975"/>
                        </a:spcBef>
                        <a:tabLst>
                          <a:tab pos="1494155" algn="l"/>
                        </a:tabLst>
                      </a:pPr>
                      <a:r>
                        <a:rPr sz="2800" spc="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Pv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2800" spc="3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4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3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800" spc="-8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spc="-5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2800" spc="-2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1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2  </a:t>
                      </a:r>
                      <a:r>
                        <a:rPr sz="2800" spc="-15" dirty="0">
                          <a:latin typeface="Trebuchet MS"/>
                          <a:cs typeface="Trebuchet MS"/>
                        </a:rPr>
                        <a:t>bit	</a:t>
                      </a:r>
                      <a:r>
                        <a:rPr sz="2800" spc="-185" dirty="0">
                          <a:latin typeface="Trebuchet MS"/>
                          <a:cs typeface="Trebuchet MS"/>
                        </a:rPr>
                        <a:t>length.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1270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lnB w="12700">
                      <a:solidFill>
                        <a:srgbClr val="465A8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97560" marR="535305" indent="-771525">
                        <a:lnSpc>
                          <a:spcPct val="100000"/>
                        </a:lnSpc>
                        <a:spcBef>
                          <a:spcPts val="975"/>
                        </a:spcBef>
                        <a:tabLst>
                          <a:tab pos="1449705" algn="l"/>
                        </a:tabLst>
                      </a:pPr>
                      <a:r>
                        <a:rPr sz="2800" spc="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Pv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6</a:t>
                      </a:r>
                      <a:r>
                        <a:rPr sz="2800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5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800" spc="-6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-3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1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5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1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2800" spc="-35" dirty="0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8  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bit	</a:t>
                      </a:r>
                      <a:r>
                        <a:rPr sz="2800" spc="-185" dirty="0">
                          <a:latin typeface="Trebuchet MS"/>
                          <a:cs typeface="Trebuchet MS"/>
                        </a:rPr>
                        <a:t>length.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635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lnB w="12700">
                      <a:solidFill>
                        <a:srgbClr val="465A8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6880">
                <a:tc>
                  <a:txBody>
                    <a:bodyPr/>
                    <a:lstStyle/>
                    <a:p>
                      <a:pPr marL="24130" algn="just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800" spc="-80" dirty="0">
                          <a:latin typeface="Trebuchet MS"/>
                          <a:cs typeface="Trebuchet MS"/>
                        </a:rPr>
                        <a:t>IPv4</a:t>
                      </a:r>
                      <a:r>
                        <a:rPr sz="2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addresses</a:t>
                      </a:r>
                      <a:r>
                        <a:rPr sz="2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2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25" dirty="0">
                          <a:latin typeface="Trebuchet MS"/>
                          <a:cs typeface="Trebuchet MS"/>
                        </a:rPr>
                        <a:t>binary 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25" dirty="0">
                          <a:latin typeface="Trebuchet MS"/>
                          <a:cs typeface="Trebuchet MS"/>
                        </a:rPr>
                        <a:t>numbersrepresented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2800" spc="-8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70" dirty="0">
                          <a:latin typeface="Trebuchet MS"/>
                          <a:cs typeface="Trebuchet MS"/>
                        </a:rPr>
                        <a:t>decimals.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1270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lnB w="12700">
                      <a:solidFill>
                        <a:srgbClr val="465A8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just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800" spc="-80" dirty="0">
                          <a:latin typeface="Trebuchet MS"/>
                          <a:cs typeface="Trebuchet MS"/>
                        </a:rPr>
                        <a:t>IPv6</a:t>
                      </a:r>
                      <a:r>
                        <a:rPr sz="2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addresses</a:t>
                      </a:r>
                      <a:r>
                        <a:rPr sz="2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2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25" dirty="0">
                          <a:latin typeface="Trebuchet MS"/>
                          <a:cs typeface="Trebuchet MS"/>
                        </a:rPr>
                        <a:t>binary </a:t>
                      </a:r>
                      <a:r>
                        <a:rPr sz="2800" spc="-8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05" dirty="0">
                          <a:latin typeface="Trebuchet MS"/>
                          <a:cs typeface="Trebuchet MS"/>
                        </a:rPr>
                        <a:t>numbers</a:t>
                      </a:r>
                      <a:r>
                        <a:rPr sz="2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35" dirty="0">
                          <a:latin typeface="Trebuchet MS"/>
                          <a:cs typeface="Trebuchet MS"/>
                        </a:rPr>
                        <a:t>represented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204" dirty="0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28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hexadecimals.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635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lnB w="12700">
                      <a:solidFill>
                        <a:srgbClr val="465A8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239">
                <a:tc>
                  <a:txBody>
                    <a:bodyPr/>
                    <a:lstStyle/>
                    <a:p>
                      <a:pPr marL="24130" marR="3175">
                        <a:lnSpc>
                          <a:spcPct val="100000"/>
                        </a:lnSpc>
                        <a:spcBef>
                          <a:spcPts val="1000"/>
                        </a:spcBef>
                        <a:tabLst>
                          <a:tab pos="1225550" algn="l"/>
                          <a:tab pos="2795905" algn="l"/>
                        </a:tabLst>
                      </a:pPr>
                      <a:r>
                        <a:rPr sz="2800" dirty="0">
                          <a:latin typeface="Trebuchet MS"/>
                          <a:cs typeface="Trebuchet MS"/>
                        </a:rPr>
                        <a:t>IPSec	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support	</a:t>
                      </a:r>
                      <a:r>
                        <a:rPr sz="2800" spc="-5" dirty="0">
                          <a:latin typeface="Trebuchet MS"/>
                          <a:cs typeface="Trebuchet MS"/>
                        </a:rPr>
                        <a:t>is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  <a:p>
                      <a:pPr marL="1226185" marR="3175">
                        <a:lnSpc>
                          <a:spcPct val="100000"/>
                        </a:lnSpc>
                        <a:tabLst>
                          <a:tab pos="2098040" algn="l"/>
                        </a:tabLst>
                      </a:pPr>
                      <a:r>
                        <a:rPr sz="2800" spc="-10" dirty="0">
                          <a:latin typeface="Trebuchet MS"/>
                          <a:cs typeface="Trebuchet MS"/>
                        </a:rPr>
                        <a:t>only	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optional.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1270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lnB w="12700">
                      <a:solidFill>
                        <a:srgbClr val="465A8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ct val="100000"/>
                        </a:lnSpc>
                        <a:spcBef>
                          <a:spcPts val="2685"/>
                        </a:spcBef>
                      </a:pPr>
                      <a:r>
                        <a:rPr sz="2800" spc="-1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800" spc="-15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3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800" spc="-4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14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PS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800" spc="-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pp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spc="-135" dirty="0">
                          <a:latin typeface="Trebuchet MS"/>
                          <a:cs typeface="Trebuchet MS"/>
                        </a:rPr>
                        <a:t>rt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340995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635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lnB w="12700">
                      <a:solidFill>
                        <a:srgbClr val="465A8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2858">
                <a:tc>
                  <a:txBody>
                    <a:bodyPr/>
                    <a:lstStyle/>
                    <a:p>
                      <a:pPr marL="24130" algn="just">
                        <a:lnSpc>
                          <a:spcPct val="100000"/>
                        </a:lnSpc>
                      </a:pPr>
                      <a:r>
                        <a:rPr sz="2800" spc="-145" dirty="0">
                          <a:latin typeface="Trebuchet MS"/>
                          <a:cs typeface="Trebuchet MS"/>
                        </a:rPr>
                        <a:t>Fragmentation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6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2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80" dirty="0">
                          <a:latin typeface="Trebuchet MS"/>
                          <a:cs typeface="Trebuchet MS"/>
                        </a:rPr>
                        <a:t>done</a:t>
                      </a:r>
                      <a:r>
                        <a:rPr sz="2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200" dirty="0">
                          <a:latin typeface="Trebuchet MS"/>
                          <a:cs typeface="Trebuchet MS"/>
                        </a:rPr>
                        <a:t>by </a:t>
                      </a:r>
                      <a:r>
                        <a:rPr sz="2800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00" dirty="0">
                          <a:latin typeface="Trebuchet MS"/>
                          <a:cs typeface="Trebuchet MS"/>
                        </a:rPr>
                        <a:t>sender</a:t>
                      </a:r>
                      <a:r>
                        <a:rPr sz="28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800" spc="-125" dirty="0">
                          <a:latin typeface="Trebuchet MS"/>
                          <a:cs typeface="Trebuchet MS"/>
                        </a:rPr>
                        <a:t> forwarding </a:t>
                      </a:r>
                      <a:r>
                        <a:rPr sz="2800" spc="-8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10" dirty="0">
                          <a:latin typeface="Trebuchet MS"/>
                          <a:cs typeface="Trebuchet MS"/>
                        </a:rPr>
                        <a:t>routers.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1270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4" marR="144145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800" spc="-155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2800" spc="-160" dirty="0">
                          <a:latin typeface="Trebuchet MS"/>
                          <a:cs typeface="Trebuchet MS"/>
                        </a:rPr>
                        <a:t>ra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800" spc="-15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-17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800" spc="-16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2800" spc="-16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800" spc="-3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2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0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800" spc="-9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spc="-1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-2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2800" spc="-1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y  </a:t>
                      </a:r>
                      <a:r>
                        <a:rPr sz="2800" spc="-17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y</a:t>
                      </a:r>
                      <a:r>
                        <a:rPr sz="2800" spc="-2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2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190" dirty="0">
                          <a:latin typeface="Trebuchet MS"/>
                          <a:cs typeface="Trebuchet MS"/>
                        </a:rPr>
                        <a:t>en</a:t>
                      </a:r>
                      <a:r>
                        <a:rPr sz="2800" spc="-19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800" spc="-19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-59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465A8D"/>
                      </a:solidFill>
                      <a:prstDash val="solid"/>
                    </a:lnL>
                    <a:lnR w="6350">
                      <a:solidFill>
                        <a:srgbClr val="465A8D"/>
                      </a:solidFill>
                      <a:prstDash val="solid"/>
                    </a:lnR>
                    <a:lnT w="12700">
                      <a:solidFill>
                        <a:srgbClr val="465A8D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4700" y="0"/>
            <a:ext cx="4116704" cy="6858000"/>
            <a:chOff x="944700" y="0"/>
            <a:chExt cx="4116704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00" y="0"/>
              <a:ext cx="13447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250" y="0"/>
              <a:ext cx="4076700" cy="6858000"/>
            </a:xfrm>
            <a:custGeom>
              <a:avLst/>
              <a:gdLst/>
              <a:ahLst/>
              <a:cxnLst/>
              <a:rect l="l" t="t" r="r" b="b"/>
              <a:pathLst>
                <a:path w="4076700" h="6858000">
                  <a:moveTo>
                    <a:pt x="4076700" y="0"/>
                  </a:moveTo>
                  <a:lnTo>
                    <a:pt x="103378" y="0"/>
                  </a:lnTo>
                  <a:lnTo>
                    <a:pt x="30734" y="0"/>
                  </a:lnTo>
                  <a:lnTo>
                    <a:pt x="0" y="0"/>
                  </a:lnTo>
                  <a:lnTo>
                    <a:pt x="0" y="1844802"/>
                  </a:lnTo>
                  <a:lnTo>
                    <a:pt x="0" y="3039872"/>
                  </a:lnTo>
                  <a:lnTo>
                    <a:pt x="0" y="4473702"/>
                  </a:lnTo>
                  <a:lnTo>
                    <a:pt x="0" y="6858000"/>
                  </a:lnTo>
                  <a:lnTo>
                    <a:pt x="30734" y="6858000"/>
                  </a:lnTo>
                  <a:lnTo>
                    <a:pt x="103378" y="6858000"/>
                  </a:lnTo>
                  <a:lnTo>
                    <a:pt x="4076700" y="6858000"/>
                  </a:lnTo>
                  <a:lnTo>
                    <a:pt x="4076700" y="4473702"/>
                  </a:lnTo>
                  <a:lnTo>
                    <a:pt x="4076700" y="3039872"/>
                  </a:lnTo>
                  <a:lnTo>
                    <a:pt x="4076700" y="1844802"/>
                  </a:lnTo>
                  <a:lnTo>
                    <a:pt x="407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77900" y="-3175"/>
          <a:ext cx="8187055" cy="6857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4802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4130" marR="31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45465" algn="l"/>
                        </a:tabLst>
                      </a:pPr>
                      <a:r>
                        <a:rPr sz="2400" spc="95" dirty="0">
                          <a:latin typeface="Trebuchet MS"/>
                          <a:cs typeface="Trebuchet MS"/>
                        </a:rPr>
                        <a:t>No	</a:t>
                      </a:r>
                      <a:r>
                        <a:rPr sz="2400" spc="-140" dirty="0">
                          <a:latin typeface="Trebuchet MS"/>
                          <a:cs typeface="Trebuchet MS"/>
                        </a:rPr>
                        <a:t>packet</a:t>
                      </a:r>
                      <a:r>
                        <a:rPr sz="2400" spc="-3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14" dirty="0">
                          <a:latin typeface="Trebuchet MS"/>
                          <a:cs typeface="Trebuchet MS"/>
                        </a:rPr>
                        <a:t>flow</a:t>
                      </a:r>
                      <a:r>
                        <a:rPr sz="2400" spc="-3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55" dirty="0">
                          <a:latin typeface="Trebuchet MS"/>
                          <a:cs typeface="Trebuchet MS"/>
                        </a:rPr>
                        <a:t>identification.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marR="3175" algn="just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400" spc="-150" dirty="0">
                          <a:latin typeface="Trebuchet MS"/>
                          <a:cs typeface="Trebuchet MS"/>
                        </a:rPr>
                        <a:t>Packet</a:t>
                      </a:r>
                      <a:r>
                        <a:rPr sz="24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95" dirty="0">
                          <a:latin typeface="Trebuchet MS"/>
                          <a:cs typeface="Trebuchet MS"/>
                        </a:rPr>
                        <a:t>flow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50" dirty="0">
                          <a:latin typeface="Trebuchet MS"/>
                          <a:cs typeface="Trebuchet MS"/>
                        </a:rPr>
                        <a:t>identification</a:t>
                      </a:r>
                      <a:r>
                        <a:rPr sz="24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8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24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8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19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400" spc="-204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18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spc="-204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spc="-18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19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2400" spc="-204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30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spc="-140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4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40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95" dirty="0">
                          <a:latin typeface="Trebuchet MS"/>
                          <a:cs typeface="Trebuchet MS"/>
                        </a:rPr>
                        <a:t>IPv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6 </a:t>
                      </a:r>
                      <a:r>
                        <a:rPr sz="2400" spc="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14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ea</a:t>
                      </a:r>
                      <a:r>
                        <a:rPr sz="2400" spc="-114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r  </a:t>
                      </a:r>
                      <a:r>
                        <a:rPr sz="2400" spc="-114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spc="-114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400" spc="-3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40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3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Fl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w </a:t>
                      </a:r>
                      <a:r>
                        <a:rPr sz="2400" spc="-2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4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14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spc="-3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22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2400" spc="-204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spc="-2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229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spc="-21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.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070">
                <a:tc>
                  <a:txBody>
                    <a:bodyPr/>
                    <a:lstStyle/>
                    <a:p>
                      <a:pPr marL="24130" marR="3175">
                        <a:lnSpc>
                          <a:spcPct val="100000"/>
                        </a:lnSpc>
                        <a:spcBef>
                          <a:spcPts val="705"/>
                        </a:spcBef>
                        <a:tabLst>
                          <a:tab pos="1664970" algn="l"/>
                          <a:tab pos="2518410" algn="l"/>
                        </a:tabLst>
                      </a:pPr>
                      <a:r>
                        <a:rPr sz="2400" dirty="0">
                          <a:latin typeface="Trebuchet MS"/>
                          <a:cs typeface="Trebuchet MS"/>
                        </a:rPr>
                        <a:t>Checksum	field	</a:t>
                      </a:r>
                      <a:r>
                        <a:rPr sz="2400" spc="10" dirty="0">
                          <a:latin typeface="Trebuchet MS"/>
                          <a:cs typeface="Trebuchet MS"/>
                        </a:rPr>
                        <a:t>is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1664970" marR="3175">
                        <a:lnSpc>
                          <a:spcPct val="100000"/>
                        </a:lnSpc>
                        <a:tabLst>
                          <a:tab pos="3073400" algn="l"/>
                        </a:tabLst>
                      </a:pPr>
                      <a:r>
                        <a:rPr sz="2400" spc="-9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400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spc="-1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5" dirty="0">
                          <a:latin typeface="Trebuchet MS"/>
                          <a:cs typeface="Trebuchet MS"/>
                        </a:rPr>
                        <a:t>bl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e	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400" spc="-2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95" dirty="0"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2400" spc="-10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24130" marR="3175">
                        <a:lnSpc>
                          <a:spcPts val="2840"/>
                        </a:lnSpc>
                        <a:spcBef>
                          <a:spcPts val="5"/>
                        </a:spcBef>
                      </a:pPr>
                      <a:r>
                        <a:rPr sz="2400" spc="-100" dirty="0">
                          <a:latin typeface="Trebuchet MS"/>
                          <a:cs typeface="Trebuchet MS"/>
                        </a:rPr>
                        <a:t>header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1360" marR="804545" indent="-695325">
                        <a:lnSpc>
                          <a:spcPct val="100000"/>
                        </a:lnSpc>
                        <a:spcBef>
                          <a:spcPts val="705"/>
                        </a:spcBef>
                        <a:tabLst>
                          <a:tab pos="720725" algn="l"/>
                          <a:tab pos="1471295" algn="l"/>
                          <a:tab pos="2230120" algn="l"/>
                          <a:tab pos="3032125" algn="l"/>
                        </a:tabLst>
                      </a:pPr>
                      <a:r>
                        <a:rPr sz="2400" dirty="0">
                          <a:latin typeface="Trebuchet MS"/>
                          <a:cs typeface="Trebuchet MS"/>
                        </a:rPr>
                        <a:t>No	</a:t>
                      </a:r>
                      <a:r>
                        <a:rPr sz="2400" spc="5" dirty="0">
                          <a:latin typeface="Trebuchet MS"/>
                          <a:cs typeface="Trebuchet MS"/>
                        </a:rPr>
                        <a:t>chec</a:t>
                      </a:r>
                      <a:r>
                        <a:rPr sz="2400" spc="-15" dirty="0">
                          <a:latin typeface="Trebuchet MS"/>
                          <a:cs typeface="Trebuchet MS"/>
                        </a:rPr>
                        <a:t>ks</a:t>
                      </a:r>
                      <a:r>
                        <a:rPr sz="2400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m	f</a:t>
                      </a:r>
                      <a:r>
                        <a:rPr sz="2400" spc="1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spc="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d	</a:t>
                      </a:r>
                      <a:r>
                        <a:rPr sz="2400" spc="10" dirty="0">
                          <a:latin typeface="Trebuchet MS"/>
                          <a:cs typeface="Trebuchet MS"/>
                        </a:rPr>
                        <a:t>in  </a:t>
                      </a:r>
                      <a:r>
                        <a:rPr sz="2400" spc="-5" dirty="0">
                          <a:latin typeface="Trebuchet MS"/>
                          <a:cs typeface="Trebuchet MS"/>
                        </a:rPr>
                        <a:t>IPv6	</a:t>
                      </a:r>
                      <a:r>
                        <a:rPr sz="2400" spc="-204" dirty="0">
                          <a:latin typeface="Trebuchet MS"/>
                          <a:cs typeface="Trebuchet MS"/>
                        </a:rPr>
                        <a:t>header.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829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24130" marR="3175">
                        <a:lnSpc>
                          <a:spcPct val="100000"/>
                        </a:lnSpc>
                        <a:tabLst>
                          <a:tab pos="1360170" algn="l"/>
                          <a:tab pos="2317115" algn="l"/>
                        </a:tabLst>
                      </a:pPr>
                      <a:r>
                        <a:rPr sz="2400" dirty="0">
                          <a:latin typeface="Trebuchet MS"/>
                          <a:cs typeface="Trebuchet MS"/>
                        </a:rPr>
                        <a:t>Options	fields	</a:t>
                      </a:r>
                      <a:r>
                        <a:rPr sz="2400" spc="-5" dirty="0">
                          <a:latin typeface="Trebuchet MS"/>
                          <a:cs typeface="Trebuchet MS"/>
                        </a:rPr>
                        <a:t>are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1360170" marR="31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768600" algn="l"/>
                        </a:tabLst>
                      </a:pPr>
                      <a:r>
                        <a:rPr sz="2400" spc="-8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400" spc="10" dirty="0">
                          <a:latin typeface="Trebuchet MS"/>
                          <a:cs typeface="Trebuchet MS"/>
                        </a:rPr>
                        <a:t>ai</a:t>
                      </a:r>
                      <a:r>
                        <a:rPr sz="2400" spc="-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spc="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2400" spc="-1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e	</a:t>
                      </a:r>
                      <a:r>
                        <a:rPr sz="2400" spc="-13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400" spc="-2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95" dirty="0"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2400" spc="-10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24130" marR="3175">
                        <a:lnSpc>
                          <a:spcPts val="2835"/>
                        </a:lnSpc>
                      </a:pPr>
                      <a:r>
                        <a:rPr sz="2400" spc="-204" dirty="0">
                          <a:latin typeface="Trebuchet MS"/>
                          <a:cs typeface="Trebuchet MS"/>
                        </a:rPr>
                        <a:t>header.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742315" marR="334010" indent="-716915">
                        <a:lnSpc>
                          <a:spcPct val="100000"/>
                        </a:lnSpc>
                        <a:tabLst>
                          <a:tab pos="742315" algn="l"/>
                          <a:tab pos="1492250" algn="l"/>
                          <a:tab pos="1858010" algn="l"/>
                        </a:tabLst>
                      </a:pPr>
                      <a:r>
                        <a:rPr sz="2400" dirty="0">
                          <a:latin typeface="Trebuchet MS"/>
                          <a:cs typeface="Trebuchet MS"/>
                        </a:rPr>
                        <a:t>No	option	</a:t>
                      </a:r>
                      <a:r>
                        <a:rPr sz="2400" spc="-5" dirty="0">
                          <a:latin typeface="Trebuchet MS"/>
                          <a:cs typeface="Trebuchet MS"/>
                        </a:rPr>
                        <a:t>fields,</a:t>
                      </a:r>
                      <a:r>
                        <a:rPr sz="240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5" dirty="0">
                          <a:latin typeface="Trebuchet MS"/>
                          <a:cs typeface="Trebuchet MS"/>
                        </a:rPr>
                        <a:t>but 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 I</a:t>
                      </a:r>
                      <a:r>
                        <a:rPr sz="2400" spc="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v6	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100" dirty="0">
                          <a:latin typeface="Trebuchet MS"/>
                          <a:cs typeface="Trebuchet MS"/>
                        </a:rPr>
                        <a:t>x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400" spc="-8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400" spc="-8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4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14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ea</a:t>
                      </a:r>
                      <a:r>
                        <a:rPr sz="2400" spc="-114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1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26034" marR="21590">
                        <a:lnSpc>
                          <a:spcPts val="2835"/>
                        </a:lnSpc>
                        <a:spcBef>
                          <a:spcPts val="5"/>
                        </a:spcBef>
                      </a:pPr>
                      <a:r>
                        <a:rPr sz="2400" spc="-13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14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2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2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400" spc="-2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204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400" spc="-229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spc="-210" dirty="0">
                          <a:latin typeface="Trebuchet MS"/>
                          <a:cs typeface="Trebuchet MS"/>
                        </a:rPr>
                        <a:t>ab</a:t>
                      </a:r>
                      <a:r>
                        <a:rPr sz="2400" spc="-229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spc="-2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.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4296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24130" algn="just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Trebuchet MS"/>
                          <a:cs typeface="Trebuchet MS"/>
                        </a:rPr>
                        <a:t>Address</a:t>
                      </a:r>
                      <a:r>
                        <a:rPr sz="24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95" dirty="0">
                          <a:latin typeface="Trebuchet MS"/>
                          <a:cs typeface="Trebuchet MS"/>
                        </a:rPr>
                        <a:t>Resolution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75" dirty="0">
                          <a:latin typeface="Trebuchet MS"/>
                          <a:cs typeface="Trebuchet MS"/>
                        </a:rPr>
                        <a:t>Protocol </a:t>
                      </a:r>
                      <a:r>
                        <a:rPr sz="24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20" dirty="0">
                          <a:latin typeface="Trebuchet MS"/>
                          <a:cs typeface="Trebuchet MS"/>
                        </a:rPr>
                        <a:t>(ARP) </a:t>
                      </a:r>
                      <a:r>
                        <a:rPr sz="2400" spc="-4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2400" spc="-175" dirty="0">
                          <a:latin typeface="Trebuchet MS"/>
                          <a:cs typeface="Trebuchet MS"/>
                        </a:rPr>
                        <a:t>available</a:t>
                      </a:r>
                      <a:r>
                        <a:rPr sz="24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35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2400" spc="-130" dirty="0">
                          <a:latin typeface="Trebuchet MS"/>
                          <a:cs typeface="Trebuchet MS"/>
                        </a:rPr>
                        <a:t>map </a:t>
                      </a:r>
                      <a:r>
                        <a:rPr sz="2400" spc="-75" dirty="0">
                          <a:latin typeface="Trebuchet MS"/>
                          <a:cs typeface="Trebuchet MS"/>
                        </a:rPr>
                        <a:t>IPv4 </a:t>
                      </a:r>
                      <a:r>
                        <a:rPr sz="24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114" dirty="0">
                          <a:latin typeface="Trebuchet MS"/>
                          <a:cs typeface="Trebuchet MS"/>
                        </a:rPr>
                        <a:t>dd</a:t>
                      </a:r>
                      <a:r>
                        <a:rPr sz="2400" spc="-1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ss</a:t>
                      </a:r>
                      <a:r>
                        <a:rPr sz="2400" spc="-1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4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6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4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165" dirty="0">
                          <a:latin typeface="Trebuchet MS"/>
                          <a:cs typeface="Trebuchet MS"/>
                        </a:rPr>
                        <a:t>MA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400" spc="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400" spc="-140" dirty="0">
                          <a:latin typeface="Trebuchet MS"/>
                          <a:cs typeface="Trebuchet MS"/>
                        </a:rPr>
                        <a:t>dd</a:t>
                      </a:r>
                      <a:r>
                        <a:rPr sz="2400" spc="-14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160" dirty="0">
                          <a:latin typeface="Trebuchet MS"/>
                          <a:cs typeface="Trebuchet MS"/>
                        </a:rPr>
                        <a:t>ss</a:t>
                      </a:r>
                      <a:r>
                        <a:rPr sz="2400" spc="-13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spc="-15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.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150">
                        <a:latin typeface="Times New Roman"/>
                        <a:cs typeface="Times New Roman"/>
                      </a:endParaRPr>
                    </a:p>
                    <a:p>
                      <a:pPr marL="26034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45" dirty="0">
                          <a:latin typeface="Trebuchet MS"/>
                          <a:cs typeface="Trebuchet MS"/>
                        </a:rPr>
                        <a:t>Address</a:t>
                      </a:r>
                      <a:r>
                        <a:rPr sz="24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Resolution</a:t>
                      </a:r>
                      <a:r>
                        <a:rPr sz="24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75" dirty="0">
                          <a:latin typeface="Trebuchet MS"/>
                          <a:cs typeface="Trebuchet MS"/>
                        </a:rPr>
                        <a:t>Protocol </a:t>
                      </a:r>
                      <a:r>
                        <a:rPr sz="24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20" dirty="0">
                          <a:latin typeface="Trebuchet MS"/>
                          <a:cs typeface="Trebuchet MS"/>
                        </a:rPr>
                        <a:t>(ARP)</a:t>
                      </a:r>
                      <a:r>
                        <a:rPr sz="2400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4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24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30" dirty="0">
                          <a:latin typeface="Trebuchet MS"/>
                          <a:cs typeface="Trebuchet MS"/>
                        </a:rPr>
                        <a:t>replaced</a:t>
                      </a:r>
                      <a:r>
                        <a:rPr sz="24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9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2400" spc="5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24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25" dirty="0">
                          <a:latin typeface="Trebuchet MS"/>
                          <a:cs typeface="Trebuchet MS"/>
                        </a:rPr>
                        <a:t>function </a:t>
                      </a:r>
                      <a:r>
                        <a:rPr sz="2400" spc="-6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2400" spc="-40" dirty="0">
                          <a:latin typeface="Trebuchet MS"/>
                          <a:cs typeface="Trebuchet MS"/>
                        </a:rPr>
                        <a:t>Neighbor </a:t>
                      </a:r>
                      <a:r>
                        <a:rPr sz="2400" spc="-45" dirty="0">
                          <a:latin typeface="Trebuchet MS"/>
                          <a:cs typeface="Trebuchet MS"/>
                        </a:rPr>
                        <a:t>Discovery </a:t>
                      </a:r>
                      <a:r>
                        <a:rPr sz="24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9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2400" spc="-7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400" spc="-65" dirty="0">
                          <a:latin typeface="Trebuchet MS"/>
                          <a:cs typeface="Trebuchet MS"/>
                        </a:rPr>
                        <a:t>otoco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4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2400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400" spc="-5" dirty="0">
                          <a:latin typeface="Trebuchet MS"/>
                          <a:cs typeface="Trebuchet MS"/>
                        </a:rPr>
                        <a:t>DP</a:t>
                      </a:r>
                      <a:r>
                        <a:rPr sz="2400" spc="10" dirty="0">
                          <a:latin typeface="Trebuchet MS"/>
                          <a:cs typeface="Trebuchet MS"/>
                        </a:rPr>
                        <a:t>)</a:t>
                      </a:r>
                      <a:r>
                        <a:rPr sz="2400" dirty="0">
                          <a:latin typeface="Trebuchet MS"/>
                          <a:cs typeface="Trebuchet MS"/>
                        </a:rPr>
                        <a:t>.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4700" y="0"/>
            <a:ext cx="143510" cy="6858000"/>
            <a:chOff x="944700" y="0"/>
            <a:chExt cx="1435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00" y="0"/>
              <a:ext cx="13447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73405" y="107949"/>
            <a:ext cx="4225925" cy="6750050"/>
          </a:xfrm>
          <a:custGeom>
            <a:avLst/>
            <a:gdLst/>
            <a:ahLst/>
            <a:cxnLst/>
            <a:rect l="l" t="t" r="r" b="b"/>
            <a:pathLst>
              <a:path w="4225925" h="6750050">
                <a:moveTo>
                  <a:pt x="4225925" y="0"/>
                </a:moveTo>
                <a:lnTo>
                  <a:pt x="0" y="0"/>
                </a:lnTo>
                <a:lnTo>
                  <a:pt x="0" y="2140585"/>
                </a:lnTo>
                <a:lnTo>
                  <a:pt x="0" y="5120005"/>
                </a:lnTo>
                <a:lnTo>
                  <a:pt x="0" y="6750050"/>
                </a:lnTo>
                <a:lnTo>
                  <a:pt x="4225925" y="6750050"/>
                </a:lnTo>
                <a:lnTo>
                  <a:pt x="4225925" y="5120005"/>
                </a:lnTo>
                <a:lnTo>
                  <a:pt x="4225925" y="2140585"/>
                </a:lnTo>
                <a:lnTo>
                  <a:pt x="4225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7055" y="104775"/>
          <a:ext cx="8495030" cy="6841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7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0585">
                <a:tc>
                  <a:txBody>
                    <a:bodyPr/>
                    <a:lstStyle/>
                    <a:p>
                      <a:pPr marL="24130" marR="12065" algn="just">
                        <a:lnSpc>
                          <a:spcPts val="3360"/>
                        </a:lnSpc>
                        <a:spcBef>
                          <a:spcPts val="80"/>
                        </a:spcBef>
                        <a:tabLst>
                          <a:tab pos="3265170" algn="l"/>
                        </a:tabLst>
                      </a:pPr>
                      <a:r>
                        <a:rPr sz="2800" spc="-5" dirty="0">
                          <a:latin typeface="Trebuchet MS"/>
                          <a:cs typeface="Trebuchet MS"/>
                        </a:rPr>
                        <a:t>Internet	</a:t>
                      </a:r>
                      <a:r>
                        <a:rPr sz="2800" spc="-20" dirty="0">
                          <a:latin typeface="Trebuchet MS"/>
                          <a:cs typeface="Trebuchet MS"/>
                        </a:rPr>
                        <a:t>Group </a:t>
                      </a:r>
                      <a:r>
                        <a:rPr sz="2800" spc="-8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Management</a:t>
                      </a:r>
                      <a:r>
                        <a:rPr sz="28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90" dirty="0">
                          <a:latin typeface="Trebuchet MS"/>
                          <a:cs typeface="Trebuchet MS"/>
                        </a:rPr>
                        <a:t>Protocol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  <a:p>
                      <a:pPr marL="24130" algn="just">
                        <a:lnSpc>
                          <a:spcPts val="3360"/>
                        </a:lnSpc>
                        <a:tabLst>
                          <a:tab pos="3326129" algn="l"/>
                        </a:tabLst>
                      </a:pPr>
                      <a:r>
                        <a:rPr sz="2800" spc="-20" dirty="0">
                          <a:latin typeface="Trebuchet MS"/>
                          <a:cs typeface="Trebuchet MS"/>
                        </a:rPr>
                        <a:t>(IGMP)</a:t>
                      </a:r>
                      <a:r>
                        <a:rPr sz="2800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6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2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90" dirty="0">
                          <a:latin typeface="Trebuchet MS"/>
                          <a:cs typeface="Trebuchet MS"/>
                        </a:rPr>
                        <a:t>used</a:t>
                      </a:r>
                      <a:r>
                        <a:rPr sz="28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75" dirty="0">
                          <a:latin typeface="Trebuchet MS"/>
                          <a:cs typeface="Trebuchet MS"/>
                        </a:rPr>
                        <a:t>manage </a:t>
                      </a:r>
                      <a:r>
                        <a:rPr sz="2800" spc="-8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multicast	</a:t>
                      </a:r>
                      <a:r>
                        <a:rPr sz="2800" spc="-25" dirty="0">
                          <a:latin typeface="Trebuchet MS"/>
                          <a:cs typeface="Trebuchet MS"/>
                        </a:rPr>
                        <a:t>group </a:t>
                      </a:r>
                      <a:r>
                        <a:rPr sz="2800" spc="-8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membership.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 marR="3175" algn="just">
                        <a:lnSpc>
                          <a:spcPct val="100000"/>
                        </a:lnSpc>
                        <a:spcBef>
                          <a:spcPts val="1645"/>
                        </a:spcBef>
                        <a:tabLst>
                          <a:tab pos="2934335" algn="l"/>
                        </a:tabLst>
                      </a:pPr>
                      <a:r>
                        <a:rPr sz="2800" spc="30" dirty="0">
                          <a:latin typeface="Trebuchet MS"/>
                          <a:cs typeface="Trebuchet MS"/>
                        </a:rPr>
                        <a:t>IGMP      </a:t>
                      </a:r>
                      <a:r>
                        <a:rPr sz="2800" spc="-6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2800" spc="969" dirty="0">
                          <a:latin typeface="Trebuchet MS"/>
                          <a:cs typeface="Trebuchet MS"/>
                        </a:rPr>
                        <a:t>   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replaced </a:t>
                      </a:r>
                      <a:r>
                        <a:rPr sz="28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h Mu</a:t>
                      </a:r>
                      <a:r>
                        <a:rPr sz="2800" spc="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800" spc="-3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t	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spc="-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5" dirty="0">
                          <a:latin typeface="Trebuchet MS"/>
                          <a:cs typeface="Trebuchet MS"/>
                        </a:rPr>
                        <a:t>te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ner  </a:t>
                      </a:r>
                      <a:r>
                        <a:rPr sz="2800" spc="-5" dirty="0">
                          <a:latin typeface="Trebuchet MS"/>
                          <a:cs typeface="Trebuchet MS"/>
                        </a:rPr>
                        <a:t>Discovery</a:t>
                      </a:r>
                      <a:r>
                        <a:rPr sz="28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latin typeface="Trebuchet MS"/>
                          <a:cs typeface="Trebuchet MS"/>
                        </a:rPr>
                        <a:t>(MLD)</a:t>
                      </a:r>
                      <a:r>
                        <a:rPr sz="2800" spc="7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75" dirty="0">
                          <a:latin typeface="Trebuchet MS"/>
                          <a:cs typeface="Trebuchet MS"/>
                        </a:rPr>
                        <a:t>messages.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208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420"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R="120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  <a:p>
                      <a:pPr marL="24130" marR="303530">
                        <a:lnSpc>
                          <a:spcPct val="100000"/>
                        </a:lnSpc>
                        <a:tabLst>
                          <a:tab pos="1844675" algn="l"/>
                        </a:tabLst>
                      </a:pPr>
                      <a:r>
                        <a:rPr sz="2800" spc="-15" dirty="0">
                          <a:latin typeface="Trebuchet MS"/>
                          <a:cs typeface="Trebuchet MS"/>
                        </a:rPr>
                        <a:t>Broadcast	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messages </a:t>
                      </a:r>
                      <a:r>
                        <a:rPr sz="2800" spc="-30" dirty="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2800" spc="-8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220" dirty="0">
                          <a:latin typeface="Trebuchet MS"/>
                          <a:cs typeface="Trebuchet MS"/>
                        </a:rPr>
                        <a:t>available.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spc="-110" dirty="0">
                          <a:latin typeface="Trebuchet MS"/>
                          <a:cs typeface="Trebuchet MS"/>
                        </a:rPr>
                        <a:t>Broadcast </a:t>
                      </a:r>
                      <a:r>
                        <a:rPr sz="2800" spc="-135" dirty="0">
                          <a:latin typeface="Trebuchet MS"/>
                          <a:cs typeface="Trebuchet MS"/>
                        </a:rPr>
                        <a:t>messages 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2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60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2800" spc="-8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254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25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800" spc="-229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254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23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spc="-254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24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2800" spc="-23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spc="-2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2800" spc="-3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6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st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-16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800" spc="-2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6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- </a:t>
                      </a:r>
                      <a:r>
                        <a:rPr sz="2800" spc="-3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spc="-16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spc="-17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2800" spc="-85" dirty="0">
                          <a:latin typeface="Trebuchet MS"/>
                          <a:cs typeface="Trebuchet MS"/>
                        </a:rPr>
                        <a:t>scope </a:t>
                      </a:r>
                      <a:r>
                        <a:rPr sz="2800" spc="-30" dirty="0">
                          <a:latin typeface="Trebuchet MS"/>
                          <a:cs typeface="Trebuchet MS"/>
                        </a:rPr>
                        <a:t>"All</a:t>
                      </a:r>
                      <a:r>
                        <a:rPr sz="28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60" dirty="0">
                          <a:latin typeface="Trebuchet MS"/>
                          <a:cs typeface="Trebuchet MS"/>
                        </a:rPr>
                        <a:t>nodes" 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multicast </a:t>
                      </a:r>
                      <a:r>
                        <a:rPr sz="28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14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Pv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6 </a:t>
                      </a:r>
                      <a:r>
                        <a:rPr sz="2800" spc="-3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8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15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800" spc="-17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02</a:t>
                      </a:r>
                      <a:r>
                        <a:rPr sz="2800" spc="-170" dirty="0">
                          <a:latin typeface="Trebuchet MS"/>
                          <a:cs typeface="Trebuchet MS"/>
                        </a:rPr>
                        <a:t>::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)</a:t>
                      </a:r>
                      <a:r>
                        <a:rPr sz="2800" spc="-2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25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2800" spc="-6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2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5" dirty="0">
                          <a:latin typeface="Trebuchet MS"/>
                          <a:cs typeface="Trebuchet MS"/>
                        </a:rPr>
                        <a:t>broadcast</a:t>
                      </a:r>
                      <a:r>
                        <a:rPr sz="28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latin typeface="Trebuchet MS"/>
                          <a:cs typeface="Trebuchet MS"/>
                        </a:rPr>
                        <a:t>similar 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210" dirty="0">
                          <a:latin typeface="Trebuchet MS"/>
                          <a:cs typeface="Trebuchet MS"/>
                        </a:rPr>
                        <a:t>functionality.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9095">
                <a:tc>
                  <a:txBody>
                    <a:bodyPr/>
                    <a:lstStyle/>
                    <a:p>
                      <a:pPr marL="24130" marR="2540">
                        <a:lnSpc>
                          <a:spcPct val="100000"/>
                        </a:lnSpc>
                        <a:tabLst>
                          <a:tab pos="1399540" algn="l"/>
                          <a:tab pos="1585595" algn="l"/>
                          <a:tab pos="2399665" algn="l"/>
                          <a:tab pos="3557904" algn="l"/>
                        </a:tabLst>
                      </a:pPr>
                      <a:r>
                        <a:rPr sz="2800" spc="-125" dirty="0">
                          <a:latin typeface="Trebuchet MS"/>
                          <a:cs typeface="Trebuchet MS"/>
                        </a:rPr>
                        <a:t>Manual	</a:t>
                      </a:r>
                      <a:r>
                        <a:rPr sz="2800" spc="-135" dirty="0">
                          <a:latin typeface="Trebuchet MS"/>
                          <a:cs typeface="Trebuchet MS"/>
                        </a:rPr>
                        <a:t>configuration 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7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2800" spc="-17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800" spc="-16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18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2800" spc="-17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)</a:t>
                      </a:r>
                      <a:r>
                        <a:rPr sz="2800" spc="3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6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Pv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4	</a:t>
                      </a:r>
                      <a:r>
                        <a:rPr sz="2800" spc="-16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150" dirty="0">
                          <a:latin typeface="Trebuchet MS"/>
                          <a:cs typeface="Trebuchet MS"/>
                        </a:rPr>
                        <a:t>dd</a:t>
                      </a:r>
                      <a:r>
                        <a:rPr sz="2800" spc="-16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ss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5" dirty="0">
                          <a:latin typeface="Trebuchet MS"/>
                          <a:cs typeface="Trebuchet MS"/>
                        </a:rPr>
                        <a:t>or  </a:t>
                      </a:r>
                      <a:r>
                        <a:rPr sz="2800" spc="145" dirty="0">
                          <a:latin typeface="Trebuchet MS"/>
                          <a:cs typeface="Trebuchet MS"/>
                        </a:rPr>
                        <a:t>DHCP		</a:t>
                      </a:r>
                      <a:r>
                        <a:rPr sz="2800" spc="-95" dirty="0">
                          <a:latin typeface="Trebuchet MS"/>
                          <a:cs typeface="Trebuchet MS"/>
                        </a:rPr>
                        <a:t>(Dynamic	</a:t>
                      </a:r>
                      <a:r>
                        <a:rPr sz="2800" spc="-75" dirty="0">
                          <a:latin typeface="Trebuchet MS"/>
                          <a:cs typeface="Trebuchet MS"/>
                        </a:rPr>
                        <a:t>Host </a:t>
                      </a:r>
                      <a:r>
                        <a:rPr sz="2800" spc="-8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fi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800" spc="-160" dirty="0">
                          <a:latin typeface="Trebuchet MS"/>
                          <a:cs typeface="Trebuchet MS"/>
                        </a:rPr>
                        <a:t>ra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800" spc="-2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27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2800" spc="-16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spc="-15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spc="-14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800" spc="-14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800" spc="-13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)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marR="835025">
                        <a:lnSpc>
                          <a:spcPts val="3360"/>
                        </a:lnSpc>
                        <a:spcBef>
                          <a:spcPts val="45"/>
                        </a:spcBef>
                      </a:pPr>
                      <a:r>
                        <a:rPr sz="2800" spc="-5" dirty="0">
                          <a:latin typeface="Trebuchet MS"/>
                          <a:cs typeface="Trebuchet MS"/>
                        </a:rPr>
                        <a:t>Auto-configuration 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 of </a:t>
                      </a:r>
                      <a:r>
                        <a:rPr sz="2800" spc="-13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dd</a:t>
                      </a:r>
                      <a:r>
                        <a:rPr sz="2800" spc="-13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ss</a:t>
                      </a:r>
                      <a:r>
                        <a:rPr sz="2800" spc="-1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2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13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800" dirty="0">
                          <a:latin typeface="Trebuchet MS"/>
                          <a:cs typeface="Trebuchet MS"/>
                        </a:rPr>
                        <a:t>s </a:t>
                      </a:r>
                      <a:r>
                        <a:rPr sz="28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220" dirty="0">
                          <a:latin typeface="Trebuchet MS"/>
                          <a:cs typeface="Trebuchet MS"/>
                        </a:rPr>
                        <a:t>available.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44167" y="472567"/>
            <a:ext cx="66497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IPv4 </a:t>
            </a:r>
            <a:r>
              <a:rPr spc="-10" dirty="0"/>
              <a:t>companion</a:t>
            </a:r>
            <a:r>
              <a:rPr spc="114" dirty="0"/>
              <a:t> </a:t>
            </a:r>
            <a:r>
              <a:rPr spc="-25" dirty="0"/>
              <a:t>protocols</a:t>
            </a:r>
            <a:r>
              <a:rPr spc="-165" dirty="0"/>
              <a:t> </a:t>
            </a:r>
            <a:r>
              <a:rPr spc="-10" dirty="0"/>
              <a:t>(1)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30936" y="1481277"/>
            <a:ext cx="512445" cy="3315335"/>
            <a:chOff x="630936" y="1481277"/>
            <a:chExt cx="512445" cy="33153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1481277"/>
              <a:ext cx="487680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2457577"/>
              <a:ext cx="487680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936" y="3430219"/>
              <a:ext cx="457200" cy="3416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936" y="4415282"/>
              <a:ext cx="512064" cy="3810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01700" y="1312441"/>
            <a:ext cx="7385684" cy="44729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3200" spc="-5" dirty="0">
                <a:latin typeface="Tahoma"/>
                <a:cs typeface="Tahoma"/>
              </a:rPr>
              <a:t>ARP:</a:t>
            </a:r>
            <a:r>
              <a:rPr sz="3200" spc="-3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Address</a:t>
            </a:r>
            <a:r>
              <a:rPr sz="3200" spc="-65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Resolution</a:t>
            </a:r>
            <a:r>
              <a:rPr sz="3200" spc="170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Protocol</a:t>
            </a:r>
            <a:endParaRPr sz="32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30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2800" dirty="0">
                <a:latin typeface="Tahoma"/>
                <a:cs typeface="Tahoma"/>
              </a:rPr>
              <a:t>Mapping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from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IP</a:t>
            </a:r>
            <a:r>
              <a:rPr sz="2800" spc="3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address</a:t>
            </a:r>
            <a:r>
              <a:rPr sz="2800" spc="-2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to MAC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address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3200" spc="-10" dirty="0">
                <a:latin typeface="Tahoma"/>
                <a:cs typeface="Tahoma"/>
              </a:rPr>
              <a:t>ICMP: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Internet</a:t>
            </a:r>
            <a:r>
              <a:rPr sz="3200" spc="-50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Control</a:t>
            </a:r>
            <a:r>
              <a:rPr sz="3200" spc="5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Message</a:t>
            </a:r>
            <a:r>
              <a:rPr sz="3200" spc="170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Protocol</a:t>
            </a:r>
            <a:endParaRPr sz="32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30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2800" spc="-5" dirty="0">
                <a:latin typeface="Tahoma"/>
                <a:cs typeface="Tahoma"/>
              </a:rPr>
              <a:t>Error</a:t>
            </a:r>
            <a:r>
              <a:rPr sz="2800" spc="-1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reporting</a:t>
            </a:r>
            <a:r>
              <a:rPr sz="2800" spc="-25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&amp;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Query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000" spc="-5" dirty="0">
                <a:latin typeface="Tahoma"/>
                <a:cs typeface="Tahoma"/>
              </a:rPr>
              <a:t>IGMP:</a:t>
            </a:r>
            <a:r>
              <a:rPr sz="3000" spc="-3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Internet</a:t>
            </a:r>
            <a:r>
              <a:rPr sz="3000" spc="-70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Group</a:t>
            </a:r>
            <a:r>
              <a:rPr sz="3000" spc="-5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Management</a:t>
            </a:r>
            <a:r>
              <a:rPr sz="3000" spc="-85" dirty="0">
                <a:latin typeface="Tahoma"/>
                <a:cs typeface="Tahoma"/>
              </a:rPr>
              <a:t> </a:t>
            </a:r>
            <a:r>
              <a:rPr sz="3000" spc="-45" dirty="0">
                <a:latin typeface="Tahoma"/>
                <a:cs typeface="Tahoma"/>
              </a:rPr>
              <a:t>Protocol</a:t>
            </a:r>
            <a:endParaRPr sz="30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19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dirty="0">
                <a:latin typeface="Tahoma"/>
                <a:cs typeface="Tahoma"/>
              </a:rPr>
              <a:t>Multicast</a:t>
            </a:r>
            <a:r>
              <a:rPr sz="3000" spc="-7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member</a:t>
            </a:r>
            <a:r>
              <a:rPr sz="3000" spc="-5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join/leave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400" dirty="0">
                <a:latin typeface="Tahoma"/>
                <a:cs typeface="Tahoma"/>
              </a:rPr>
              <a:t>Unicast</a:t>
            </a:r>
            <a:r>
              <a:rPr sz="3400" spc="-30" dirty="0">
                <a:latin typeface="Tahoma"/>
                <a:cs typeface="Tahoma"/>
              </a:rPr>
              <a:t> </a:t>
            </a:r>
            <a:r>
              <a:rPr sz="3400" spc="-35" dirty="0">
                <a:latin typeface="Tahoma"/>
                <a:cs typeface="Tahoma"/>
              </a:rPr>
              <a:t>Routing</a:t>
            </a:r>
            <a:r>
              <a:rPr sz="3400" spc="100" dirty="0">
                <a:latin typeface="Tahoma"/>
                <a:cs typeface="Tahoma"/>
              </a:rPr>
              <a:t> </a:t>
            </a:r>
            <a:r>
              <a:rPr sz="3400" spc="-5" dirty="0">
                <a:latin typeface="Tahoma"/>
                <a:cs typeface="Tahoma"/>
              </a:rPr>
              <a:t>Protocols</a:t>
            </a:r>
            <a:r>
              <a:rPr sz="3400" spc="80" dirty="0">
                <a:latin typeface="Tahoma"/>
                <a:cs typeface="Tahoma"/>
              </a:rPr>
              <a:t> </a:t>
            </a:r>
            <a:r>
              <a:rPr sz="3400" spc="-40" dirty="0">
                <a:latin typeface="Tahoma"/>
                <a:cs typeface="Tahoma"/>
              </a:rPr>
              <a:t>(Intra-AS)</a:t>
            </a:r>
            <a:endParaRPr sz="34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209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dirty="0">
                <a:latin typeface="Tahoma"/>
                <a:cs typeface="Tahoma"/>
              </a:rPr>
              <a:t>Maintaining</a:t>
            </a:r>
            <a:r>
              <a:rPr sz="3000" spc="-6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Unicast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Routing</a:t>
            </a:r>
            <a:r>
              <a:rPr sz="3000" spc="-200" dirty="0">
                <a:latin typeface="Tahoma"/>
                <a:cs typeface="Tahoma"/>
              </a:rPr>
              <a:t> </a:t>
            </a:r>
            <a:r>
              <a:rPr sz="3000" spc="-125" dirty="0">
                <a:latin typeface="Tahoma"/>
                <a:cs typeface="Tahoma"/>
              </a:rPr>
              <a:t>Table</a:t>
            </a:r>
            <a:endParaRPr sz="30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19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E.g</a:t>
            </a:r>
            <a:r>
              <a:rPr sz="3000" dirty="0">
                <a:latin typeface="Tahoma"/>
                <a:cs typeface="Tahoma"/>
              </a:rPr>
              <a:t>.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spc="-90" dirty="0">
                <a:latin typeface="Tahoma"/>
                <a:cs typeface="Tahoma"/>
              </a:rPr>
              <a:t>RI</a:t>
            </a:r>
            <a:r>
              <a:rPr sz="3000" spc="-505" dirty="0">
                <a:latin typeface="Tahoma"/>
                <a:cs typeface="Tahoma"/>
              </a:rPr>
              <a:t>P</a:t>
            </a:r>
            <a:r>
              <a:rPr sz="3000" dirty="0">
                <a:latin typeface="Tahoma"/>
                <a:cs typeface="Tahoma"/>
              </a:rPr>
              <a:t>,</a:t>
            </a:r>
            <a:r>
              <a:rPr sz="3000" spc="-245" dirty="0">
                <a:latin typeface="Tahoma"/>
                <a:cs typeface="Tahoma"/>
              </a:rPr>
              <a:t> </a:t>
            </a:r>
            <a:r>
              <a:rPr sz="3000" spc="-15" dirty="0">
                <a:latin typeface="Tahoma"/>
                <a:cs typeface="Tahoma"/>
              </a:rPr>
              <a:t>O</a:t>
            </a:r>
            <a:r>
              <a:rPr sz="3000" spc="5" dirty="0">
                <a:latin typeface="Tahoma"/>
                <a:cs typeface="Tahoma"/>
              </a:rPr>
              <a:t>S</a:t>
            </a:r>
            <a:r>
              <a:rPr sz="3000" spc="-5" dirty="0">
                <a:latin typeface="Tahoma"/>
                <a:cs typeface="Tahoma"/>
              </a:rPr>
              <a:t>P</a:t>
            </a:r>
            <a:r>
              <a:rPr sz="3000" dirty="0">
                <a:latin typeface="Tahoma"/>
                <a:cs typeface="Tahoma"/>
              </a:rPr>
              <a:t>F</a:t>
            </a:r>
            <a:r>
              <a:rPr sz="3000" spc="-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(Open</a:t>
            </a:r>
            <a:r>
              <a:rPr sz="3000" spc="-3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S</a:t>
            </a:r>
            <a:r>
              <a:rPr sz="3000" spc="5" dirty="0">
                <a:latin typeface="Tahoma"/>
                <a:cs typeface="Tahoma"/>
              </a:rPr>
              <a:t>h</a:t>
            </a:r>
            <a:r>
              <a:rPr sz="3000" dirty="0">
                <a:latin typeface="Tahoma"/>
                <a:cs typeface="Tahoma"/>
              </a:rPr>
              <a:t>ort</a:t>
            </a:r>
            <a:r>
              <a:rPr sz="3000" spc="5" dirty="0">
                <a:latin typeface="Tahoma"/>
                <a:cs typeface="Tahoma"/>
              </a:rPr>
              <a:t>e</a:t>
            </a:r>
            <a:r>
              <a:rPr sz="3000" spc="-5" dirty="0">
                <a:latin typeface="Tahoma"/>
                <a:cs typeface="Tahoma"/>
              </a:rPr>
              <a:t>s</a:t>
            </a:r>
            <a:r>
              <a:rPr sz="3000" dirty="0">
                <a:latin typeface="Tahoma"/>
                <a:cs typeface="Tahoma"/>
              </a:rPr>
              <a:t>t</a:t>
            </a:r>
            <a:r>
              <a:rPr sz="3000" spc="-35" dirty="0">
                <a:latin typeface="Tahoma"/>
                <a:cs typeface="Tahoma"/>
              </a:rPr>
              <a:t> </a:t>
            </a:r>
            <a:r>
              <a:rPr sz="3000" spc="-95" dirty="0">
                <a:latin typeface="Tahoma"/>
                <a:cs typeface="Tahoma"/>
              </a:rPr>
              <a:t>P</a:t>
            </a:r>
            <a:r>
              <a:rPr sz="3000" spc="-15" dirty="0">
                <a:latin typeface="Tahoma"/>
                <a:cs typeface="Tahoma"/>
              </a:rPr>
              <a:t>a</a:t>
            </a:r>
            <a:r>
              <a:rPr sz="3000" spc="-20" dirty="0">
                <a:latin typeface="Tahoma"/>
                <a:cs typeface="Tahoma"/>
              </a:rPr>
              <a:t>t</a:t>
            </a:r>
            <a:r>
              <a:rPr sz="3000" dirty="0">
                <a:latin typeface="Tahoma"/>
                <a:cs typeface="Tahoma"/>
              </a:rPr>
              <a:t>h</a:t>
            </a:r>
            <a:r>
              <a:rPr sz="3000" spc="5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Firs</a:t>
            </a:r>
            <a:r>
              <a:rPr sz="3000" spc="5" dirty="0">
                <a:latin typeface="Tahoma"/>
                <a:cs typeface="Tahoma"/>
              </a:rPr>
              <a:t>t</a:t>
            </a:r>
            <a:r>
              <a:rPr sz="3000" dirty="0">
                <a:latin typeface="Tahoma"/>
                <a:cs typeface="Tahoma"/>
              </a:rPr>
              <a:t>)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44167" y="472567"/>
            <a:ext cx="66497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IPv4 </a:t>
            </a:r>
            <a:r>
              <a:rPr spc="-10" dirty="0"/>
              <a:t>companion</a:t>
            </a:r>
            <a:r>
              <a:rPr spc="114" dirty="0"/>
              <a:t> </a:t>
            </a:r>
            <a:r>
              <a:rPr spc="-25" dirty="0"/>
              <a:t>protocols</a:t>
            </a:r>
            <a:r>
              <a:rPr spc="-165" dirty="0"/>
              <a:t> </a:t>
            </a:r>
            <a:r>
              <a:rPr spc="-10" dirty="0"/>
              <a:t>(2)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30936" y="1541348"/>
            <a:ext cx="512445" cy="3171825"/>
            <a:chOff x="630936" y="1541348"/>
            <a:chExt cx="512445" cy="31718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1541348"/>
              <a:ext cx="512064" cy="3813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3203701"/>
              <a:ext cx="512064" cy="381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4331538"/>
              <a:ext cx="512064" cy="3813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01700" y="1315444"/>
            <a:ext cx="6969759" cy="448691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3400" spc="-5" dirty="0">
                <a:latin typeface="Tahoma"/>
                <a:cs typeface="Tahoma"/>
              </a:rPr>
              <a:t>Multicast</a:t>
            </a:r>
            <a:r>
              <a:rPr sz="3400" spc="-40" dirty="0">
                <a:latin typeface="Tahoma"/>
                <a:cs typeface="Tahoma"/>
              </a:rPr>
              <a:t> </a:t>
            </a:r>
            <a:r>
              <a:rPr sz="3400" spc="-35" dirty="0">
                <a:latin typeface="Tahoma"/>
                <a:cs typeface="Tahoma"/>
              </a:rPr>
              <a:t>Routing</a:t>
            </a:r>
            <a:r>
              <a:rPr sz="3400" spc="85" dirty="0">
                <a:latin typeface="Tahoma"/>
                <a:cs typeface="Tahoma"/>
              </a:rPr>
              <a:t> </a:t>
            </a:r>
            <a:r>
              <a:rPr sz="3400" spc="-5" dirty="0">
                <a:latin typeface="Tahoma"/>
                <a:cs typeface="Tahoma"/>
              </a:rPr>
              <a:t>Protocols</a:t>
            </a:r>
            <a:endParaRPr sz="34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59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dirty="0">
                <a:latin typeface="Tahoma"/>
                <a:cs typeface="Tahoma"/>
              </a:rPr>
              <a:t>Maintaining</a:t>
            </a:r>
            <a:r>
              <a:rPr sz="3000" spc="-6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Multicast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Routing</a:t>
            </a:r>
            <a:r>
              <a:rPr sz="3000" spc="-200" dirty="0">
                <a:latin typeface="Tahoma"/>
                <a:cs typeface="Tahoma"/>
              </a:rPr>
              <a:t> </a:t>
            </a:r>
            <a:r>
              <a:rPr sz="3000" spc="-125" dirty="0">
                <a:latin typeface="Tahoma"/>
                <a:cs typeface="Tahoma"/>
              </a:rPr>
              <a:t>Table</a:t>
            </a:r>
            <a:endParaRPr sz="30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E.g</a:t>
            </a:r>
            <a:r>
              <a:rPr sz="3000" dirty="0">
                <a:latin typeface="Tahoma"/>
                <a:cs typeface="Tahoma"/>
              </a:rPr>
              <a:t>. </a:t>
            </a:r>
            <a:r>
              <a:rPr sz="3000" spc="-70" dirty="0">
                <a:latin typeface="Tahoma"/>
                <a:cs typeface="Tahoma"/>
              </a:rPr>
              <a:t>D</a:t>
            </a:r>
            <a:r>
              <a:rPr sz="3000" spc="-65" dirty="0">
                <a:latin typeface="Tahoma"/>
                <a:cs typeface="Tahoma"/>
              </a:rPr>
              <a:t>V</a:t>
            </a:r>
            <a:r>
              <a:rPr sz="3000" spc="-80" dirty="0">
                <a:latin typeface="Tahoma"/>
                <a:cs typeface="Tahoma"/>
              </a:rPr>
              <a:t>M</a:t>
            </a:r>
            <a:r>
              <a:rPr sz="3000" spc="-65" dirty="0">
                <a:latin typeface="Tahoma"/>
                <a:cs typeface="Tahoma"/>
              </a:rPr>
              <a:t>R</a:t>
            </a:r>
            <a:r>
              <a:rPr sz="3000" spc="-480" dirty="0">
                <a:latin typeface="Tahoma"/>
                <a:cs typeface="Tahoma"/>
              </a:rPr>
              <a:t>P</a:t>
            </a:r>
            <a:r>
              <a:rPr sz="3000" dirty="0">
                <a:latin typeface="Tahoma"/>
                <a:cs typeface="Tahoma"/>
              </a:rPr>
              <a:t>,</a:t>
            </a:r>
            <a:r>
              <a:rPr sz="3000" spc="-165" dirty="0">
                <a:latin typeface="Tahoma"/>
                <a:cs typeface="Tahoma"/>
              </a:rPr>
              <a:t> </a:t>
            </a:r>
            <a:r>
              <a:rPr sz="3000" spc="-80" dirty="0">
                <a:latin typeface="Tahoma"/>
                <a:cs typeface="Tahoma"/>
              </a:rPr>
              <a:t>M</a:t>
            </a:r>
            <a:r>
              <a:rPr sz="3000" spc="-85" dirty="0">
                <a:latin typeface="Tahoma"/>
                <a:cs typeface="Tahoma"/>
              </a:rPr>
              <a:t>O</a:t>
            </a:r>
            <a:r>
              <a:rPr sz="3000" spc="-65" dirty="0">
                <a:latin typeface="Tahoma"/>
                <a:cs typeface="Tahoma"/>
              </a:rPr>
              <a:t>S</a:t>
            </a:r>
            <a:r>
              <a:rPr sz="3000" spc="-70" dirty="0">
                <a:latin typeface="Tahoma"/>
                <a:cs typeface="Tahoma"/>
              </a:rPr>
              <a:t>P</a:t>
            </a:r>
            <a:r>
              <a:rPr sz="3000" spc="-484" dirty="0">
                <a:latin typeface="Tahoma"/>
                <a:cs typeface="Tahoma"/>
              </a:rPr>
              <a:t>F</a:t>
            </a:r>
            <a:r>
              <a:rPr sz="3000" dirty="0">
                <a:latin typeface="Tahoma"/>
                <a:cs typeface="Tahoma"/>
              </a:rPr>
              <a:t>,</a:t>
            </a:r>
            <a:r>
              <a:rPr sz="3000" spc="-165" dirty="0">
                <a:latin typeface="Tahoma"/>
                <a:cs typeface="Tahoma"/>
              </a:rPr>
              <a:t> </a:t>
            </a:r>
            <a:r>
              <a:rPr sz="3000" spc="-125" dirty="0">
                <a:latin typeface="Tahoma"/>
                <a:cs typeface="Tahoma"/>
              </a:rPr>
              <a:t>C</a:t>
            </a:r>
            <a:r>
              <a:rPr sz="3000" spc="-185" dirty="0">
                <a:latin typeface="Tahoma"/>
                <a:cs typeface="Tahoma"/>
              </a:rPr>
              <a:t>B</a:t>
            </a:r>
            <a:r>
              <a:rPr sz="3000" spc="-530" dirty="0">
                <a:latin typeface="Tahoma"/>
                <a:cs typeface="Tahoma"/>
              </a:rPr>
              <a:t>T</a:t>
            </a:r>
            <a:r>
              <a:rPr sz="3000" dirty="0">
                <a:latin typeface="Tahoma"/>
                <a:cs typeface="Tahoma"/>
              </a:rPr>
              <a:t>, </a:t>
            </a:r>
            <a:r>
              <a:rPr sz="3000" spc="-5" dirty="0">
                <a:latin typeface="Tahoma"/>
                <a:cs typeface="Tahoma"/>
              </a:rPr>
              <a:t>P</a:t>
            </a:r>
            <a:r>
              <a:rPr sz="3000" spc="10" dirty="0">
                <a:latin typeface="Tahoma"/>
                <a:cs typeface="Tahoma"/>
              </a:rPr>
              <a:t>I</a:t>
            </a:r>
            <a:r>
              <a:rPr sz="3000" dirty="0">
                <a:latin typeface="Tahoma"/>
                <a:cs typeface="Tahoma"/>
              </a:rPr>
              <a:t>M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400" spc="-5" dirty="0">
                <a:latin typeface="Tahoma"/>
                <a:cs typeface="Tahoma"/>
              </a:rPr>
              <a:t>Exterior</a:t>
            </a:r>
            <a:r>
              <a:rPr sz="3400" spc="-25" dirty="0">
                <a:latin typeface="Tahoma"/>
                <a:cs typeface="Tahoma"/>
              </a:rPr>
              <a:t> </a:t>
            </a:r>
            <a:r>
              <a:rPr sz="3400" spc="-35" dirty="0">
                <a:latin typeface="Tahoma"/>
                <a:cs typeface="Tahoma"/>
              </a:rPr>
              <a:t>Routing</a:t>
            </a:r>
            <a:r>
              <a:rPr sz="3400" spc="125" dirty="0">
                <a:latin typeface="Tahoma"/>
                <a:cs typeface="Tahoma"/>
              </a:rPr>
              <a:t> </a:t>
            </a:r>
            <a:r>
              <a:rPr sz="3400" spc="-5" dirty="0">
                <a:latin typeface="Tahoma"/>
                <a:cs typeface="Tahoma"/>
              </a:rPr>
              <a:t>Protocols</a:t>
            </a:r>
            <a:r>
              <a:rPr sz="3400" spc="80" dirty="0">
                <a:latin typeface="Tahoma"/>
                <a:cs typeface="Tahoma"/>
              </a:rPr>
              <a:t> </a:t>
            </a:r>
            <a:r>
              <a:rPr sz="3400" spc="-40" dirty="0">
                <a:latin typeface="Tahoma"/>
                <a:cs typeface="Tahoma"/>
              </a:rPr>
              <a:t>(Inter-AS)</a:t>
            </a:r>
            <a:endParaRPr sz="34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59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E.g.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BGP (Border</a:t>
            </a:r>
            <a:r>
              <a:rPr sz="3000" spc="-5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Gateway</a:t>
            </a:r>
            <a:r>
              <a:rPr sz="3000" spc="-12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Protocol)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400" spc="-35" dirty="0">
                <a:latin typeface="Tahoma"/>
                <a:cs typeface="Tahoma"/>
              </a:rPr>
              <a:t>Quality-of-Service</a:t>
            </a:r>
            <a:r>
              <a:rPr sz="3400" spc="35" dirty="0">
                <a:latin typeface="Tahoma"/>
                <a:cs typeface="Tahoma"/>
              </a:rPr>
              <a:t> </a:t>
            </a:r>
            <a:r>
              <a:rPr sz="3400" spc="-5" dirty="0">
                <a:latin typeface="Tahoma"/>
                <a:cs typeface="Tahoma"/>
              </a:rPr>
              <a:t>Frameworks</a:t>
            </a:r>
            <a:endParaRPr sz="34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59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10" dirty="0">
                <a:latin typeface="Tahoma"/>
                <a:cs typeface="Tahoma"/>
              </a:rPr>
              <a:t>Integrated</a:t>
            </a:r>
            <a:r>
              <a:rPr sz="3000" spc="-7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Service (ISA,</a:t>
            </a:r>
            <a:r>
              <a:rPr sz="3000" spc="-8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IntServ)</a:t>
            </a:r>
            <a:endParaRPr sz="30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10" dirty="0">
                <a:latin typeface="Tahoma"/>
                <a:cs typeface="Tahoma"/>
              </a:rPr>
              <a:t>Differentiated</a:t>
            </a:r>
            <a:r>
              <a:rPr sz="3000" spc="-7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Service</a:t>
            </a:r>
            <a:r>
              <a:rPr sz="3000" spc="-13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(DiffServ)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0"/>
              <a:ext cx="8129270" cy="6858000"/>
            </a:xfrm>
            <a:custGeom>
              <a:avLst/>
              <a:gdLst/>
              <a:ahLst/>
              <a:cxnLst/>
              <a:rect l="l" t="t" r="r" b="b"/>
              <a:pathLst>
                <a:path w="8129270" h="6858000">
                  <a:moveTo>
                    <a:pt x="812876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28761" y="6858000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0"/>
              <a:ext cx="1524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0"/>
              <a:ext cx="73025" cy="6858000"/>
            </a:xfrm>
            <a:custGeom>
              <a:avLst/>
              <a:gdLst/>
              <a:ahLst/>
              <a:cxnLst/>
              <a:rect l="l" t="t" r="r" b="b"/>
              <a:pathLst>
                <a:path w="73025" h="6858000">
                  <a:moveTo>
                    <a:pt x="726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2649" y="6858000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48714" y="475945"/>
            <a:ext cx="233553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0" dirty="0"/>
              <a:t>Why</a:t>
            </a:r>
            <a:r>
              <a:rPr sz="4300" spc="-165" dirty="0"/>
              <a:t> </a:t>
            </a:r>
            <a:r>
              <a:rPr sz="4300" spc="-5" dirty="0"/>
              <a:t>IPv6?</a:t>
            </a:r>
            <a:endParaRPr sz="4300"/>
          </a:p>
        </p:txBody>
      </p:sp>
      <p:grpSp>
        <p:nvGrpSpPr>
          <p:cNvPr id="8" name="object 8"/>
          <p:cNvGrpSpPr/>
          <p:nvPr/>
        </p:nvGrpSpPr>
        <p:grpSpPr>
          <a:xfrm>
            <a:off x="630936" y="1530985"/>
            <a:ext cx="487680" cy="4192904"/>
            <a:chOff x="630936" y="1530985"/>
            <a:chExt cx="487680" cy="419290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1530985"/>
              <a:ext cx="487680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2094560"/>
              <a:ext cx="487680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2634437"/>
              <a:ext cx="487680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5357469"/>
              <a:ext cx="487680" cy="36606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01700" y="1328452"/>
            <a:ext cx="630364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88464">
              <a:lnSpc>
                <a:spcPct val="115599"/>
              </a:lnSpc>
              <a:spcBef>
                <a:spcPts val="100"/>
              </a:spcBef>
            </a:pPr>
            <a:r>
              <a:rPr sz="3200" spc="-25" dirty="0">
                <a:latin typeface="Tahoma"/>
                <a:cs typeface="Tahoma"/>
              </a:rPr>
              <a:t>Deficiency</a:t>
            </a:r>
            <a:r>
              <a:rPr sz="3200" spc="4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of</a:t>
            </a:r>
            <a:r>
              <a:rPr sz="3200" spc="16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IPv4 </a:t>
            </a:r>
            <a:r>
              <a:rPr sz="3200" spc="-5" dirty="0">
                <a:latin typeface="Tahoma"/>
                <a:cs typeface="Tahoma"/>
              </a:rPr>
              <a:t> Address</a:t>
            </a:r>
            <a:r>
              <a:rPr sz="3200" spc="-8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space</a:t>
            </a:r>
            <a:r>
              <a:rPr sz="3200" spc="-40" dirty="0">
                <a:latin typeface="Tahoma"/>
                <a:cs typeface="Tahoma"/>
              </a:rPr>
              <a:t> </a:t>
            </a:r>
            <a:r>
              <a:rPr sz="3200" spc="-25" dirty="0">
                <a:latin typeface="Tahoma"/>
                <a:cs typeface="Tahoma"/>
              </a:rPr>
              <a:t>exhaustion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200" spc="-10" dirty="0">
                <a:latin typeface="Tahoma"/>
                <a:cs typeface="Tahoma"/>
              </a:rPr>
              <a:t>New</a:t>
            </a:r>
            <a:r>
              <a:rPr sz="3200" spc="-50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types</a:t>
            </a:r>
            <a:r>
              <a:rPr sz="3200" spc="3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of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service</a:t>
            </a:r>
            <a:r>
              <a:rPr sz="3200" spc="-30" dirty="0">
                <a:latin typeface="Tahoma"/>
                <a:cs typeface="Tahoma"/>
              </a:rPr>
              <a:t> </a:t>
            </a:r>
            <a:r>
              <a:rPr sz="3200" spc="-10" dirty="0">
                <a:latin typeface="Wingdings"/>
                <a:cs typeface="Wingdings"/>
              </a:rPr>
              <a:t></a:t>
            </a:r>
            <a:r>
              <a:rPr sz="3200" spc="375" dirty="0">
                <a:latin typeface="Times New Roman"/>
                <a:cs typeface="Times New Roman"/>
              </a:rPr>
              <a:t> </a:t>
            </a:r>
            <a:r>
              <a:rPr sz="3200" spc="-55" dirty="0">
                <a:solidFill>
                  <a:srgbClr val="FF0000"/>
                </a:solidFill>
                <a:latin typeface="Tahoma"/>
                <a:cs typeface="Tahoma"/>
              </a:rPr>
              <a:t>Integration</a:t>
            </a:r>
            <a:endParaRPr sz="32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77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dirty="0">
                <a:latin typeface="Tahoma"/>
                <a:cs typeface="Tahoma"/>
              </a:rPr>
              <a:t>Multicast</a:t>
            </a:r>
            <a:endParaRPr sz="30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Quality</a:t>
            </a:r>
            <a:r>
              <a:rPr sz="3000" spc="-3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of</a:t>
            </a:r>
            <a:r>
              <a:rPr sz="3000" spc="-5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Service</a:t>
            </a:r>
            <a:endParaRPr sz="30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dirty="0">
                <a:latin typeface="Tahoma"/>
                <a:cs typeface="Tahoma"/>
              </a:rPr>
              <a:t>Security</a:t>
            </a:r>
            <a:endParaRPr sz="3000">
              <a:latin typeface="Tahoma"/>
              <a:cs typeface="Tahoma"/>
            </a:endParaRPr>
          </a:p>
          <a:p>
            <a:pPr marL="287020" indent="-23876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87655" algn="l"/>
              </a:tabLst>
            </a:pPr>
            <a:r>
              <a:rPr sz="3000" spc="-5" dirty="0">
                <a:latin typeface="Tahoma"/>
                <a:cs typeface="Tahoma"/>
              </a:rPr>
              <a:t>Mobility</a:t>
            </a:r>
            <a:r>
              <a:rPr sz="3000" spc="-9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(MIPv6)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3200" spc="-5" dirty="0">
                <a:latin typeface="Tahoma"/>
                <a:cs typeface="Tahoma"/>
              </a:rPr>
              <a:t>Header</a:t>
            </a:r>
            <a:r>
              <a:rPr sz="3200" spc="-3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and</a:t>
            </a:r>
            <a:r>
              <a:rPr sz="3200" spc="-5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format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limitations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4983" y="76198"/>
              <a:ext cx="8129270" cy="6781800"/>
            </a:xfrm>
            <a:custGeom>
              <a:avLst/>
              <a:gdLst/>
              <a:ahLst/>
              <a:cxnLst/>
              <a:rect l="l" t="t" r="r" b="b"/>
              <a:pathLst>
                <a:path w="8129270" h="6781800">
                  <a:moveTo>
                    <a:pt x="8128761" y="0"/>
                  </a:moveTo>
                  <a:lnTo>
                    <a:pt x="0" y="0"/>
                  </a:lnTo>
                  <a:lnTo>
                    <a:pt x="0" y="6781798"/>
                  </a:lnTo>
                  <a:lnTo>
                    <a:pt x="8128761" y="6781798"/>
                  </a:lnTo>
                  <a:lnTo>
                    <a:pt x="812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76197"/>
              <a:ext cx="152400" cy="6781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983" y="76198"/>
              <a:ext cx="73025" cy="6781800"/>
            </a:xfrm>
            <a:custGeom>
              <a:avLst/>
              <a:gdLst/>
              <a:ahLst/>
              <a:cxnLst/>
              <a:rect l="l" t="t" r="r" b="b"/>
              <a:pathLst>
                <a:path w="73025" h="6781800">
                  <a:moveTo>
                    <a:pt x="72649" y="0"/>
                  </a:moveTo>
                  <a:lnTo>
                    <a:pt x="0" y="0"/>
                  </a:lnTo>
                  <a:lnTo>
                    <a:pt x="0" y="6781798"/>
                  </a:lnTo>
                  <a:lnTo>
                    <a:pt x="72649" y="6781798"/>
                  </a:lnTo>
                  <a:lnTo>
                    <a:pt x="72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11476" y="475945"/>
            <a:ext cx="63785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5" dirty="0"/>
              <a:t>Advantages</a:t>
            </a:r>
            <a:r>
              <a:rPr sz="4300" spc="50" dirty="0"/>
              <a:t> </a:t>
            </a:r>
            <a:r>
              <a:rPr sz="4300" spc="-5" dirty="0"/>
              <a:t>of</a:t>
            </a:r>
            <a:r>
              <a:rPr sz="4300" spc="-15" dirty="0"/>
              <a:t> </a:t>
            </a:r>
            <a:r>
              <a:rPr sz="4300" spc="-10" dirty="0"/>
              <a:t>IPv6</a:t>
            </a:r>
            <a:r>
              <a:rPr sz="4300" spc="-15" dirty="0"/>
              <a:t> </a:t>
            </a:r>
            <a:r>
              <a:rPr sz="4300" spc="-40" dirty="0"/>
              <a:t>over</a:t>
            </a:r>
            <a:r>
              <a:rPr sz="4300" spc="30" dirty="0"/>
              <a:t> </a:t>
            </a:r>
            <a:r>
              <a:rPr sz="4300" spc="-10" dirty="0"/>
              <a:t>IPv4</a:t>
            </a:r>
            <a:endParaRPr sz="4300"/>
          </a:p>
        </p:txBody>
      </p:sp>
      <p:grpSp>
        <p:nvGrpSpPr>
          <p:cNvPr id="8" name="object 8"/>
          <p:cNvGrpSpPr/>
          <p:nvPr/>
        </p:nvGrpSpPr>
        <p:grpSpPr>
          <a:xfrm>
            <a:off x="630936" y="1530985"/>
            <a:ext cx="487680" cy="3750945"/>
            <a:chOff x="630936" y="1530985"/>
            <a:chExt cx="487680" cy="37509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1530985"/>
              <a:ext cx="487680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2094560"/>
              <a:ext cx="487680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2658821"/>
              <a:ext cx="487680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3222955"/>
              <a:ext cx="487680" cy="3660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3787394"/>
              <a:ext cx="487680" cy="3657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4351655"/>
              <a:ext cx="487680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4915788"/>
              <a:ext cx="487680" cy="36576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01700" y="1328452"/>
            <a:ext cx="5455920" cy="3973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48460" algn="just">
              <a:lnSpc>
                <a:spcPct val="115700"/>
              </a:lnSpc>
              <a:spcBef>
                <a:spcPts val="95"/>
              </a:spcBef>
            </a:pPr>
            <a:r>
              <a:rPr sz="3200" spc="-10" dirty="0">
                <a:latin typeface="Tahoma"/>
                <a:cs typeface="Tahoma"/>
              </a:rPr>
              <a:t>Larger</a:t>
            </a:r>
            <a:r>
              <a:rPr sz="3200" spc="-7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address</a:t>
            </a:r>
            <a:r>
              <a:rPr sz="3200" spc="-5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space </a:t>
            </a:r>
            <a:r>
              <a:rPr sz="3200" spc="-990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Better </a:t>
            </a:r>
            <a:r>
              <a:rPr sz="3200" spc="-5" dirty="0">
                <a:latin typeface="Tahoma"/>
                <a:cs typeface="Tahoma"/>
              </a:rPr>
              <a:t>header </a:t>
            </a:r>
            <a:r>
              <a:rPr sz="3200" spc="-10" dirty="0">
                <a:latin typeface="Tahoma"/>
                <a:cs typeface="Tahoma"/>
              </a:rPr>
              <a:t>format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New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options</a:t>
            </a:r>
            <a:endParaRPr sz="3200">
              <a:latin typeface="Tahoma"/>
              <a:cs typeface="Tahoma"/>
            </a:endParaRPr>
          </a:p>
          <a:p>
            <a:pPr marL="12700" marR="5080">
              <a:lnSpc>
                <a:spcPct val="115700"/>
              </a:lnSpc>
            </a:pPr>
            <a:r>
              <a:rPr sz="3200" spc="-25" dirty="0">
                <a:latin typeface="Tahoma"/>
                <a:cs typeface="Tahoma"/>
              </a:rPr>
              <a:t>Allowance</a:t>
            </a:r>
            <a:r>
              <a:rPr sz="3200" spc="65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for</a:t>
            </a:r>
            <a:r>
              <a:rPr sz="3200" spc="7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extension </a:t>
            </a:r>
            <a:r>
              <a:rPr sz="3200" spc="-5" dirty="0">
                <a:latin typeface="Tahoma"/>
                <a:cs typeface="Tahoma"/>
              </a:rPr>
              <a:t> Support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for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resource</a:t>
            </a:r>
            <a:r>
              <a:rPr sz="3200" spc="165" dirty="0">
                <a:latin typeface="Tahoma"/>
                <a:cs typeface="Tahoma"/>
              </a:rPr>
              <a:t> </a:t>
            </a:r>
            <a:r>
              <a:rPr sz="3200" spc="-55" dirty="0">
                <a:latin typeface="Tahoma"/>
                <a:cs typeface="Tahoma"/>
              </a:rPr>
              <a:t>allocation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Support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for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more</a:t>
            </a:r>
            <a:r>
              <a:rPr sz="3200" spc="20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security 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Support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for</a:t>
            </a:r>
            <a:r>
              <a:rPr sz="3200" spc="50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mobility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4294" y="1011707"/>
            <a:ext cx="6884034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THANK</a:t>
            </a:r>
            <a:r>
              <a:rPr sz="8800" b="1" spc="-1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8800" b="1" spc="20" dirty="0">
                <a:solidFill>
                  <a:srgbClr val="00AF50"/>
                </a:solidFill>
                <a:latin typeface="Times New Roman"/>
                <a:cs typeface="Times New Roman"/>
              </a:rPr>
              <a:t>YOU</a:t>
            </a:r>
            <a:endParaRPr sz="8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2667000"/>
            <a:ext cx="3505200" cy="2532888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9623" y="190322"/>
            <a:ext cx="3987800" cy="1246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0668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006FC0"/>
                </a:solidFill>
                <a:latin typeface="Calibri"/>
                <a:cs typeface="Calibri"/>
              </a:rPr>
              <a:t>UNIT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IV </a:t>
            </a:r>
            <a:r>
              <a:rPr sz="4000" b="1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006FC0"/>
                </a:solidFill>
                <a:latin typeface="Calibri"/>
                <a:cs typeface="Calibri"/>
              </a:rPr>
              <a:t>TRANSPORT</a:t>
            </a:r>
            <a:r>
              <a:rPr sz="4000" b="1" spc="-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65" dirty="0">
                <a:solidFill>
                  <a:srgbClr val="006FC0"/>
                </a:solidFill>
                <a:latin typeface="Calibri"/>
                <a:cs typeface="Calibri"/>
              </a:rPr>
              <a:t>LAYER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0564" y="1582673"/>
            <a:ext cx="7804150" cy="30441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82550" marR="5080" indent="-70485" algn="just">
              <a:lnSpc>
                <a:spcPct val="90000"/>
              </a:lnSpc>
              <a:spcBef>
                <a:spcPts val="530"/>
              </a:spcBef>
            </a:pPr>
            <a:r>
              <a:rPr sz="3600" spc="-15" dirty="0">
                <a:latin typeface="Times New Roman"/>
                <a:cs typeface="Times New Roman"/>
              </a:rPr>
              <a:t>Transport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layer</a:t>
            </a:r>
            <a:r>
              <a:rPr sz="3600" dirty="0">
                <a:latin typeface="Times New Roman"/>
                <a:cs typeface="Times New Roman"/>
              </a:rPr>
              <a:t> –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service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Connection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establishment</a:t>
            </a:r>
            <a:r>
              <a:rPr sz="3600" dirty="0">
                <a:latin typeface="Times New Roman"/>
                <a:cs typeface="Times New Roman"/>
              </a:rPr>
              <a:t> –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Flow</a:t>
            </a:r>
            <a:r>
              <a:rPr sz="3600" dirty="0">
                <a:latin typeface="Times New Roman"/>
                <a:cs typeface="Times New Roman"/>
              </a:rPr>
              <a:t> control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–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5" dirty="0">
                <a:latin typeface="Times New Roman"/>
                <a:cs typeface="Times New Roman"/>
              </a:rPr>
              <a:t>Transmission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control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protocol</a:t>
            </a:r>
            <a:r>
              <a:rPr sz="3600" dirty="0">
                <a:latin typeface="Times New Roman"/>
                <a:cs typeface="Times New Roman"/>
              </a:rPr>
              <a:t> –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Congestion </a:t>
            </a:r>
            <a:r>
              <a:rPr sz="3600" spc="-5" dirty="0">
                <a:latin typeface="Times New Roman"/>
                <a:cs typeface="Times New Roman"/>
              </a:rPr>
              <a:t>control and avoidance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– User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datagram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protocol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-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5" dirty="0">
                <a:latin typeface="Times New Roman"/>
                <a:cs typeface="Times New Roman"/>
              </a:rPr>
              <a:t>Transport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for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Real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spc="-114" dirty="0">
                <a:latin typeface="Times New Roman"/>
                <a:cs typeface="Times New Roman"/>
              </a:rPr>
              <a:t>T</a:t>
            </a:r>
            <a:r>
              <a:rPr sz="3600" dirty="0">
                <a:latin typeface="Times New Roman"/>
                <a:cs typeface="Times New Roman"/>
              </a:rPr>
              <a:t>i</a:t>
            </a:r>
            <a:r>
              <a:rPr sz="3600" spc="-15" dirty="0">
                <a:latin typeface="Times New Roman"/>
                <a:cs typeface="Times New Roman"/>
              </a:rPr>
              <a:t>m</a:t>
            </a:r>
            <a:r>
              <a:rPr sz="3600" dirty="0">
                <a:latin typeface="Times New Roman"/>
                <a:cs typeface="Times New Roman"/>
              </a:rPr>
              <a:t>e</a:t>
            </a:r>
            <a:r>
              <a:rPr sz="3600" spc="-19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Appli</a:t>
            </a:r>
            <a:r>
              <a:rPr sz="3600" spc="10" dirty="0">
                <a:latin typeface="Times New Roman"/>
                <a:cs typeface="Times New Roman"/>
              </a:rPr>
              <a:t>c</a:t>
            </a:r>
            <a:r>
              <a:rPr sz="3600" dirty="0">
                <a:latin typeface="Times New Roman"/>
                <a:cs typeface="Times New Roman"/>
              </a:rPr>
              <a:t>a</a:t>
            </a:r>
            <a:r>
              <a:rPr sz="3600" spc="10" dirty="0">
                <a:latin typeface="Times New Roman"/>
                <a:cs typeface="Times New Roman"/>
              </a:rPr>
              <a:t>t</a:t>
            </a:r>
            <a:r>
              <a:rPr sz="3600" dirty="0">
                <a:latin typeface="Times New Roman"/>
                <a:cs typeface="Times New Roman"/>
              </a:rPr>
              <a:t>ions</a:t>
            </a:r>
            <a:r>
              <a:rPr sz="3600" spc="-3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(</a:t>
            </a:r>
            <a:r>
              <a:rPr sz="3600" spc="-220" dirty="0">
                <a:latin typeface="Times New Roman"/>
                <a:cs typeface="Times New Roman"/>
              </a:rPr>
              <a:t>R</a:t>
            </a:r>
            <a:r>
              <a:rPr sz="3600" dirty="0">
                <a:latin typeface="Times New Roman"/>
                <a:cs typeface="Times New Roman"/>
              </a:rPr>
              <a:t>TP</a:t>
            </a:r>
            <a:r>
              <a:rPr sz="3600" spc="-5" dirty="0">
                <a:latin typeface="Times New Roman"/>
                <a:cs typeface="Times New Roman"/>
              </a:rPr>
              <a:t>)</a:t>
            </a:r>
            <a:r>
              <a:rPr sz="3600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577" y="692319"/>
            <a:ext cx="4018247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Servers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577" y="1472003"/>
            <a:ext cx="7078082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091" marR="5080" indent="-273027"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25" algn="l"/>
              </a:tabLst>
            </a:pPr>
            <a:r>
              <a:rPr sz="2600" dirty="0">
                <a:latin typeface="Arial MT"/>
                <a:cs typeface="Arial MT"/>
              </a:rPr>
              <a:t>Computers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or processes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manage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network </a:t>
            </a:r>
            <a:r>
              <a:rPr sz="2600" spc="-70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resources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3554" y="2266357"/>
            <a:ext cx="3507610" cy="853437"/>
          </a:xfrm>
          <a:prstGeom prst="rect">
            <a:avLst/>
          </a:prstGeom>
        </p:spPr>
        <p:txBody>
          <a:bodyPr vert="horz" wrap="square" lIns="0" tIns="62863" rIns="0" bIns="0" rtlCol="0">
            <a:spAutoFit/>
          </a:bodyPr>
          <a:lstStyle/>
          <a:p>
            <a:pPr marL="241280" indent="-228580">
              <a:spcBef>
                <a:spcPts val="49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241280" algn="l"/>
              </a:tabLst>
            </a:pPr>
            <a:r>
              <a:rPr sz="2400" spc="-5" dirty="0">
                <a:latin typeface="Arial MT"/>
                <a:cs typeface="Arial MT"/>
              </a:rPr>
              <a:t>Disk drives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(file </a:t>
            </a:r>
            <a:r>
              <a:rPr sz="2400" dirty="0">
                <a:latin typeface="Arial MT"/>
                <a:cs typeface="Arial MT"/>
              </a:rPr>
              <a:t>servers)</a:t>
            </a:r>
            <a:endParaRPr sz="2400">
              <a:latin typeface="Arial MT"/>
              <a:cs typeface="Arial MT"/>
            </a:endParaRPr>
          </a:p>
          <a:p>
            <a:pPr marL="241280" indent="-228580">
              <a:spcBef>
                <a:spcPts val="39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241280" algn="l"/>
              </a:tabLst>
            </a:pPr>
            <a:r>
              <a:rPr sz="2400" dirty="0">
                <a:latin typeface="Arial MT"/>
                <a:cs typeface="Arial MT"/>
              </a:rPr>
              <a:t>Printers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(print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servers)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578" y="3081188"/>
            <a:ext cx="4954721" cy="928456"/>
          </a:xfrm>
          <a:prstGeom prst="rect">
            <a:avLst/>
          </a:prstGeom>
        </p:spPr>
        <p:txBody>
          <a:bodyPr vert="horz" wrap="square" lIns="0" tIns="81277" rIns="0" bIns="0" rtlCol="0">
            <a:spAutoFit/>
          </a:bodyPr>
          <a:lstStyle/>
          <a:p>
            <a:pPr marL="560657" indent="-229215">
              <a:spcBef>
                <a:spcPts val="64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spc="-5" dirty="0">
                <a:latin typeface="Arial MT"/>
                <a:cs typeface="Arial MT"/>
              </a:rPr>
              <a:t>Network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traffic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(network</a:t>
            </a:r>
            <a:r>
              <a:rPr sz="2400" dirty="0">
                <a:latin typeface="Arial MT"/>
                <a:cs typeface="Arial MT"/>
              </a:rPr>
              <a:t> servers)</a:t>
            </a:r>
            <a:endParaRPr sz="2400">
              <a:latin typeface="Arial MT"/>
              <a:cs typeface="Arial MT"/>
            </a:endParaRPr>
          </a:p>
          <a:p>
            <a:pPr marL="285091" indent="-273027">
              <a:spcBef>
                <a:spcPts val="59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25" algn="l"/>
              </a:tabLst>
            </a:pPr>
            <a:r>
              <a:rPr sz="2600" dirty="0">
                <a:latin typeface="Arial MT"/>
                <a:cs typeface="Arial MT"/>
              </a:rPr>
              <a:t>Example: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Database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Server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3555" y="4038959"/>
            <a:ext cx="625007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280" marR="5080" indent="-228580">
              <a:spcBef>
                <a:spcPts val="10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241280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computer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system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that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database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queries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1155" y="2514634"/>
            <a:ext cx="2971690" cy="777776"/>
          </a:xfrm>
          <a:prstGeom prst="rect">
            <a:avLst/>
          </a:prstGeom>
          <a:ln w="9144">
            <a:solidFill>
              <a:srgbClr val="FC0D0C"/>
            </a:solidFill>
          </a:ln>
        </p:spPr>
        <p:txBody>
          <a:bodyPr vert="horz" wrap="square" lIns="0" tIns="38734" rIns="0" bIns="0" rtlCol="0">
            <a:spAutoFit/>
          </a:bodyPr>
          <a:lstStyle/>
          <a:p>
            <a:pPr marL="708600" marR="306679" indent="-391762">
              <a:spcBef>
                <a:spcPts val="305"/>
              </a:spcBef>
            </a:pPr>
            <a:r>
              <a:rPr sz="2400" b="1" spc="-5" dirty="0">
                <a:latin typeface="Arial"/>
                <a:cs typeface="Arial"/>
              </a:rPr>
              <a:t>Servers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Manage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Resources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3770" y="752678"/>
            <a:ext cx="26911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latin typeface="Calibri"/>
                <a:cs typeface="Calibri"/>
              </a:rPr>
              <a:t>UNIT</a:t>
            </a:r>
            <a:r>
              <a:rPr sz="5400" b="1" spc="-40" dirty="0">
                <a:latin typeface="Calibri"/>
                <a:cs typeface="Calibri"/>
              </a:rPr>
              <a:t> </a:t>
            </a:r>
            <a:r>
              <a:rPr sz="5400" b="1" dirty="0">
                <a:latin typeface="Calibri"/>
                <a:cs typeface="Calibri"/>
              </a:rPr>
              <a:t>–</a:t>
            </a:r>
            <a:r>
              <a:rPr sz="5400" b="1" spc="-45" dirty="0">
                <a:latin typeface="Calibri"/>
                <a:cs typeface="Calibri"/>
              </a:rPr>
              <a:t> </a:t>
            </a:r>
            <a:r>
              <a:rPr sz="5400" b="1" dirty="0">
                <a:latin typeface="Calibri"/>
                <a:cs typeface="Calibri"/>
              </a:rPr>
              <a:t>IV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1141" y="2713431"/>
            <a:ext cx="4781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0" dirty="0">
                <a:solidFill>
                  <a:srgbClr val="006FC0"/>
                </a:solidFill>
                <a:latin typeface="Calibri"/>
                <a:cs typeface="Calibri"/>
              </a:rPr>
              <a:t>TRANSPORT</a:t>
            </a:r>
            <a:r>
              <a:rPr sz="48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800" b="1" spc="-80" dirty="0">
                <a:solidFill>
                  <a:srgbClr val="006FC0"/>
                </a:solidFill>
                <a:latin typeface="Calibri"/>
                <a:cs typeface="Calibri"/>
              </a:rPr>
              <a:t>LAYER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0"/>
            <a:ext cx="8341359" cy="661987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86055" algn="ctr">
              <a:lnSpc>
                <a:spcPct val="100000"/>
              </a:lnSpc>
              <a:spcBef>
                <a:spcPts val="900"/>
              </a:spcBef>
            </a:pPr>
            <a:r>
              <a:rPr sz="3200" b="1" spc="-20" dirty="0">
                <a:solidFill>
                  <a:srgbClr val="00AFEF"/>
                </a:solidFill>
                <a:latin typeface="Calibri"/>
                <a:cs typeface="Calibri"/>
              </a:rPr>
              <a:t>OVERVIEW</a:t>
            </a:r>
            <a:endParaRPr sz="3200">
              <a:latin typeface="Calibri"/>
              <a:cs typeface="Calibri"/>
            </a:endParaRPr>
          </a:p>
          <a:p>
            <a:pPr marL="546100" indent="-53403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3200" b="1" spc="-30" dirty="0">
                <a:latin typeface="Times New Roman"/>
                <a:cs typeface="Times New Roman"/>
              </a:rPr>
              <a:t>Transport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269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Service</a:t>
            </a:r>
            <a:endParaRPr sz="32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269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Connection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Establishment</a:t>
            </a:r>
            <a:endParaRPr sz="32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269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Flow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Control</a:t>
            </a:r>
            <a:endParaRPr sz="32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92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Con</a:t>
            </a:r>
            <a:r>
              <a:rPr sz="3200" b="1" spc="10" dirty="0">
                <a:latin typeface="Times New Roman"/>
                <a:cs typeface="Times New Roman"/>
              </a:rPr>
              <a:t>g</a:t>
            </a:r>
            <a:r>
              <a:rPr sz="3200" b="1" spc="-5" dirty="0">
                <a:latin typeface="Times New Roman"/>
                <a:cs typeface="Times New Roman"/>
              </a:rPr>
              <a:t>estion Cont</a:t>
            </a:r>
            <a:r>
              <a:rPr sz="3200" b="1" spc="-60" dirty="0">
                <a:latin typeface="Times New Roman"/>
                <a:cs typeface="Times New Roman"/>
              </a:rPr>
              <a:t>r</a:t>
            </a:r>
            <a:r>
              <a:rPr sz="3200" b="1" dirty="0">
                <a:latin typeface="Times New Roman"/>
                <a:cs typeface="Times New Roman"/>
              </a:rPr>
              <a:t>o</a:t>
            </a:r>
            <a:r>
              <a:rPr sz="3200" b="1" spc="-5" dirty="0">
                <a:latin typeface="Times New Roman"/>
                <a:cs typeface="Times New Roman"/>
              </a:rPr>
              <a:t>l</a:t>
            </a:r>
            <a:r>
              <a:rPr sz="3200" b="1" spc="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a</a:t>
            </a:r>
            <a:r>
              <a:rPr sz="3200" b="1" spc="-5" dirty="0">
                <a:latin typeface="Times New Roman"/>
                <a:cs typeface="Times New Roman"/>
              </a:rPr>
              <a:t>nd</a:t>
            </a:r>
            <a:r>
              <a:rPr sz="3200" b="1" spc="-200" dirty="0">
                <a:latin typeface="Times New Roman"/>
                <a:cs typeface="Times New Roman"/>
              </a:rPr>
              <a:t> </a:t>
            </a:r>
            <a:r>
              <a:rPr sz="3200" b="1" spc="-250" dirty="0">
                <a:latin typeface="Times New Roman"/>
                <a:cs typeface="Times New Roman"/>
              </a:rPr>
              <a:t>A</a:t>
            </a:r>
            <a:r>
              <a:rPr sz="3200" b="1" dirty="0">
                <a:latin typeface="Times New Roman"/>
                <a:cs typeface="Times New Roman"/>
              </a:rPr>
              <a:t>vo</a:t>
            </a:r>
            <a:r>
              <a:rPr sz="3200" b="1" spc="-5" dirty="0">
                <a:latin typeface="Times New Roman"/>
                <a:cs typeface="Times New Roman"/>
              </a:rPr>
              <a:t>id</a:t>
            </a:r>
            <a:r>
              <a:rPr sz="3200" b="1" dirty="0">
                <a:latin typeface="Times New Roman"/>
                <a:cs typeface="Times New Roman"/>
              </a:rPr>
              <a:t>a</a:t>
            </a:r>
            <a:r>
              <a:rPr sz="3200" b="1" spc="-5" dirty="0">
                <a:latin typeface="Times New Roman"/>
                <a:cs typeface="Times New Roman"/>
              </a:rPr>
              <a:t>nce</a:t>
            </a:r>
            <a:endParaRPr sz="32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3200" b="1" spc="-25" dirty="0">
                <a:latin typeface="Times New Roman"/>
                <a:cs typeface="Times New Roman"/>
              </a:rPr>
              <a:t>Transmission</a:t>
            </a:r>
            <a:r>
              <a:rPr sz="3200" b="1" spc="1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Control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Protocol</a:t>
            </a:r>
            <a:endParaRPr sz="32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92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User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Datagram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Protocol</a:t>
            </a:r>
            <a:endParaRPr sz="32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3200" b="1" spc="-30" dirty="0">
                <a:latin typeface="Times New Roman"/>
                <a:cs typeface="Times New Roman"/>
              </a:rPr>
              <a:t>Transport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for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Real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30" dirty="0">
                <a:latin typeface="Times New Roman"/>
                <a:cs typeface="Times New Roman"/>
              </a:rPr>
              <a:t>Time</a:t>
            </a:r>
            <a:r>
              <a:rPr sz="3200" b="1" spc="-1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Applications</a:t>
            </a:r>
            <a:r>
              <a:rPr sz="3200" b="1" spc="20" dirty="0">
                <a:latin typeface="Times New Roman"/>
                <a:cs typeface="Times New Roman"/>
              </a:rPr>
              <a:t> </a:t>
            </a:r>
            <a:r>
              <a:rPr sz="3200" b="1" spc="-30" dirty="0">
                <a:latin typeface="Times New Roman"/>
                <a:cs typeface="Times New Roman"/>
              </a:rPr>
              <a:t>(RTP).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0538" y="151003"/>
            <a:ext cx="3595242" cy="4469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8436" y="925194"/>
            <a:ext cx="8306434" cy="2540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6350" indent="-344805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spc="-20" dirty="0">
                <a:latin typeface="Times New Roman"/>
                <a:cs typeface="Times New Roman"/>
              </a:rPr>
              <a:t>Transport </a:t>
            </a:r>
            <a:r>
              <a:rPr sz="3200" spc="-10" dirty="0">
                <a:latin typeface="Times New Roman"/>
                <a:cs typeface="Times New Roman"/>
              </a:rPr>
              <a:t>layer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responsible </a:t>
            </a:r>
            <a:r>
              <a:rPr sz="3200" spc="-5" dirty="0">
                <a:latin typeface="Times New Roman"/>
                <a:cs typeface="Times New Roman"/>
              </a:rPr>
              <a:t>for </a:t>
            </a:r>
            <a:r>
              <a:rPr sz="3200" b="1" spc="-10" dirty="0">
                <a:latin typeface="Times New Roman"/>
                <a:cs typeface="Times New Roman"/>
              </a:rPr>
              <a:t>process- 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to-process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or </a:t>
            </a:r>
            <a:r>
              <a:rPr sz="3200" b="1" spc="-10" dirty="0">
                <a:latin typeface="Times New Roman"/>
                <a:cs typeface="Times New Roman"/>
              </a:rPr>
              <a:t>end-end </a:t>
            </a:r>
            <a:r>
              <a:rPr sz="3200" spc="-10" dirty="0">
                <a:latin typeface="Times New Roman"/>
                <a:cs typeface="Times New Roman"/>
              </a:rPr>
              <a:t>delivery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the entire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message.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transport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layer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ensures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that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whole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message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arrives</a:t>
            </a:r>
            <a:r>
              <a:rPr sz="3200" spc="7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intact</a:t>
            </a:r>
            <a:r>
              <a:rPr sz="3200" spc="3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and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overseeing</a:t>
            </a:r>
            <a:r>
              <a:rPr sz="3200" spc="3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both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3371" y="3588765"/>
            <a:ext cx="995044" cy="274320"/>
            <a:chOff x="913371" y="3588765"/>
            <a:chExt cx="995044" cy="2743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371" y="3588765"/>
              <a:ext cx="244055" cy="2683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374" y="3666489"/>
              <a:ext cx="716673" cy="19621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37485" y="3588765"/>
            <a:ext cx="1211579" cy="2739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85611" y="3588765"/>
            <a:ext cx="624844" cy="2739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46625" y="3582542"/>
            <a:ext cx="723519" cy="28016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3685" y="3588765"/>
            <a:ext cx="1208532" cy="2739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68763" y="3604386"/>
            <a:ext cx="316996" cy="2552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10244" y="3588765"/>
            <a:ext cx="522604" cy="27393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12977" y="4092066"/>
            <a:ext cx="3144520" cy="339725"/>
            <a:chOff x="912977" y="4092066"/>
            <a:chExt cx="3144520" cy="339725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977" y="4154169"/>
              <a:ext cx="1257198" cy="2773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95322" y="4231178"/>
              <a:ext cx="115399" cy="409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7021" y="4092066"/>
              <a:ext cx="314833" cy="2583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67761" y="4231178"/>
              <a:ext cx="115399" cy="409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9714" y="4154169"/>
              <a:ext cx="1257173" cy="27736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184269" y="4076446"/>
            <a:ext cx="864869" cy="274320"/>
            <a:chOff x="4184269" y="4076446"/>
            <a:chExt cx="864869" cy="274320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84269" y="4076446"/>
              <a:ext cx="776604" cy="2739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82972" y="4283837"/>
              <a:ext cx="65912" cy="65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8670" y="506094"/>
            <a:ext cx="3595243" cy="44691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563111" y="1095375"/>
            <a:ext cx="2115820" cy="448945"/>
            <a:chOff x="3563111" y="1095375"/>
            <a:chExt cx="2115820" cy="4489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0703" y="1095375"/>
              <a:ext cx="2069592" cy="3803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63111" y="1510665"/>
              <a:ext cx="2115820" cy="33655"/>
            </a:xfrm>
            <a:custGeom>
              <a:avLst/>
              <a:gdLst/>
              <a:ahLst/>
              <a:cxnLst/>
              <a:rect l="l" t="t" r="r" b="b"/>
              <a:pathLst>
                <a:path w="2115820" h="33655">
                  <a:moveTo>
                    <a:pt x="2115312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2115312" y="33527"/>
                  </a:lnTo>
                  <a:lnTo>
                    <a:pt x="21153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0628" y="1937969"/>
            <a:ext cx="6792595" cy="365315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6870" marR="5080" indent="-344805">
              <a:lnSpc>
                <a:spcPts val="3030"/>
              </a:lnSpc>
              <a:spcBef>
                <a:spcPts val="484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800" dirty="0">
                <a:latin typeface="Tahoma"/>
                <a:cs typeface="Tahoma"/>
              </a:rPr>
              <a:t>Service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point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addressing(Process-Process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delivery)</a:t>
            </a:r>
            <a:endParaRPr sz="28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409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800" spc="-5" dirty="0">
                <a:latin typeface="Tahoma"/>
                <a:cs typeface="Tahoma"/>
              </a:rPr>
              <a:t>Segmentation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and</a:t>
            </a:r>
            <a:r>
              <a:rPr sz="2800" spc="6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reassembly</a:t>
            </a:r>
            <a:endParaRPr sz="28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800" spc="-5" dirty="0">
                <a:latin typeface="Tahoma"/>
                <a:cs typeface="Tahoma"/>
              </a:rPr>
              <a:t>Connection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control</a:t>
            </a:r>
            <a:endParaRPr sz="28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459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800" spc="-15" dirty="0">
                <a:latin typeface="Tahoma"/>
                <a:cs typeface="Tahoma"/>
              </a:rPr>
              <a:t>Flow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control(QoS)</a:t>
            </a:r>
            <a:r>
              <a:rPr sz="2800" spc="-105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–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MUX</a:t>
            </a:r>
            <a:r>
              <a:rPr sz="2800" spc="-65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&amp;</a:t>
            </a:r>
            <a:r>
              <a:rPr sz="2800" spc="20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Demux</a:t>
            </a:r>
            <a:endParaRPr sz="2800">
              <a:latin typeface="Tahoma"/>
              <a:cs typeface="Tahoma"/>
            </a:endParaRPr>
          </a:p>
          <a:p>
            <a:pPr marL="356870" marR="1153160" indent="-344805">
              <a:lnSpc>
                <a:spcPts val="3030"/>
              </a:lnSpc>
              <a:spcBef>
                <a:spcPts val="83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800" spc="-5" dirty="0">
                <a:latin typeface="Tahoma"/>
                <a:cs typeface="Tahoma"/>
              </a:rPr>
              <a:t>Error </a:t>
            </a:r>
            <a:r>
              <a:rPr sz="2800" spc="-25" dirty="0">
                <a:latin typeface="Tahoma"/>
                <a:cs typeface="Tahoma"/>
              </a:rPr>
              <a:t>control </a:t>
            </a:r>
            <a:r>
              <a:rPr sz="2800" dirty="0">
                <a:latin typeface="Tahoma"/>
                <a:cs typeface="Tahoma"/>
              </a:rPr>
              <a:t>– </a:t>
            </a:r>
            <a:r>
              <a:rPr sz="2800" spc="-5" dirty="0">
                <a:latin typeface="Tahoma"/>
                <a:cs typeface="Tahoma"/>
              </a:rPr>
              <a:t>error </a:t>
            </a:r>
            <a:r>
              <a:rPr sz="2800" spc="-20" dirty="0">
                <a:latin typeface="Tahoma"/>
                <a:cs typeface="Tahoma"/>
              </a:rPr>
              <a:t>checking </a:t>
            </a:r>
            <a:r>
              <a:rPr sz="2800" spc="-5" dirty="0">
                <a:latin typeface="Tahoma"/>
                <a:cs typeface="Tahoma"/>
              </a:rPr>
              <a:t>and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recovery</a:t>
            </a:r>
            <a:endParaRPr sz="28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43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800" dirty="0">
                <a:latin typeface="Tahoma"/>
                <a:cs typeface="Tahoma"/>
              </a:rPr>
              <a:t>Congestion</a:t>
            </a:r>
            <a:r>
              <a:rPr sz="2800" spc="-6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control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0538" y="390270"/>
            <a:ext cx="3595242" cy="44691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67378" y="975360"/>
            <a:ext cx="1811020" cy="453390"/>
            <a:chOff x="3667378" y="975360"/>
            <a:chExt cx="1811020" cy="4533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55" y="975360"/>
              <a:ext cx="1783207" cy="38341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67378" y="1394841"/>
              <a:ext cx="1811020" cy="33655"/>
            </a:xfrm>
            <a:custGeom>
              <a:avLst/>
              <a:gdLst/>
              <a:ahLst/>
              <a:cxnLst/>
              <a:rect l="l" t="t" r="r" b="b"/>
              <a:pathLst>
                <a:path w="1811020" h="33655">
                  <a:moveTo>
                    <a:pt x="1810512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1810512" y="33527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135" y="1518607"/>
            <a:ext cx="5859145" cy="462343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3200" spc="-5" dirty="0">
                <a:latin typeface="Arial MT"/>
                <a:cs typeface="Arial MT"/>
              </a:rPr>
              <a:t>–</a:t>
            </a:r>
            <a:r>
              <a:rPr sz="3200" spc="-409" dirty="0">
                <a:latin typeface="Arial MT"/>
                <a:cs typeface="Arial MT"/>
              </a:rPr>
              <a:t> </a:t>
            </a:r>
            <a:r>
              <a:rPr sz="3200" spc="-195" dirty="0">
                <a:latin typeface="Calibri"/>
                <a:cs typeface="Calibri"/>
              </a:rPr>
              <a:t>T</a:t>
            </a:r>
            <a:r>
              <a:rPr sz="3200" spc="-9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ans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</a:t>
            </a:r>
            <a:r>
              <a:rPr sz="3200" spc="-4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y</a:t>
            </a:r>
            <a:r>
              <a:rPr sz="3200" spc="-5" dirty="0">
                <a:latin typeface="Calibri"/>
                <a:cs typeface="Calibri"/>
              </a:rPr>
              <a:t>er 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5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vides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05"/>
              </a:spcBef>
              <a:buFont typeface="Arial MT"/>
              <a:buChar char="•"/>
              <a:tabLst>
                <a:tab pos="299720" algn="l"/>
              </a:tabLst>
            </a:pPr>
            <a:r>
              <a:rPr sz="4000" b="1" spc="-15" dirty="0">
                <a:solidFill>
                  <a:srgbClr val="6F2F9F"/>
                </a:solidFill>
                <a:latin typeface="Calibri"/>
                <a:cs typeface="Calibri"/>
              </a:rPr>
              <a:t>Efficient</a:t>
            </a:r>
            <a:endParaRPr sz="4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720" algn="l"/>
              </a:tabLst>
            </a:pPr>
            <a:r>
              <a:rPr sz="4000" b="1" spc="-10" dirty="0">
                <a:solidFill>
                  <a:srgbClr val="6F2F9F"/>
                </a:solidFill>
                <a:latin typeface="Calibri"/>
                <a:cs typeface="Calibri"/>
              </a:rPr>
              <a:t>Reliable</a:t>
            </a:r>
            <a:r>
              <a:rPr sz="40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6F2F9F"/>
                </a:solidFill>
                <a:latin typeface="Calibri"/>
                <a:cs typeface="Calibri"/>
              </a:rPr>
              <a:t>and</a:t>
            </a:r>
            <a:endParaRPr sz="4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720" algn="l"/>
              </a:tabLst>
            </a:pPr>
            <a:r>
              <a:rPr sz="4000" b="1" spc="-15" dirty="0">
                <a:solidFill>
                  <a:srgbClr val="6F2F9F"/>
                </a:solidFill>
                <a:latin typeface="Calibri"/>
                <a:cs typeface="Calibri"/>
              </a:rPr>
              <a:t>Cost-effective</a:t>
            </a:r>
            <a:r>
              <a:rPr sz="40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6F2F9F"/>
                </a:solidFill>
                <a:latin typeface="Calibri"/>
                <a:cs typeface="Calibri"/>
              </a:rPr>
              <a:t>services</a:t>
            </a:r>
            <a:endParaRPr sz="4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45"/>
              </a:spcBef>
              <a:buFont typeface="Arial MT"/>
              <a:buChar char="–"/>
              <a:tabLst>
                <a:tab pos="299720" algn="l"/>
              </a:tabLst>
            </a:pPr>
            <a:r>
              <a:rPr sz="2800" dirty="0">
                <a:latin typeface="Calibri"/>
                <a:cs typeface="Calibri"/>
              </a:rPr>
              <a:t>Another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Kinds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 Services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699135" algn="l"/>
                <a:tab pos="4796155" algn="l"/>
                <a:tab pos="5144135" algn="l"/>
              </a:tabLst>
            </a:pPr>
            <a:r>
              <a:rPr sz="3600" b="1" spc="-5" dirty="0">
                <a:solidFill>
                  <a:srgbClr val="00AFEF"/>
                </a:solidFill>
                <a:latin typeface="Calibri"/>
                <a:cs typeface="Calibri"/>
              </a:rPr>
              <a:t>Con</a:t>
            </a:r>
            <a:r>
              <a:rPr sz="3600" b="1" spc="5" dirty="0">
                <a:solidFill>
                  <a:srgbClr val="00AFEF"/>
                </a:solidFill>
                <a:latin typeface="Calibri"/>
                <a:cs typeface="Calibri"/>
              </a:rPr>
              <a:t>ne</a:t>
            </a:r>
            <a:r>
              <a:rPr sz="3600" b="1" spc="-5" dirty="0">
                <a:solidFill>
                  <a:srgbClr val="00AFEF"/>
                </a:solidFill>
                <a:latin typeface="Calibri"/>
                <a:cs typeface="Calibri"/>
              </a:rPr>
              <a:t>cti</a:t>
            </a:r>
            <a:r>
              <a:rPr sz="3600" b="1" spc="5" dirty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3600" b="1" dirty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36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AFEF"/>
                </a:solidFill>
                <a:latin typeface="Calibri"/>
                <a:cs typeface="Calibri"/>
              </a:rPr>
              <a:t>ori</a:t>
            </a:r>
            <a:r>
              <a:rPr sz="3600" b="1" spc="10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b="1" spc="-15" dirty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3600" b="1" spc="-50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3600" b="1" spc="5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b="1" dirty="0">
                <a:solidFill>
                  <a:srgbClr val="00AFEF"/>
                </a:solidFill>
                <a:latin typeface="Calibri"/>
                <a:cs typeface="Calibri"/>
              </a:rPr>
              <a:t>d	-	</a:t>
            </a:r>
            <a:r>
              <a:rPr sz="3600" b="1" spc="-80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3600" b="1" spc="-5" dirty="0">
                <a:solidFill>
                  <a:srgbClr val="00AFEF"/>
                </a:solidFill>
                <a:latin typeface="Calibri"/>
                <a:cs typeface="Calibri"/>
              </a:rPr>
              <a:t>CP</a:t>
            </a:r>
            <a:endParaRPr sz="3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870"/>
              </a:spcBef>
              <a:buFont typeface="Arial MT"/>
              <a:buChar char="•"/>
              <a:tabLst>
                <a:tab pos="699135" algn="l"/>
                <a:tab pos="3881120" algn="l"/>
                <a:tab pos="4229100" algn="l"/>
              </a:tabLst>
            </a:pPr>
            <a:r>
              <a:rPr sz="3600" b="1" dirty="0">
                <a:solidFill>
                  <a:srgbClr val="00AFEF"/>
                </a:solidFill>
                <a:latin typeface="Calibri"/>
                <a:cs typeface="Calibri"/>
              </a:rPr>
              <a:t>Connectionless	-	UDP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9938" y="495680"/>
            <a:ext cx="55670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42335" algn="l"/>
              </a:tabLst>
            </a:pP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Sim</a:t>
            </a:r>
            <a:r>
              <a:rPr sz="4000" b="1" spc="15" dirty="0">
                <a:solidFill>
                  <a:srgbClr val="00AFEF"/>
                </a:solidFill>
                <a:latin typeface="Calibri"/>
                <a:cs typeface="Calibri"/>
              </a:rPr>
              <a:t>p</a:t>
            </a: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le</a:t>
            </a:r>
            <a:r>
              <a:rPr sz="4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4000" b="1" spc="-5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4000" b="1" spc="10" dirty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4000" b="1" spc="-5" dirty="0">
                <a:solidFill>
                  <a:srgbClr val="00AFEF"/>
                </a:solidFill>
                <a:latin typeface="Calibri"/>
                <a:cs typeface="Calibri"/>
              </a:rPr>
              <a:t>vice</a:t>
            </a: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:	P</a:t>
            </a:r>
            <a:r>
              <a:rPr sz="4000" b="1" spc="-5" dirty="0">
                <a:solidFill>
                  <a:srgbClr val="00AFEF"/>
                </a:solidFill>
                <a:latin typeface="Calibri"/>
                <a:cs typeface="Calibri"/>
              </a:rPr>
              <a:t>rimiti</a:t>
            </a:r>
            <a:r>
              <a:rPr sz="4000" b="1" spc="-40" dirty="0">
                <a:solidFill>
                  <a:srgbClr val="00AFEF"/>
                </a:solidFill>
                <a:latin typeface="Calibri"/>
                <a:cs typeface="Calibri"/>
              </a:rPr>
              <a:t>v</a:t>
            </a:r>
            <a:r>
              <a:rPr sz="4000" b="1" spc="-5" dirty="0">
                <a:solidFill>
                  <a:srgbClr val="00AFEF"/>
                </a:solidFill>
                <a:latin typeface="Calibri"/>
                <a:cs typeface="Calibri"/>
              </a:rPr>
              <a:t>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099067"/>
            <a:ext cx="7114540" cy="41668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primitives: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3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Connect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Send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Receive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3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Disconnect</a:t>
            </a:r>
            <a:endParaRPr sz="2800">
              <a:latin typeface="Calibri"/>
              <a:cs typeface="Calibri"/>
            </a:endParaRPr>
          </a:p>
          <a:p>
            <a:pPr marL="356870" marR="5080" indent="-344805">
              <a:lnSpc>
                <a:spcPts val="3030"/>
              </a:lnSpc>
              <a:spcBef>
                <a:spcPts val="71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5" dirty="0">
                <a:latin typeface="Calibri"/>
                <a:cs typeface="Calibri"/>
              </a:rPr>
              <a:t>How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handle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incoming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connection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request </a:t>
            </a:r>
            <a:r>
              <a:rPr sz="2800" dirty="0">
                <a:latin typeface="Calibri"/>
                <a:cs typeface="Calibri"/>
              </a:rPr>
              <a:t>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server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process?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</a:pPr>
            <a:r>
              <a:rPr sz="2800" spc="-20" dirty="0">
                <a:latin typeface="Wingdings"/>
                <a:cs typeface="Wingdings"/>
              </a:rPr>
              <a:t></a:t>
            </a:r>
            <a:r>
              <a:rPr sz="2800" spc="-20" dirty="0">
                <a:latin typeface="Calibri"/>
                <a:cs typeface="Calibri"/>
              </a:rPr>
              <a:t>Wait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connection</a:t>
            </a:r>
            <a:r>
              <a:rPr sz="2800" spc="-10" dirty="0">
                <a:latin typeface="Calibri"/>
                <a:cs typeface="Calibri"/>
              </a:rPr>
              <a:t> request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from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client!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listen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05" y="0"/>
            <a:ext cx="59220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20" dirty="0">
                <a:solidFill>
                  <a:srgbClr val="00AFEF"/>
                </a:solidFill>
                <a:latin typeface="Calibri"/>
                <a:cs typeface="Calibri"/>
              </a:rPr>
              <a:t>Berkeley</a:t>
            </a:r>
            <a:r>
              <a:rPr sz="4000" b="1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service</a:t>
            </a:r>
            <a:r>
              <a:rPr sz="4000" b="1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sz="4000" b="1" spc="-10" dirty="0">
                <a:solidFill>
                  <a:srgbClr val="00AFEF"/>
                </a:solidFill>
                <a:latin typeface="Calibri"/>
                <a:cs typeface="Calibri"/>
              </a:rPr>
              <a:t> Primitives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7138"/>
            <a:ext cx="9049491" cy="5606542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754" y="221691"/>
            <a:ext cx="57531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00AFEF"/>
                </a:solidFill>
                <a:latin typeface="Times New Roman"/>
                <a:cs typeface="Times New Roman"/>
              </a:rPr>
              <a:t>Connection</a:t>
            </a:r>
            <a:r>
              <a:rPr sz="4000" b="1" spc="-7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AFEF"/>
                </a:solidFill>
                <a:latin typeface="Times New Roman"/>
                <a:cs typeface="Times New Roman"/>
              </a:rPr>
              <a:t>Establishment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30" y="848944"/>
            <a:ext cx="8829675" cy="5196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6350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Once </a:t>
            </a:r>
            <a:r>
              <a:rPr sz="3200" spc="-5" dirty="0">
                <a:latin typeface="Calibri"/>
                <a:cs typeface="Calibri"/>
              </a:rPr>
              <a:t>a connection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established, </a:t>
            </a:r>
            <a:r>
              <a:rPr sz="3200" spc="-5" dirty="0">
                <a:latin typeface="Calibri"/>
                <a:cs typeface="Calibri"/>
              </a:rPr>
              <a:t>both </a:t>
            </a:r>
            <a:r>
              <a:rPr sz="3200" spc="-10" dirty="0">
                <a:latin typeface="Calibri"/>
                <a:cs typeface="Calibri"/>
              </a:rPr>
              <a:t>client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server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may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exachnge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using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several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system 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calls.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connection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typically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client-server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interaction.</a:t>
            </a:r>
            <a:endParaRPr sz="3200">
              <a:latin typeface="Calibri"/>
              <a:cs typeface="Calibri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server advertizes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particular </a:t>
            </a:r>
            <a:r>
              <a:rPr sz="3200" spc="-5" dirty="0">
                <a:latin typeface="Calibri"/>
                <a:cs typeface="Calibri"/>
              </a:rPr>
              <a:t>server </a:t>
            </a:r>
            <a:r>
              <a:rPr sz="3200" spc="-15" dirty="0">
                <a:latin typeface="Calibri"/>
                <a:cs typeface="Calibri"/>
              </a:rPr>
              <a:t>at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well-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known </a:t>
            </a:r>
            <a:r>
              <a:rPr sz="3200" spc="-5" dirty="0">
                <a:latin typeface="Calibri"/>
                <a:cs typeface="Calibri"/>
              </a:rPr>
              <a:t>address </a:t>
            </a:r>
            <a:r>
              <a:rPr sz="3200" spc="5" dirty="0">
                <a:latin typeface="Calibri"/>
                <a:cs typeface="Calibri"/>
              </a:rPr>
              <a:t>and </a:t>
            </a:r>
            <a:r>
              <a:rPr sz="3200" spc="-5" dirty="0">
                <a:latin typeface="Calibri"/>
                <a:cs typeface="Calibri"/>
              </a:rPr>
              <a:t>clients </a:t>
            </a:r>
            <a:r>
              <a:rPr sz="3200" spc="-10" dirty="0">
                <a:latin typeface="Calibri"/>
                <a:cs typeface="Calibri"/>
              </a:rPr>
              <a:t>establish </a:t>
            </a:r>
            <a:r>
              <a:rPr sz="3200" spc="-5" dirty="0">
                <a:latin typeface="Calibri"/>
                <a:cs typeface="Calibri"/>
              </a:rPr>
              <a:t>connections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that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socket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avail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offered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service.</a:t>
            </a:r>
            <a:endParaRPr sz="3200">
              <a:latin typeface="Calibri"/>
              <a:cs typeface="Calibri"/>
            </a:endParaRPr>
          </a:p>
          <a:p>
            <a:pPr marL="356870" marR="762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Thus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connection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estblishment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procedure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is 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asymmetric.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272094"/>
            <a:ext cx="7678420" cy="3757929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3600" spc="25" dirty="0">
                <a:solidFill>
                  <a:srgbClr val="00AFEF"/>
                </a:solidFill>
                <a:latin typeface="Arial MT"/>
                <a:cs typeface="Arial MT"/>
              </a:rPr>
              <a:t>–</a:t>
            </a:r>
            <a:r>
              <a:rPr sz="3600" b="1" spc="25" dirty="0">
                <a:solidFill>
                  <a:srgbClr val="00AFEF"/>
                </a:solidFill>
                <a:latin typeface="Calibri"/>
                <a:cs typeface="Calibri"/>
              </a:rPr>
              <a:t>Problems</a:t>
            </a:r>
            <a:r>
              <a:rPr sz="36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sz="36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AFEF"/>
                </a:solidFill>
                <a:latin typeface="Calibri"/>
                <a:cs typeface="Calibri"/>
              </a:rPr>
              <a:t>solve</a:t>
            </a:r>
            <a:endParaRPr sz="3600">
              <a:latin typeface="Calibri"/>
              <a:cs typeface="Calibri"/>
            </a:endParaRPr>
          </a:p>
          <a:p>
            <a:pPr marL="698500" marR="5080" indent="-22860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699135" algn="l"/>
                <a:tab pos="2765425" algn="l"/>
                <a:tab pos="3512820" algn="l"/>
                <a:tab pos="4497705" algn="l"/>
                <a:tab pos="5890895" algn="l"/>
              </a:tabLst>
            </a:pPr>
            <a:r>
              <a:rPr sz="3600" spc="-5" dirty="0">
                <a:latin typeface="Calibri"/>
                <a:cs typeface="Calibri"/>
              </a:rPr>
              <a:t>Selec</a:t>
            </a:r>
            <a:r>
              <a:rPr sz="3600" spc="-20" dirty="0">
                <a:latin typeface="Calibri"/>
                <a:cs typeface="Calibri"/>
              </a:rPr>
              <a:t>t</a:t>
            </a:r>
            <a:r>
              <a:rPr sz="3600" spc="-10" dirty="0">
                <a:latin typeface="Calibri"/>
                <a:cs typeface="Calibri"/>
              </a:rPr>
              <a:t>i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n	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f	</a:t>
            </a:r>
            <a:r>
              <a:rPr sz="3600" spc="-35" dirty="0">
                <a:latin typeface="Calibri"/>
                <a:cs typeface="Calibri"/>
              </a:rPr>
              <a:t>t</a:t>
            </a:r>
            <a:r>
              <a:rPr sz="3600" spc="-5" dirty="0">
                <a:latin typeface="Calibri"/>
                <a:cs typeface="Calibri"/>
              </a:rPr>
              <a:t>h</a:t>
            </a:r>
            <a:r>
              <a:rPr sz="3600" dirty="0">
                <a:latin typeface="Calibri"/>
                <a:cs typeface="Calibri"/>
              </a:rPr>
              <a:t>e	</a:t>
            </a:r>
            <a:r>
              <a:rPr sz="3600" spc="-10" dirty="0">
                <a:latin typeface="Calibri"/>
                <a:cs typeface="Calibri"/>
              </a:rPr>
              <a:t>i</a:t>
            </a:r>
            <a:r>
              <a:rPr sz="3600" spc="-5" dirty="0">
                <a:latin typeface="Calibri"/>
                <a:cs typeface="Calibri"/>
              </a:rPr>
              <a:t>ni</a:t>
            </a:r>
            <a:r>
              <a:rPr sz="3600" spc="-20" dirty="0">
                <a:latin typeface="Calibri"/>
                <a:cs typeface="Calibri"/>
              </a:rPr>
              <a:t>t</a:t>
            </a:r>
            <a:r>
              <a:rPr sz="3600" spc="-10" dirty="0">
                <a:latin typeface="Calibri"/>
                <a:cs typeface="Calibri"/>
              </a:rPr>
              <a:t>i</a:t>
            </a:r>
            <a:r>
              <a:rPr sz="3600" dirty="0">
                <a:latin typeface="Calibri"/>
                <a:cs typeface="Calibri"/>
              </a:rPr>
              <a:t>al	</a:t>
            </a:r>
            <a:r>
              <a:rPr sz="3600" spc="-5" dirty="0">
                <a:latin typeface="Calibri"/>
                <a:cs typeface="Calibri"/>
              </a:rPr>
              <a:t>seq</a:t>
            </a:r>
            <a:r>
              <a:rPr sz="3600" spc="-30" dirty="0">
                <a:latin typeface="Calibri"/>
                <a:cs typeface="Calibri"/>
              </a:rPr>
              <a:t>u</a:t>
            </a:r>
            <a:r>
              <a:rPr sz="3600" dirty="0">
                <a:latin typeface="Calibri"/>
                <a:cs typeface="Calibri"/>
              </a:rPr>
              <a:t>ence  </a:t>
            </a:r>
            <a:r>
              <a:rPr sz="3600" spc="-5" dirty="0">
                <a:latin typeface="Calibri"/>
                <a:cs typeface="Calibri"/>
              </a:rPr>
              <a:t>number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for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new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connection.</a:t>
            </a:r>
            <a:endParaRPr sz="3600">
              <a:latin typeface="Calibri"/>
              <a:cs typeface="Calibri"/>
            </a:endParaRPr>
          </a:p>
          <a:p>
            <a:pPr marL="698500" marR="6350" indent="-228600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699135" algn="l"/>
                <a:tab pos="1908810" algn="l"/>
                <a:tab pos="3451860" algn="l"/>
                <a:tab pos="4040504" algn="l"/>
                <a:tab pos="6022340" algn="l"/>
              </a:tabLst>
            </a:pPr>
            <a:r>
              <a:rPr sz="3600" spc="-114" dirty="0">
                <a:latin typeface="Calibri"/>
                <a:cs typeface="Calibri"/>
              </a:rPr>
              <a:t>W</a:t>
            </a:r>
            <a:r>
              <a:rPr sz="3600" spc="-8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ap	a</a:t>
            </a:r>
            <a:r>
              <a:rPr sz="3600" spc="-55" dirty="0">
                <a:latin typeface="Calibri"/>
                <a:cs typeface="Calibri"/>
              </a:rPr>
              <a:t>r</a:t>
            </a:r>
            <a:r>
              <a:rPr sz="3600" spc="-5" dirty="0">
                <a:latin typeface="Calibri"/>
                <a:cs typeface="Calibri"/>
              </a:rPr>
              <a:t>oun</a:t>
            </a:r>
            <a:r>
              <a:rPr sz="3600" dirty="0">
                <a:latin typeface="Calibri"/>
                <a:cs typeface="Calibri"/>
              </a:rPr>
              <a:t>d	</a:t>
            </a:r>
            <a:r>
              <a:rPr sz="3600" spc="-30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f	</a:t>
            </a:r>
            <a:r>
              <a:rPr sz="3600" spc="-5" dirty="0">
                <a:latin typeface="Calibri"/>
                <a:cs typeface="Calibri"/>
              </a:rPr>
              <a:t>seq</a:t>
            </a:r>
            <a:r>
              <a:rPr sz="3600" spc="-30" dirty="0">
                <a:latin typeface="Calibri"/>
                <a:cs typeface="Calibri"/>
              </a:rPr>
              <a:t>u</a:t>
            </a:r>
            <a:r>
              <a:rPr sz="3600" dirty="0">
                <a:latin typeface="Calibri"/>
                <a:cs typeface="Calibri"/>
              </a:rPr>
              <a:t>ence	</a:t>
            </a:r>
            <a:r>
              <a:rPr sz="3600" spc="-5" dirty="0">
                <a:latin typeface="Calibri"/>
                <a:cs typeface="Calibri"/>
              </a:rPr>
              <a:t>n</a:t>
            </a:r>
            <a:r>
              <a:rPr sz="3600" spc="-20" dirty="0">
                <a:latin typeface="Calibri"/>
                <a:cs typeface="Calibri"/>
              </a:rPr>
              <a:t>u</a:t>
            </a:r>
            <a:r>
              <a:rPr sz="3600" dirty="0">
                <a:latin typeface="Calibri"/>
                <a:cs typeface="Calibri"/>
              </a:rPr>
              <a:t>mb</a:t>
            </a:r>
            <a:r>
              <a:rPr sz="3600" spc="5" dirty="0">
                <a:latin typeface="Calibri"/>
                <a:cs typeface="Calibri"/>
              </a:rPr>
              <a:t>e</a:t>
            </a:r>
            <a:r>
              <a:rPr sz="3600" spc="-8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s  </a:t>
            </a:r>
            <a:r>
              <a:rPr sz="3600" spc="-25" dirty="0">
                <a:latin typeface="Calibri"/>
                <a:cs typeface="Calibri"/>
              </a:rPr>
              <a:t>for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active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connection.</a:t>
            </a:r>
            <a:endParaRPr sz="36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870"/>
              </a:spcBef>
              <a:buFont typeface="Arial MT"/>
              <a:buChar char="•"/>
              <a:tabLst>
                <a:tab pos="699135" algn="l"/>
              </a:tabLst>
            </a:pPr>
            <a:r>
              <a:rPr sz="3600" dirty="0">
                <a:latin typeface="Calibri"/>
                <a:cs typeface="Calibri"/>
              </a:rPr>
              <a:t>It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Handle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host </a:t>
            </a:r>
            <a:r>
              <a:rPr sz="3600" spc="-10" dirty="0">
                <a:latin typeface="Calibri"/>
                <a:cs typeface="Calibri"/>
              </a:rPr>
              <a:t>crashes.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711" y="242392"/>
            <a:ext cx="486156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10" dirty="0">
                <a:solidFill>
                  <a:srgbClr val="00AFEF"/>
                </a:solidFill>
                <a:latin typeface="Calibri"/>
                <a:cs typeface="Calibri"/>
              </a:rPr>
              <a:t>Releasing</a:t>
            </a:r>
            <a:r>
              <a:rPr sz="40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4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connection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036497"/>
            <a:ext cx="7612380" cy="47218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34"/>
              </a:spcBef>
              <a:buFont typeface="Arial MT"/>
              <a:buChar char="–"/>
              <a:tabLst>
                <a:tab pos="299720" algn="l"/>
              </a:tabLst>
            </a:pPr>
            <a:r>
              <a:rPr sz="2800" spc="-5" dirty="0">
                <a:latin typeface="Calibri"/>
                <a:cs typeface="Calibri"/>
              </a:rPr>
              <a:t>Asymmetric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699135" algn="l"/>
                <a:tab pos="4488180" algn="l"/>
              </a:tabLst>
            </a:pPr>
            <a:r>
              <a:rPr sz="2800" spc="-5" dirty="0">
                <a:latin typeface="Calibri"/>
                <a:cs typeface="Calibri"/>
              </a:rPr>
              <a:t>Connection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broken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	one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hangs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up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699135" algn="l"/>
                <a:tab pos="2150110" algn="l"/>
                <a:tab pos="2689225" algn="l"/>
              </a:tabLst>
            </a:pPr>
            <a:r>
              <a:rPr sz="2800" spc="-5" dirty="0">
                <a:latin typeface="Calibri"/>
                <a:cs typeface="Calibri"/>
              </a:rPr>
              <a:t>Abrupt!	</a:t>
            </a:r>
            <a:r>
              <a:rPr sz="2800" spc="5" dirty="0">
                <a:latin typeface="Wingdings"/>
                <a:cs typeface="Wingdings"/>
              </a:rPr>
              <a:t></a:t>
            </a:r>
            <a:r>
              <a:rPr sz="2800" spc="5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alibri"/>
                <a:cs typeface="Calibri"/>
              </a:rPr>
              <a:t>may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310"/>
              </a:spcBef>
              <a:buFont typeface="Arial MT"/>
              <a:buChar char="–"/>
              <a:tabLst>
                <a:tab pos="299720" algn="l"/>
              </a:tabLst>
            </a:pPr>
            <a:r>
              <a:rPr sz="2800" spc="-5" dirty="0">
                <a:latin typeface="Calibri"/>
                <a:cs typeface="Calibri"/>
              </a:rPr>
              <a:t>Symmetric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5" dirty="0">
                <a:latin typeface="Calibri"/>
                <a:cs typeface="Calibri"/>
              </a:rPr>
              <a:t>Both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parties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should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agree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release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connection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699135" algn="l"/>
                <a:tab pos="4772025" algn="l"/>
              </a:tabLst>
            </a:pPr>
            <a:r>
              <a:rPr sz="2800" spc="5" dirty="0">
                <a:latin typeface="Calibri"/>
                <a:cs typeface="Calibri"/>
              </a:rPr>
              <a:t>How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reach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agreement?	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Two-army</a:t>
            </a:r>
            <a:r>
              <a:rPr sz="28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dirty="0">
                <a:latin typeface="Calibri"/>
                <a:cs typeface="Calibri"/>
              </a:rPr>
              <a:t>Solution: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three-way-handshake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335"/>
              </a:spcBef>
              <a:buFont typeface="Arial MT"/>
              <a:buChar char="–"/>
              <a:tabLst>
                <a:tab pos="299720" algn="l"/>
              </a:tabLst>
            </a:pPr>
            <a:r>
              <a:rPr sz="2800" spc="-10" dirty="0">
                <a:latin typeface="Calibri"/>
                <a:cs typeface="Calibri"/>
              </a:rPr>
              <a:t>Pragmatic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approach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5" dirty="0">
                <a:latin typeface="Calibri"/>
                <a:cs typeface="Calibri"/>
              </a:rPr>
              <a:t>Connection</a:t>
            </a:r>
            <a:r>
              <a:rPr sz="2800" dirty="0">
                <a:latin typeface="Calibri"/>
                <a:cs typeface="Calibri"/>
              </a:rPr>
              <a:t> = 2 </a:t>
            </a:r>
            <a:r>
              <a:rPr sz="2800" spc="-5" dirty="0">
                <a:latin typeface="Calibri"/>
                <a:cs typeface="Calibri"/>
              </a:rPr>
              <a:t>unidirectional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connections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5" dirty="0">
                <a:latin typeface="Calibri"/>
                <a:cs typeface="Calibri"/>
              </a:rPr>
              <a:t>Sender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close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unidirectional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connection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081" y="724320"/>
            <a:ext cx="5813844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Communication</a:t>
            </a:r>
            <a:r>
              <a:rPr sz="4000" spc="10" dirty="0">
                <a:latin typeface="Arial MT"/>
                <a:cs typeface="Arial MT"/>
              </a:rPr>
              <a:t> </a:t>
            </a:r>
            <a:r>
              <a:rPr sz="4000" spc="-5" dirty="0">
                <a:latin typeface="Arial MT"/>
                <a:cs typeface="Arial MT"/>
              </a:rPr>
              <a:t>Networks</a:t>
            </a:r>
            <a:endParaRPr sz="40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2" y="4662042"/>
            <a:ext cx="1972472" cy="140254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14892" y="2110317"/>
            <a:ext cx="5925600" cy="4018130"/>
            <a:chOff x="2814827" y="2110268"/>
            <a:chExt cx="5925820" cy="4018279"/>
          </a:xfrm>
        </p:grpSpPr>
        <p:sp>
          <p:nvSpPr>
            <p:cNvPr id="5" name="object 5"/>
            <p:cNvSpPr/>
            <p:nvPr/>
          </p:nvSpPr>
          <p:spPr>
            <a:xfrm>
              <a:off x="6387198" y="3673043"/>
              <a:ext cx="2337435" cy="1360170"/>
            </a:xfrm>
            <a:custGeom>
              <a:avLst/>
              <a:gdLst/>
              <a:ahLst/>
              <a:cxnLst/>
              <a:rect l="l" t="t" r="r" b="b"/>
              <a:pathLst>
                <a:path w="2337434" h="1360170">
                  <a:moveTo>
                    <a:pt x="1963204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628357"/>
                  </a:lnTo>
                  <a:lnTo>
                    <a:pt x="19202" y="628357"/>
                  </a:lnTo>
                  <a:lnTo>
                    <a:pt x="19202" y="19050"/>
                  </a:lnTo>
                  <a:lnTo>
                    <a:pt x="1944001" y="19050"/>
                  </a:lnTo>
                  <a:lnTo>
                    <a:pt x="1944001" y="628357"/>
                  </a:lnTo>
                  <a:lnTo>
                    <a:pt x="1963204" y="628357"/>
                  </a:lnTo>
                  <a:lnTo>
                    <a:pt x="1963204" y="19050"/>
                  </a:lnTo>
                  <a:lnTo>
                    <a:pt x="1963204" y="0"/>
                  </a:lnTo>
                  <a:close/>
                </a:path>
                <a:path w="2337434" h="1360170">
                  <a:moveTo>
                    <a:pt x="2337219" y="961123"/>
                  </a:moveTo>
                  <a:lnTo>
                    <a:pt x="1717027" y="873023"/>
                  </a:lnTo>
                  <a:lnTo>
                    <a:pt x="1430375" y="1014082"/>
                  </a:lnTo>
                  <a:lnTo>
                    <a:pt x="1430375" y="1226273"/>
                  </a:lnTo>
                  <a:lnTo>
                    <a:pt x="2114219" y="1359547"/>
                  </a:lnTo>
                  <a:lnTo>
                    <a:pt x="2337219" y="1160145"/>
                  </a:lnTo>
                  <a:lnTo>
                    <a:pt x="2337219" y="9611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0067" y="4783216"/>
              <a:ext cx="230602" cy="2128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512674" y="4680329"/>
              <a:ext cx="180340" cy="299720"/>
            </a:xfrm>
            <a:custGeom>
              <a:avLst/>
              <a:gdLst/>
              <a:ahLst/>
              <a:cxnLst/>
              <a:rect l="l" t="t" r="r" b="b"/>
              <a:pathLst>
                <a:path w="180340" h="299720">
                  <a:moveTo>
                    <a:pt x="179741" y="0"/>
                  </a:moveTo>
                  <a:lnTo>
                    <a:pt x="0" y="136070"/>
                  </a:lnTo>
                  <a:lnTo>
                    <a:pt x="0" y="299102"/>
                  </a:lnTo>
                  <a:lnTo>
                    <a:pt x="179741" y="138455"/>
                  </a:lnTo>
                  <a:lnTo>
                    <a:pt x="17974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9584" y="4716088"/>
              <a:ext cx="368935" cy="228600"/>
            </a:xfrm>
            <a:custGeom>
              <a:avLst/>
              <a:gdLst/>
              <a:ahLst/>
              <a:cxnLst/>
              <a:rect l="l" t="t" r="r" b="b"/>
              <a:pathLst>
                <a:path w="368934" h="228600">
                  <a:moveTo>
                    <a:pt x="0" y="0"/>
                  </a:moveTo>
                  <a:lnTo>
                    <a:pt x="0" y="156654"/>
                  </a:lnTo>
                  <a:lnTo>
                    <a:pt x="368479" y="228570"/>
                  </a:lnTo>
                  <a:lnTo>
                    <a:pt x="368479" y="61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91103" y="4107288"/>
              <a:ext cx="760730" cy="655955"/>
            </a:xfrm>
            <a:custGeom>
              <a:avLst/>
              <a:gdLst/>
              <a:ahLst/>
              <a:cxnLst/>
              <a:rect l="l" t="t" r="r" b="b"/>
              <a:pathLst>
                <a:path w="760729" h="655954">
                  <a:moveTo>
                    <a:pt x="358964" y="0"/>
                  </a:moveTo>
                  <a:lnTo>
                    <a:pt x="247728" y="40356"/>
                  </a:lnTo>
                  <a:lnTo>
                    <a:pt x="130438" y="28569"/>
                  </a:lnTo>
                  <a:lnTo>
                    <a:pt x="0" y="70532"/>
                  </a:lnTo>
                  <a:lnTo>
                    <a:pt x="0" y="550054"/>
                  </a:lnTo>
                  <a:lnTo>
                    <a:pt x="605655" y="655551"/>
                  </a:lnTo>
                  <a:lnTo>
                    <a:pt x="706684" y="575841"/>
                  </a:lnTo>
                  <a:lnTo>
                    <a:pt x="706684" y="489926"/>
                  </a:lnTo>
                  <a:lnTo>
                    <a:pt x="760139" y="450365"/>
                  </a:lnTo>
                  <a:lnTo>
                    <a:pt x="760139" y="37763"/>
                  </a:lnTo>
                  <a:lnTo>
                    <a:pt x="3589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09038" y="4185018"/>
              <a:ext cx="110489" cy="527685"/>
            </a:xfrm>
            <a:custGeom>
              <a:avLst/>
              <a:gdLst/>
              <a:ahLst/>
              <a:cxnLst/>
              <a:rect l="l" t="t" r="r" b="b"/>
              <a:pathLst>
                <a:path w="110490" h="527685">
                  <a:moveTo>
                    <a:pt x="56743" y="49339"/>
                  </a:moveTo>
                  <a:lnTo>
                    <a:pt x="0" y="77724"/>
                  </a:lnTo>
                  <a:lnTo>
                    <a:pt x="0" y="527481"/>
                  </a:lnTo>
                  <a:lnTo>
                    <a:pt x="56743" y="482523"/>
                  </a:lnTo>
                  <a:lnTo>
                    <a:pt x="56743" y="49339"/>
                  </a:lnTo>
                  <a:close/>
                </a:path>
                <a:path w="110490" h="527685">
                  <a:moveTo>
                    <a:pt x="110020" y="0"/>
                  </a:moveTo>
                  <a:lnTo>
                    <a:pt x="88747" y="9994"/>
                  </a:lnTo>
                  <a:lnTo>
                    <a:pt x="88747" y="372224"/>
                  </a:lnTo>
                  <a:lnTo>
                    <a:pt x="110020" y="356450"/>
                  </a:lnTo>
                  <a:lnTo>
                    <a:pt x="11002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23107" y="4207392"/>
              <a:ext cx="554355" cy="520065"/>
            </a:xfrm>
            <a:custGeom>
              <a:avLst/>
              <a:gdLst/>
              <a:ahLst/>
              <a:cxnLst/>
              <a:rect l="l" t="t" r="r" b="b"/>
              <a:pathLst>
                <a:path w="554354" h="520064">
                  <a:moveTo>
                    <a:pt x="0" y="0"/>
                  </a:moveTo>
                  <a:lnTo>
                    <a:pt x="0" y="422988"/>
                  </a:lnTo>
                  <a:lnTo>
                    <a:pt x="553929" y="519480"/>
                  </a:lnTo>
                  <a:lnTo>
                    <a:pt x="553929" y="5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74140" y="4260331"/>
              <a:ext cx="451484" cy="407670"/>
            </a:xfrm>
            <a:custGeom>
              <a:avLst/>
              <a:gdLst/>
              <a:ahLst/>
              <a:cxnLst/>
              <a:rect l="l" t="t" r="r" b="b"/>
              <a:pathLst>
                <a:path w="451484" h="407670">
                  <a:moveTo>
                    <a:pt x="0" y="0"/>
                  </a:moveTo>
                  <a:lnTo>
                    <a:pt x="0" y="333081"/>
                  </a:lnTo>
                  <a:lnTo>
                    <a:pt x="451343" y="407209"/>
                  </a:lnTo>
                  <a:lnTo>
                    <a:pt x="451343" y="51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06145" y="4296297"/>
              <a:ext cx="387350" cy="334010"/>
            </a:xfrm>
            <a:custGeom>
              <a:avLst/>
              <a:gdLst/>
              <a:ahLst/>
              <a:cxnLst/>
              <a:rect l="l" t="t" r="r" b="b"/>
              <a:pathLst>
                <a:path w="387350" h="334010">
                  <a:moveTo>
                    <a:pt x="0" y="0"/>
                  </a:moveTo>
                  <a:lnTo>
                    <a:pt x="0" y="269946"/>
                  </a:lnTo>
                  <a:lnTo>
                    <a:pt x="387335" y="333479"/>
                  </a:lnTo>
                  <a:lnTo>
                    <a:pt x="387335" y="44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89603" y="4546056"/>
              <a:ext cx="907415" cy="487045"/>
            </a:xfrm>
            <a:custGeom>
              <a:avLst/>
              <a:gdLst/>
              <a:ahLst/>
              <a:cxnLst/>
              <a:rect l="l" t="t" r="r" b="b"/>
              <a:pathLst>
                <a:path w="907415" h="487045">
                  <a:moveTo>
                    <a:pt x="286600" y="0"/>
                  </a:moveTo>
                  <a:lnTo>
                    <a:pt x="0" y="141065"/>
                  </a:lnTo>
                  <a:lnTo>
                    <a:pt x="0" y="353250"/>
                  </a:lnTo>
                  <a:lnTo>
                    <a:pt x="683797" y="486525"/>
                  </a:lnTo>
                  <a:lnTo>
                    <a:pt x="906804" y="287125"/>
                  </a:lnTo>
                  <a:lnTo>
                    <a:pt x="906804" y="88109"/>
                  </a:lnTo>
                  <a:lnTo>
                    <a:pt x="286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2004" y="4783216"/>
              <a:ext cx="230602" cy="2128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84801" y="4680329"/>
              <a:ext cx="179705" cy="299720"/>
            </a:xfrm>
            <a:custGeom>
              <a:avLst/>
              <a:gdLst/>
              <a:ahLst/>
              <a:cxnLst/>
              <a:rect l="l" t="t" r="r" b="b"/>
              <a:pathLst>
                <a:path w="179704" h="299720">
                  <a:moveTo>
                    <a:pt x="179603" y="0"/>
                  </a:moveTo>
                  <a:lnTo>
                    <a:pt x="0" y="136070"/>
                  </a:lnTo>
                  <a:lnTo>
                    <a:pt x="0" y="299102"/>
                  </a:lnTo>
                  <a:lnTo>
                    <a:pt x="179603" y="138455"/>
                  </a:lnTo>
                  <a:lnTo>
                    <a:pt x="17960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1607" y="4716088"/>
              <a:ext cx="368935" cy="228600"/>
            </a:xfrm>
            <a:custGeom>
              <a:avLst/>
              <a:gdLst/>
              <a:ahLst/>
              <a:cxnLst/>
              <a:rect l="l" t="t" r="r" b="b"/>
              <a:pathLst>
                <a:path w="368935" h="228600">
                  <a:moveTo>
                    <a:pt x="0" y="0"/>
                  </a:moveTo>
                  <a:lnTo>
                    <a:pt x="0" y="156654"/>
                  </a:lnTo>
                  <a:lnTo>
                    <a:pt x="368392" y="228570"/>
                  </a:lnTo>
                  <a:lnTo>
                    <a:pt x="368392" y="61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63005" y="4107288"/>
              <a:ext cx="760730" cy="655955"/>
            </a:xfrm>
            <a:custGeom>
              <a:avLst/>
              <a:gdLst/>
              <a:ahLst/>
              <a:cxnLst/>
              <a:rect l="l" t="t" r="r" b="b"/>
              <a:pathLst>
                <a:path w="760729" h="655954">
                  <a:moveTo>
                    <a:pt x="358999" y="0"/>
                  </a:moveTo>
                  <a:lnTo>
                    <a:pt x="247797" y="40356"/>
                  </a:lnTo>
                  <a:lnTo>
                    <a:pt x="130593" y="28569"/>
                  </a:lnTo>
                  <a:lnTo>
                    <a:pt x="0" y="70532"/>
                  </a:lnTo>
                  <a:lnTo>
                    <a:pt x="0" y="550054"/>
                  </a:lnTo>
                  <a:lnTo>
                    <a:pt x="605811" y="655551"/>
                  </a:lnTo>
                  <a:lnTo>
                    <a:pt x="706805" y="575841"/>
                  </a:lnTo>
                  <a:lnTo>
                    <a:pt x="706805" y="489926"/>
                  </a:lnTo>
                  <a:lnTo>
                    <a:pt x="760209" y="450365"/>
                  </a:lnTo>
                  <a:lnTo>
                    <a:pt x="760209" y="37763"/>
                  </a:lnTo>
                  <a:lnTo>
                    <a:pt x="358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81000" y="4185018"/>
              <a:ext cx="110489" cy="527685"/>
            </a:xfrm>
            <a:custGeom>
              <a:avLst/>
              <a:gdLst/>
              <a:ahLst/>
              <a:cxnLst/>
              <a:rect l="l" t="t" r="r" b="b"/>
              <a:pathLst>
                <a:path w="110490" h="527685">
                  <a:moveTo>
                    <a:pt x="56794" y="49339"/>
                  </a:moveTo>
                  <a:lnTo>
                    <a:pt x="0" y="77724"/>
                  </a:lnTo>
                  <a:lnTo>
                    <a:pt x="0" y="527481"/>
                  </a:lnTo>
                  <a:lnTo>
                    <a:pt x="56794" y="482523"/>
                  </a:lnTo>
                  <a:lnTo>
                    <a:pt x="56794" y="49339"/>
                  </a:lnTo>
                  <a:close/>
                </a:path>
                <a:path w="110490" h="527685">
                  <a:moveTo>
                    <a:pt x="109994" y="0"/>
                  </a:moveTo>
                  <a:lnTo>
                    <a:pt x="88798" y="9994"/>
                  </a:lnTo>
                  <a:lnTo>
                    <a:pt x="88798" y="372224"/>
                  </a:lnTo>
                  <a:lnTo>
                    <a:pt x="109994" y="356450"/>
                  </a:lnTo>
                  <a:lnTo>
                    <a:pt x="10999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95009" y="4207392"/>
              <a:ext cx="554355" cy="520065"/>
            </a:xfrm>
            <a:custGeom>
              <a:avLst/>
              <a:gdLst/>
              <a:ahLst/>
              <a:cxnLst/>
              <a:rect l="l" t="t" r="r" b="b"/>
              <a:pathLst>
                <a:path w="554354" h="520064">
                  <a:moveTo>
                    <a:pt x="0" y="0"/>
                  </a:moveTo>
                  <a:lnTo>
                    <a:pt x="0" y="422988"/>
                  </a:lnTo>
                  <a:lnTo>
                    <a:pt x="553999" y="519480"/>
                  </a:lnTo>
                  <a:lnTo>
                    <a:pt x="553999" y="5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46198" y="4260331"/>
              <a:ext cx="451484" cy="407670"/>
            </a:xfrm>
            <a:custGeom>
              <a:avLst/>
              <a:gdLst/>
              <a:ahLst/>
              <a:cxnLst/>
              <a:rect l="l" t="t" r="r" b="b"/>
              <a:pathLst>
                <a:path w="451485" h="407670">
                  <a:moveTo>
                    <a:pt x="0" y="0"/>
                  </a:moveTo>
                  <a:lnTo>
                    <a:pt x="0" y="333081"/>
                  </a:lnTo>
                  <a:lnTo>
                    <a:pt x="451413" y="407209"/>
                  </a:lnTo>
                  <a:lnTo>
                    <a:pt x="451413" y="51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78202" y="4296297"/>
              <a:ext cx="387350" cy="334010"/>
            </a:xfrm>
            <a:custGeom>
              <a:avLst/>
              <a:gdLst/>
              <a:ahLst/>
              <a:cxnLst/>
              <a:rect l="l" t="t" r="r" b="b"/>
              <a:pathLst>
                <a:path w="387350" h="334010">
                  <a:moveTo>
                    <a:pt x="0" y="0"/>
                  </a:moveTo>
                  <a:lnTo>
                    <a:pt x="0" y="269946"/>
                  </a:lnTo>
                  <a:lnTo>
                    <a:pt x="387197" y="333479"/>
                  </a:lnTo>
                  <a:lnTo>
                    <a:pt x="387197" y="44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87198" y="2564993"/>
              <a:ext cx="2353310" cy="922019"/>
            </a:xfrm>
            <a:custGeom>
              <a:avLst/>
              <a:gdLst/>
              <a:ahLst/>
              <a:cxnLst/>
              <a:rect l="l" t="t" r="r" b="b"/>
              <a:pathLst>
                <a:path w="2353309" h="922020">
                  <a:moveTo>
                    <a:pt x="2353310" y="88150"/>
                  </a:moveTo>
                  <a:lnTo>
                    <a:pt x="1732940" y="0"/>
                  </a:lnTo>
                  <a:lnTo>
                    <a:pt x="1446466" y="141211"/>
                  </a:lnTo>
                  <a:lnTo>
                    <a:pt x="1446466" y="353275"/>
                  </a:lnTo>
                  <a:lnTo>
                    <a:pt x="1944001" y="450380"/>
                  </a:lnTo>
                  <a:lnTo>
                    <a:pt x="1944001" y="901141"/>
                  </a:lnTo>
                  <a:lnTo>
                    <a:pt x="19202" y="901141"/>
                  </a:lnTo>
                  <a:lnTo>
                    <a:pt x="19202" y="293103"/>
                  </a:lnTo>
                  <a:lnTo>
                    <a:pt x="0" y="293103"/>
                  </a:lnTo>
                  <a:lnTo>
                    <a:pt x="0" y="901141"/>
                  </a:lnTo>
                  <a:lnTo>
                    <a:pt x="0" y="921448"/>
                  </a:lnTo>
                  <a:lnTo>
                    <a:pt x="1963204" y="921448"/>
                  </a:lnTo>
                  <a:lnTo>
                    <a:pt x="1963204" y="901141"/>
                  </a:lnTo>
                  <a:lnTo>
                    <a:pt x="1963204" y="454126"/>
                  </a:lnTo>
                  <a:lnTo>
                    <a:pt x="2130145" y="486702"/>
                  </a:lnTo>
                  <a:lnTo>
                    <a:pt x="2353310" y="287070"/>
                  </a:lnTo>
                  <a:lnTo>
                    <a:pt x="2353310" y="88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983" y="2802287"/>
              <a:ext cx="230602" cy="2125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528589" y="2699279"/>
              <a:ext cx="180340" cy="299720"/>
            </a:xfrm>
            <a:custGeom>
              <a:avLst/>
              <a:gdLst/>
              <a:ahLst/>
              <a:cxnLst/>
              <a:rect l="l" t="t" r="r" b="b"/>
              <a:pathLst>
                <a:path w="180340" h="299719">
                  <a:moveTo>
                    <a:pt x="179914" y="0"/>
                  </a:moveTo>
                  <a:lnTo>
                    <a:pt x="0" y="136191"/>
                  </a:lnTo>
                  <a:lnTo>
                    <a:pt x="0" y="299344"/>
                  </a:lnTo>
                  <a:lnTo>
                    <a:pt x="179914" y="138611"/>
                  </a:lnTo>
                  <a:lnTo>
                    <a:pt x="17991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65672" y="2735055"/>
              <a:ext cx="368300" cy="229235"/>
            </a:xfrm>
            <a:custGeom>
              <a:avLst/>
              <a:gdLst/>
              <a:ahLst/>
              <a:cxnLst/>
              <a:rect l="l" t="t" r="r" b="b"/>
              <a:pathLst>
                <a:path w="368300" h="229235">
                  <a:moveTo>
                    <a:pt x="0" y="0"/>
                  </a:moveTo>
                  <a:lnTo>
                    <a:pt x="0" y="156758"/>
                  </a:lnTo>
                  <a:lnTo>
                    <a:pt x="368306" y="228829"/>
                  </a:lnTo>
                  <a:lnTo>
                    <a:pt x="368306" y="61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07018" y="2126169"/>
              <a:ext cx="760730" cy="655955"/>
            </a:xfrm>
            <a:custGeom>
              <a:avLst/>
              <a:gdLst/>
              <a:ahLst/>
              <a:cxnLst/>
              <a:rect l="l" t="t" r="r" b="b"/>
              <a:pathLst>
                <a:path w="760729" h="655955">
                  <a:moveTo>
                    <a:pt x="358964" y="0"/>
                  </a:moveTo>
                  <a:lnTo>
                    <a:pt x="247728" y="40615"/>
                  </a:lnTo>
                  <a:lnTo>
                    <a:pt x="130611" y="28690"/>
                  </a:lnTo>
                  <a:lnTo>
                    <a:pt x="0" y="70861"/>
                  </a:lnTo>
                  <a:lnTo>
                    <a:pt x="0" y="550123"/>
                  </a:lnTo>
                  <a:lnTo>
                    <a:pt x="605828" y="655896"/>
                  </a:lnTo>
                  <a:lnTo>
                    <a:pt x="706857" y="576048"/>
                  </a:lnTo>
                  <a:lnTo>
                    <a:pt x="706857" y="490151"/>
                  </a:lnTo>
                  <a:lnTo>
                    <a:pt x="760139" y="450399"/>
                  </a:lnTo>
                  <a:lnTo>
                    <a:pt x="760139" y="38023"/>
                  </a:lnTo>
                  <a:lnTo>
                    <a:pt x="3589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24951" y="2203945"/>
              <a:ext cx="110489" cy="527685"/>
            </a:xfrm>
            <a:custGeom>
              <a:avLst/>
              <a:gdLst/>
              <a:ahLst/>
              <a:cxnLst/>
              <a:rect l="l" t="t" r="r" b="b"/>
              <a:pathLst>
                <a:path w="110490" h="527685">
                  <a:moveTo>
                    <a:pt x="56908" y="49606"/>
                  </a:moveTo>
                  <a:lnTo>
                    <a:pt x="0" y="77952"/>
                  </a:lnTo>
                  <a:lnTo>
                    <a:pt x="0" y="527481"/>
                  </a:lnTo>
                  <a:lnTo>
                    <a:pt x="56908" y="482727"/>
                  </a:lnTo>
                  <a:lnTo>
                    <a:pt x="56908" y="49606"/>
                  </a:lnTo>
                  <a:close/>
                </a:path>
                <a:path w="110490" h="527685">
                  <a:moveTo>
                    <a:pt x="110020" y="0"/>
                  </a:moveTo>
                  <a:lnTo>
                    <a:pt x="88912" y="10033"/>
                  </a:lnTo>
                  <a:lnTo>
                    <a:pt x="88912" y="372452"/>
                  </a:lnTo>
                  <a:lnTo>
                    <a:pt x="110020" y="356730"/>
                  </a:lnTo>
                  <a:lnTo>
                    <a:pt x="11002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39022" y="2226584"/>
              <a:ext cx="554355" cy="519430"/>
            </a:xfrm>
            <a:custGeom>
              <a:avLst/>
              <a:gdLst/>
              <a:ahLst/>
              <a:cxnLst/>
              <a:rect l="l" t="t" r="r" b="b"/>
              <a:pathLst>
                <a:path w="554354" h="519430">
                  <a:moveTo>
                    <a:pt x="0" y="0"/>
                  </a:moveTo>
                  <a:lnTo>
                    <a:pt x="0" y="422746"/>
                  </a:lnTo>
                  <a:lnTo>
                    <a:pt x="553929" y="519359"/>
                  </a:lnTo>
                  <a:lnTo>
                    <a:pt x="553929" y="59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90229" y="2279298"/>
              <a:ext cx="451484" cy="407670"/>
            </a:xfrm>
            <a:custGeom>
              <a:avLst/>
              <a:gdLst/>
              <a:ahLst/>
              <a:cxnLst/>
              <a:rect l="l" t="t" r="r" b="b"/>
              <a:pathLst>
                <a:path w="451484" h="407669">
                  <a:moveTo>
                    <a:pt x="0" y="0"/>
                  </a:moveTo>
                  <a:lnTo>
                    <a:pt x="0" y="333219"/>
                  </a:lnTo>
                  <a:lnTo>
                    <a:pt x="451170" y="407364"/>
                  </a:lnTo>
                  <a:lnTo>
                    <a:pt x="451170" y="51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22233" y="2315247"/>
              <a:ext cx="387350" cy="334010"/>
            </a:xfrm>
            <a:custGeom>
              <a:avLst/>
              <a:gdLst/>
              <a:ahLst/>
              <a:cxnLst/>
              <a:rect l="l" t="t" r="r" b="b"/>
              <a:pathLst>
                <a:path w="387350" h="334010">
                  <a:moveTo>
                    <a:pt x="0" y="0"/>
                  </a:moveTo>
                  <a:lnTo>
                    <a:pt x="0" y="270136"/>
                  </a:lnTo>
                  <a:lnTo>
                    <a:pt x="387162" y="333738"/>
                  </a:lnTo>
                  <a:lnTo>
                    <a:pt x="387162" y="44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89603" y="2549088"/>
              <a:ext cx="907415" cy="487045"/>
            </a:xfrm>
            <a:custGeom>
              <a:avLst/>
              <a:gdLst/>
              <a:ahLst/>
              <a:cxnLst/>
              <a:rect l="l" t="t" r="r" b="b"/>
              <a:pathLst>
                <a:path w="907415" h="487044">
                  <a:moveTo>
                    <a:pt x="286600" y="0"/>
                  </a:moveTo>
                  <a:lnTo>
                    <a:pt x="0" y="141203"/>
                  </a:lnTo>
                  <a:lnTo>
                    <a:pt x="0" y="353095"/>
                  </a:lnTo>
                  <a:lnTo>
                    <a:pt x="683797" y="486694"/>
                  </a:lnTo>
                  <a:lnTo>
                    <a:pt x="906804" y="287073"/>
                  </a:lnTo>
                  <a:lnTo>
                    <a:pt x="906804" y="87971"/>
                  </a:lnTo>
                  <a:lnTo>
                    <a:pt x="286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2004" y="2786386"/>
              <a:ext cx="230602" cy="21258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584800" y="2683206"/>
              <a:ext cx="179705" cy="299720"/>
            </a:xfrm>
            <a:custGeom>
              <a:avLst/>
              <a:gdLst/>
              <a:ahLst/>
              <a:cxnLst/>
              <a:rect l="l" t="t" r="r" b="b"/>
              <a:pathLst>
                <a:path w="179704" h="299719">
                  <a:moveTo>
                    <a:pt x="179603" y="0"/>
                  </a:moveTo>
                  <a:lnTo>
                    <a:pt x="0" y="136364"/>
                  </a:lnTo>
                  <a:lnTo>
                    <a:pt x="0" y="299344"/>
                  </a:lnTo>
                  <a:lnTo>
                    <a:pt x="179603" y="138783"/>
                  </a:lnTo>
                  <a:lnTo>
                    <a:pt x="17960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21607" y="2718982"/>
              <a:ext cx="368935" cy="229235"/>
            </a:xfrm>
            <a:custGeom>
              <a:avLst/>
              <a:gdLst/>
              <a:ahLst/>
              <a:cxnLst/>
              <a:rect l="l" t="t" r="r" b="b"/>
              <a:pathLst>
                <a:path w="368935" h="229235">
                  <a:moveTo>
                    <a:pt x="0" y="0"/>
                  </a:moveTo>
                  <a:lnTo>
                    <a:pt x="0" y="156931"/>
                  </a:lnTo>
                  <a:lnTo>
                    <a:pt x="368392" y="228829"/>
                  </a:lnTo>
                  <a:lnTo>
                    <a:pt x="368392" y="62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63005" y="2110268"/>
              <a:ext cx="760730" cy="655955"/>
            </a:xfrm>
            <a:custGeom>
              <a:avLst/>
              <a:gdLst/>
              <a:ahLst/>
              <a:cxnLst/>
              <a:rect l="l" t="t" r="r" b="b"/>
              <a:pathLst>
                <a:path w="760729" h="655955">
                  <a:moveTo>
                    <a:pt x="358999" y="0"/>
                  </a:moveTo>
                  <a:lnTo>
                    <a:pt x="247797" y="40615"/>
                  </a:lnTo>
                  <a:lnTo>
                    <a:pt x="130593" y="28517"/>
                  </a:lnTo>
                  <a:lnTo>
                    <a:pt x="0" y="70688"/>
                  </a:lnTo>
                  <a:lnTo>
                    <a:pt x="0" y="549950"/>
                  </a:lnTo>
                  <a:lnTo>
                    <a:pt x="605811" y="655724"/>
                  </a:lnTo>
                  <a:lnTo>
                    <a:pt x="706805" y="576048"/>
                  </a:lnTo>
                  <a:lnTo>
                    <a:pt x="706805" y="490151"/>
                  </a:lnTo>
                  <a:lnTo>
                    <a:pt x="760209" y="450399"/>
                  </a:lnTo>
                  <a:lnTo>
                    <a:pt x="760209" y="37850"/>
                  </a:lnTo>
                  <a:lnTo>
                    <a:pt x="358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81000" y="2188044"/>
              <a:ext cx="110489" cy="527685"/>
            </a:xfrm>
            <a:custGeom>
              <a:avLst/>
              <a:gdLst/>
              <a:ahLst/>
              <a:cxnLst/>
              <a:rect l="l" t="t" r="r" b="b"/>
              <a:pathLst>
                <a:path w="110490" h="527685">
                  <a:moveTo>
                    <a:pt x="56794" y="49428"/>
                  </a:moveTo>
                  <a:lnTo>
                    <a:pt x="0" y="77774"/>
                  </a:lnTo>
                  <a:lnTo>
                    <a:pt x="0" y="527481"/>
                  </a:lnTo>
                  <a:lnTo>
                    <a:pt x="56794" y="482727"/>
                  </a:lnTo>
                  <a:lnTo>
                    <a:pt x="56794" y="49428"/>
                  </a:lnTo>
                  <a:close/>
                </a:path>
                <a:path w="110490" h="527685">
                  <a:moveTo>
                    <a:pt x="109994" y="0"/>
                  </a:moveTo>
                  <a:lnTo>
                    <a:pt x="88798" y="9855"/>
                  </a:lnTo>
                  <a:lnTo>
                    <a:pt x="88798" y="372287"/>
                  </a:lnTo>
                  <a:lnTo>
                    <a:pt x="109994" y="356552"/>
                  </a:lnTo>
                  <a:lnTo>
                    <a:pt x="10999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95009" y="2210510"/>
              <a:ext cx="554355" cy="520065"/>
            </a:xfrm>
            <a:custGeom>
              <a:avLst/>
              <a:gdLst/>
              <a:ahLst/>
              <a:cxnLst/>
              <a:rect l="l" t="t" r="r" b="b"/>
              <a:pathLst>
                <a:path w="554354" h="520064">
                  <a:moveTo>
                    <a:pt x="0" y="0"/>
                  </a:moveTo>
                  <a:lnTo>
                    <a:pt x="0" y="422746"/>
                  </a:lnTo>
                  <a:lnTo>
                    <a:pt x="553999" y="519532"/>
                  </a:lnTo>
                  <a:lnTo>
                    <a:pt x="553999" y="5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46198" y="2263224"/>
              <a:ext cx="451484" cy="407670"/>
            </a:xfrm>
            <a:custGeom>
              <a:avLst/>
              <a:gdLst/>
              <a:ahLst/>
              <a:cxnLst/>
              <a:rect l="l" t="t" r="r" b="b"/>
              <a:pathLst>
                <a:path w="451485" h="407669">
                  <a:moveTo>
                    <a:pt x="0" y="0"/>
                  </a:moveTo>
                  <a:lnTo>
                    <a:pt x="0" y="333392"/>
                  </a:lnTo>
                  <a:lnTo>
                    <a:pt x="451413" y="407537"/>
                  </a:lnTo>
                  <a:lnTo>
                    <a:pt x="451413" y="51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78202" y="2299173"/>
              <a:ext cx="387350" cy="334010"/>
            </a:xfrm>
            <a:custGeom>
              <a:avLst/>
              <a:gdLst/>
              <a:ahLst/>
              <a:cxnLst/>
              <a:rect l="l" t="t" r="r" b="b"/>
              <a:pathLst>
                <a:path w="387350" h="334010">
                  <a:moveTo>
                    <a:pt x="0" y="0"/>
                  </a:moveTo>
                  <a:lnTo>
                    <a:pt x="0" y="269963"/>
                  </a:lnTo>
                  <a:lnTo>
                    <a:pt x="387197" y="333738"/>
                  </a:lnTo>
                  <a:lnTo>
                    <a:pt x="387197" y="44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84817" y="2921714"/>
              <a:ext cx="768350" cy="1155065"/>
            </a:xfrm>
            <a:custGeom>
              <a:avLst/>
              <a:gdLst/>
              <a:ahLst/>
              <a:cxnLst/>
              <a:rect l="l" t="t" r="r" b="b"/>
              <a:pathLst>
                <a:path w="768350" h="1155064">
                  <a:moveTo>
                    <a:pt x="386193" y="0"/>
                  </a:moveTo>
                  <a:lnTo>
                    <a:pt x="0" y="183720"/>
                  </a:lnTo>
                  <a:lnTo>
                    <a:pt x="0" y="1082670"/>
                  </a:lnTo>
                  <a:lnTo>
                    <a:pt x="427799" y="1155000"/>
                  </a:lnTo>
                  <a:lnTo>
                    <a:pt x="768063" y="818531"/>
                  </a:lnTo>
                  <a:lnTo>
                    <a:pt x="768062" y="34739"/>
                  </a:lnTo>
                  <a:lnTo>
                    <a:pt x="3861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16804" y="3133260"/>
              <a:ext cx="374650" cy="907415"/>
            </a:xfrm>
            <a:custGeom>
              <a:avLst/>
              <a:gdLst/>
              <a:ahLst/>
              <a:cxnLst/>
              <a:rect l="l" t="t" r="r" b="b"/>
              <a:pathLst>
                <a:path w="374650" h="907414">
                  <a:moveTo>
                    <a:pt x="0" y="0"/>
                  </a:moveTo>
                  <a:lnTo>
                    <a:pt x="0" y="843955"/>
                  </a:lnTo>
                  <a:lnTo>
                    <a:pt x="374205" y="907298"/>
                  </a:lnTo>
                  <a:lnTo>
                    <a:pt x="374205" y="3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23013" y="2998451"/>
              <a:ext cx="298450" cy="1022985"/>
            </a:xfrm>
            <a:custGeom>
              <a:avLst/>
              <a:gdLst/>
              <a:ahLst/>
              <a:cxnLst/>
              <a:rect l="l" t="t" r="r" b="b"/>
              <a:pathLst>
                <a:path w="298450" h="1022985">
                  <a:moveTo>
                    <a:pt x="297862" y="0"/>
                  </a:moveTo>
                  <a:lnTo>
                    <a:pt x="0" y="166437"/>
                  </a:lnTo>
                  <a:lnTo>
                    <a:pt x="0" y="1022922"/>
                  </a:lnTo>
                  <a:lnTo>
                    <a:pt x="297862" y="728607"/>
                  </a:lnTo>
                  <a:lnTo>
                    <a:pt x="29786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52216" y="3178542"/>
              <a:ext cx="294640" cy="390525"/>
            </a:xfrm>
            <a:custGeom>
              <a:avLst/>
              <a:gdLst/>
              <a:ahLst/>
              <a:cxnLst/>
              <a:rect l="l" t="t" r="r" b="b"/>
              <a:pathLst>
                <a:path w="294640" h="390525">
                  <a:moveTo>
                    <a:pt x="0" y="0"/>
                  </a:moveTo>
                  <a:lnTo>
                    <a:pt x="0" y="352110"/>
                  </a:lnTo>
                  <a:lnTo>
                    <a:pt x="294402" y="390064"/>
                  </a:lnTo>
                  <a:lnTo>
                    <a:pt x="294402" y="30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4220" y="3214145"/>
              <a:ext cx="230394" cy="31809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347261" y="4500486"/>
              <a:ext cx="1324610" cy="1628139"/>
            </a:xfrm>
            <a:custGeom>
              <a:avLst/>
              <a:gdLst/>
              <a:ahLst/>
              <a:cxnLst/>
              <a:rect l="l" t="t" r="r" b="b"/>
              <a:pathLst>
                <a:path w="1324610" h="1628139">
                  <a:moveTo>
                    <a:pt x="756831" y="546595"/>
                  </a:moveTo>
                  <a:lnTo>
                    <a:pt x="601941" y="546595"/>
                  </a:lnTo>
                  <a:lnTo>
                    <a:pt x="548182" y="493141"/>
                  </a:lnTo>
                  <a:lnTo>
                    <a:pt x="492353" y="549859"/>
                  </a:lnTo>
                  <a:lnTo>
                    <a:pt x="546341" y="603846"/>
                  </a:lnTo>
                  <a:lnTo>
                    <a:pt x="546341" y="752360"/>
                  </a:lnTo>
                  <a:lnTo>
                    <a:pt x="579297" y="752360"/>
                  </a:lnTo>
                  <a:lnTo>
                    <a:pt x="579297" y="636790"/>
                  </a:lnTo>
                  <a:lnTo>
                    <a:pt x="656170" y="713638"/>
                  </a:lnTo>
                  <a:lnTo>
                    <a:pt x="712914" y="656907"/>
                  </a:lnTo>
                  <a:lnTo>
                    <a:pt x="636435" y="580885"/>
                  </a:lnTo>
                  <a:lnTo>
                    <a:pt x="756831" y="580885"/>
                  </a:lnTo>
                  <a:lnTo>
                    <a:pt x="756831" y="546595"/>
                  </a:lnTo>
                  <a:close/>
                </a:path>
                <a:path w="1324610" h="1628139">
                  <a:moveTo>
                    <a:pt x="1324279" y="480339"/>
                  </a:moveTo>
                  <a:lnTo>
                    <a:pt x="1320609" y="440080"/>
                  </a:lnTo>
                  <a:lnTo>
                    <a:pt x="1315034" y="399821"/>
                  </a:lnTo>
                  <a:lnTo>
                    <a:pt x="1306804" y="360527"/>
                  </a:lnTo>
                  <a:lnTo>
                    <a:pt x="1294904" y="323926"/>
                  </a:lnTo>
                  <a:lnTo>
                    <a:pt x="1281239" y="286321"/>
                  </a:lnTo>
                  <a:lnTo>
                    <a:pt x="1247343" y="221234"/>
                  </a:lnTo>
                  <a:lnTo>
                    <a:pt x="1247343" y="484911"/>
                  </a:lnTo>
                  <a:lnTo>
                    <a:pt x="1247343" y="523328"/>
                  </a:lnTo>
                  <a:lnTo>
                    <a:pt x="1245527" y="561759"/>
                  </a:lnTo>
                  <a:lnTo>
                    <a:pt x="1238199" y="600189"/>
                  </a:lnTo>
                  <a:lnTo>
                    <a:pt x="1230871" y="642264"/>
                  </a:lnTo>
                  <a:lnTo>
                    <a:pt x="1220812" y="681609"/>
                  </a:lnTo>
                  <a:lnTo>
                    <a:pt x="1207084" y="720953"/>
                  </a:lnTo>
                  <a:lnTo>
                    <a:pt x="1190612" y="760298"/>
                  </a:lnTo>
                  <a:lnTo>
                    <a:pt x="1171397" y="798728"/>
                  </a:lnTo>
                  <a:lnTo>
                    <a:pt x="1150340" y="837145"/>
                  </a:lnTo>
                  <a:lnTo>
                    <a:pt x="1128382" y="874661"/>
                  </a:lnTo>
                  <a:lnTo>
                    <a:pt x="1101839" y="911250"/>
                  </a:lnTo>
                  <a:lnTo>
                    <a:pt x="1075296" y="946937"/>
                  </a:lnTo>
                  <a:lnTo>
                    <a:pt x="1045108" y="980795"/>
                  </a:lnTo>
                  <a:lnTo>
                    <a:pt x="981951" y="1043914"/>
                  </a:lnTo>
                  <a:lnTo>
                    <a:pt x="947178" y="1073200"/>
                  </a:lnTo>
                  <a:lnTo>
                    <a:pt x="912406" y="1100645"/>
                  </a:lnTo>
                  <a:lnTo>
                    <a:pt x="873963" y="1125347"/>
                  </a:lnTo>
                  <a:lnTo>
                    <a:pt x="838276" y="1150048"/>
                  </a:lnTo>
                  <a:lnTo>
                    <a:pt x="815403" y="1160970"/>
                  </a:lnTo>
                  <a:lnTo>
                    <a:pt x="815403" y="1293685"/>
                  </a:lnTo>
                  <a:lnTo>
                    <a:pt x="815403" y="1344002"/>
                  </a:lnTo>
                  <a:lnTo>
                    <a:pt x="815403" y="1393405"/>
                  </a:lnTo>
                  <a:lnTo>
                    <a:pt x="815403" y="1450136"/>
                  </a:lnTo>
                  <a:lnTo>
                    <a:pt x="815403" y="1500454"/>
                  </a:lnTo>
                  <a:lnTo>
                    <a:pt x="815403" y="1556270"/>
                  </a:lnTo>
                  <a:lnTo>
                    <a:pt x="663486" y="1556270"/>
                  </a:lnTo>
                  <a:lnTo>
                    <a:pt x="663486" y="1500454"/>
                  </a:lnTo>
                  <a:lnTo>
                    <a:pt x="815403" y="1500454"/>
                  </a:lnTo>
                  <a:lnTo>
                    <a:pt x="815403" y="1450136"/>
                  </a:lnTo>
                  <a:lnTo>
                    <a:pt x="663486" y="1450136"/>
                  </a:lnTo>
                  <a:lnTo>
                    <a:pt x="663486" y="1393405"/>
                  </a:lnTo>
                  <a:lnTo>
                    <a:pt x="815403" y="1393405"/>
                  </a:lnTo>
                  <a:lnTo>
                    <a:pt x="815403" y="1344002"/>
                  </a:lnTo>
                  <a:lnTo>
                    <a:pt x="663486" y="1344002"/>
                  </a:lnTo>
                  <a:lnTo>
                    <a:pt x="663486" y="1299311"/>
                  </a:lnTo>
                  <a:lnTo>
                    <a:pt x="685038" y="1293685"/>
                  </a:lnTo>
                  <a:lnTo>
                    <a:pt x="815403" y="1293685"/>
                  </a:lnTo>
                  <a:lnTo>
                    <a:pt x="815403" y="1160970"/>
                  </a:lnTo>
                  <a:lnTo>
                    <a:pt x="759574" y="1186637"/>
                  </a:lnTo>
                  <a:lnTo>
                    <a:pt x="720229" y="1204023"/>
                  </a:lnTo>
                  <a:lnTo>
                    <a:pt x="679958" y="1216837"/>
                  </a:lnTo>
                  <a:lnTo>
                    <a:pt x="639699" y="1226896"/>
                  </a:lnTo>
                  <a:lnTo>
                    <a:pt x="598512" y="1235138"/>
                  </a:lnTo>
                  <a:lnTo>
                    <a:pt x="582955" y="1236992"/>
                  </a:lnTo>
                  <a:lnTo>
                    <a:pt x="582955" y="1313472"/>
                  </a:lnTo>
                  <a:lnTo>
                    <a:pt x="582955" y="1556270"/>
                  </a:lnTo>
                  <a:lnTo>
                    <a:pt x="335368" y="1556270"/>
                  </a:lnTo>
                  <a:lnTo>
                    <a:pt x="580910" y="1313776"/>
                  </a:lnTo>
                  <a:lnTo>
                    <a:pt x="582955" y="1313472"/>
                  </a:lnTo>
                  <a:lnTo>
                    <a:pt x="582955" y="1236992"/>
                  </a:lnTo>
                  <a:lnTo>
                    <a:pt x="560082" y="1239710"/>
                  </a:lnTo>
                  <a:lnTo>
                    <a:pt x="521639" y="1242466"/>
                  </a:lnTo>
                  <a:lnTo>
                    <a:pt x="483196" y="1242466"/>
                  </a:lnTo>
                  <a:lnTo>
                    <a:pt x="409067" y="1235138"/>
                  </a:lnTo>
                  <a:lnTo>
                    <a:pt x="339521" y="1215923"/>
                  </a:lnTo>
                  <a:lnTo>
                    <a:pt x="275463" y="1185722"/>
                  </a:lnTo>
                  <a:lnTo>
                    <a:pt x="220548" y="1146390"/>
                  </a:lnTo>
                  <a:lnTo>
                    <a:pt x="191312" y="1120609"/>
                  </a:lnTo>
                  <a:lnTo>
                    <a:pt x="151003" y="1073200"/>
                  </a:lnTo>
                  <a:lnTo>
                    <a:pt x="116230" y="1011897"/>
                  </a:lnTo>
                  <a:lnTo>
                    <a:pt x="92430" y="946023"/>
                  </a:lnTo>
                  <a:lnTo>
                    <a:pt x="77787" y="874661"/>
                  </a:lnTo>
                  <a:lnTo>
                    <a:pt x="75958" y="837145"/>
                  </a:lnTo>
                  <a:lnTo>
                    <a:pt x="75958" y="798728"/>
                  </a:lnTo>
                  <a:lnTo>
                    <a:pt x="78701" y="760298"/>
                  </a:lnTo>
                  <a:lnTo>
                    <a:pt x="101587" y="640448"/>
                  </a:lnTo>
                  <a:lnTo>
                    <a:pt x="116230" y="601103"/>
                  </a:lnTo>
                  <a:lnTo>
                    <a:pt x="131787" y="561759"/>
                  </a:lnTo>
                  <a:lnTo>
                    <a:pt x="151003" y="523328"/>
                  </a:lnTo>
                  <a:lnTo>
                    <a:pt x="170218" y="483997"/>
                  </a:lnTo>
                  <a:lnTo>
                    <a:pt x="194017" y="446481"/>
                  </a:lnTo>
                  <a:lnTo>
                    <a:pt x="218719" y="409892"/>
                  </a:lnTo>
                  <a:lnTo>
                    <a:pt x="275463" y="340398"/>
                  </a:lnTo>
                  <a:lnTo>
                    <a:pt x="306578" y="308356"/>
                  </a:lnTo>
                  <a:lnTo>
                    <a:pt x="339521" y="277202"/>
                  </a:lnTo>
                  <a:lnTo>
                    <a:pt x="373380" y="247065"/>
                  </a:lnTo>
                  <a:lnTo>
                    <a:pt x="409067" y="220472"/>
                  </a:lnTo>
                  <a:lnTo>
                    <a:pt x="445681" y="194005"/>
                  </a:lnTo>
                  <a:lnTo>
                    <a:pt x="483196" y="172974"/>
                  </a:lnTo>
                  <a:lnTo>
                    <a:pt x="521639" y="150939"/>
                  </a:lnTo>
                  <a:lnTo>
                    <a:pt x="560082" y="131699"/>
                  </a:lnTo>
                  <a:lnTo>
                    <a:pt x="599427" y="116243"/>
                  </a:lnTo>
                  <a:lnTo>
                    <a:pt x="639699" y="102438"/>
                  </a:lnTo>
                  <a:lnTo>
                    <a:pt x="679043" y="91554"/>
                  </a:lnTo>
                  <a:lnTo>
                    <a:pt x="721131" y="85090"/>
                  </a:lnTo>
                  <a:lnTo>
                    <a:pt x="759574" y="78638"/>
                  </a:lnTo>
                  <a:lnTo>
                    <a:pt x="798004" y="75095"/>
                  </a:lnTo>
                  <a:lnTo>
                    <a:pt x="837361" y="75095"/>
                  </a:lnTo>
                  <a:lnTo>
                    <a:pt x="911491" y="82308"/>
                  </a:lnTo>
                  <a:lnTo>
                    <a:pt x="981951" y="100672"/>
                  </a:lnTo>
                  <a:lnTo>
                    <a:pt x="1045108" y="130810"/>
                  </a:lnTo>
                  <a:lnTo>
                    <a:pt x="1100924" y="169303"/>
                  </a:lnTo>
                  <a:lnTo>
                    <a:pt x="1129538" y="194779"/>
                  </a:lnTo>
                  <a:lnTo>
                    <a:pt x="1175969" y="248831"/>
                  </a:lnTo>
                  <a:lnTo>
                    <a:pt x="1209827" y="309245"/>
                  </a:lnTo>
                  <a:lnTo>
                    <a:pt x="1233614" y="376948"/>
                  </a:lnTo>
                  <a:lnTo>
                    <a:pt x="1245527" y="447395"/>
                  </a:lnTo>
                  <a:lnTo>
                    <a:pt x="1247343" y="484911"/>
                  </a:lnTo>
                  <a:lnTo>
                    <a:pt x="1247343" y="221234"/>
                  </a:lnTo>
                  <a:lnTo>
                    <a:pt x="1246428" y="219583"/>
                  </a:lnTo>
                  <a:lnTo>
                    <a:pt x="1225384" y="189445"/>
                  </a:lnTo>
                  <a:lnTo>
                    <a:pt x="1201585" y="160058"/>
                  </a:lnTo>
                  <a:lnTo>
                    <a:pt x="1175969" y="132702"/>
                  </a:lnTo>
                  <a:lnTo>
                    <a:pt x="1174851" y="133858"/>
                  </a:lnTo>
                  <a:lnTo>
                    <a:pt x="1162240" y="121691"/>
                  </a:lnTo>
                  <a:lnTo>
                    <a:pt x="1102753" y="76860"/>
                  </a:lnTo>
                  <a:lnTo>
                    <a:pt x="1068895" y="58496"/>
                  </a:lnTo>
                  <a:lnTo>
                    <a:pt x="997508" y="28359"/>
                  </a:lnTo>
                  <a:lnTo>
                    <a:pt x="922464" y="8229"/>
                  </a:lnTo>
                  <a:lnTo>
                    <a:pt x="882205" y="1892"/>
                  </a:lnTo>
                  <a:lnTo>
                    <a:pt x="841933" y="0"/>
                  </a:lnTo>
                  <a:lnTo>
                    <a:pt x="798931" y="0"/>
                  </a:lnTo>
                  <a:lnTo>
                    <a:pt x="757745" y="876"/>
                  </a:lnTo>
                  <a:lnTo>
                    <a:pt x="713816" y="8229"/>
                  </a:lnTo>
                  <a:lnTo>
                    <a:pt x="671728" y="15570"/>
                  </a:lnTo>
                  <a:lnTo>
                    <a:pt x="629615" y="25577"/>
                  </a:lnTo>
                  <a:lnTo>
                    <a:pt x="586613" y="40259"/>
                  </a:lnTo>
                  <a:lnTo>
                    <a:pt x="544525" y="55841"/>
                  </a:lnTo>
                  <a:lnTo>
                    <a:pt x="502424" y="74079"/>
                  </a:lnTo>
                  <a:lnTo>
                    <a:pt x="421881" y="118910"/>
                  </a:lnTo>
                  <a:lnTo>
                    <a:pt x="381622" y="144614"/>
                  </a:lnTo>
                  <a:lnTo>
                    <a:pt x="343192" y="172974"/>
                  </a:lnTo>
                  <a:lnTo>
                    <a:pt x="270891" y="234276"/>
                  </a:lnTo>
                  <a:lnTo>
                    <a:pt x="237020" y="267195"/>
                  </a:lnTo>
                  <a:lnTo>
                    <a:pt x="204990" y="303796"/>
                  </a:lnTo>
                  <a:lnTo>
                    <a:pt x="174802" y="339382"/>
                  </a:lnTo>
                  <a:lnTo>
                    <a:pt x="147345" y="377863"/>
                  </a:lnTo>
                  <a:lnTo>
                    <a:pt x="120802" y="416280"/>
                  </a:lnTo>
                  <a:lnTo>
                    <a:pt x="97002" y="456539"/>
                  </a:lnTo>
                  <a:lnTo>
                    <a:pt x="75958" y="497713"/>
                  </a:lnTo>
                  <a:lnTo>
                    <a:pt x="57658" y="539800"/>
                  </a:lnTo>
                  <a:lnTo>
                    <a:pt x="41186" y="581888"/>
                  </a:lnTo>
                  <a:lnTo>
                    <a:pt x="27457" y="624890"/>
                  </a:lnTo>
                  <a:lnTo>
                    <a:pt x="16471" y="666978"/>
                  </a:lnTo>
                  <a:lnTo>
                    <a:pt x="8242" y="709980"/>
                  </a:lnTo>
                  <a:lnTo>
                    <a:pt x="2743" y="752970"/>
                  </a:lnTo>
                  <a:lnTo>
                    <a:pt x="0" y="794143"/>
                  </a:lnTo>
                  <a:lnTo>
                    <a:pt x="0" y="835329"/>
                  </a:lnTo>
                  <a:lnTo>
                    <a:pt x="2743" y="875576"/>
                  </a:lnTo>
                  <a:lnTo>
                    <a:pt x="8242" y="916749"/>
                  </a:lnTo>
                  <a:lnTo>
                    <a:pt x="16471" y="954265"/>
                  </a:lnTo>
                  <a:lnTo>
                    <a:pt x="27457" y="992682"/>
                  </a:lnTo>
                  <a:lnTo>
                    <a:pt x="41186" y="1028369"/>
                  </a:lnTo>
                  <a:lnTo>
                    <a:pt x="57658" y="1063129"/>
                  </a:lnTo>
                  <a:lnTo>
                    <a:pt x="97015" y="1127175"/>
                  </a:lnTo>
                  <a:lnTo>
                    <a:pt x="135559" y="1172806"/>
                  </a:lnTo>
                  <a:lnTo>
                    <a:pt x="136702" y="1174064"/>
                  </a:lnTo>
                  <a:lnTo>
                    <a:pt x="146431" y="1184821"/>
                  </a:lnTo>
                  <a:lnTo>
                    <a:pt x="147485" y="1183767"/>
                  </a:lnTo>
                  <a:lnTo>
                    <a:pt x="191274" y="1221409"/>
                  </a:lnTo>
                  <a:lnTo>
                    <a:pt x="255333" y="1261668"/>
                  </a:lnTo>
                  <a:lnTo>
                    <a:pt x="291020" y="1277226"/>
                  </a:lnTo>
                  <a:lnTo>
                    <a:pt x="326707" y="1290955"/>
                  </a:lnTo>
                  <a:lnTo>
                    <a:pt x="365137" y="1301927"/>
                  </a:lnTo>
                  <a:lnTo>
                    <a:pt x="403580" y="1310157"/>
                  </a:lnTo>
                  <a:lnTo>
                    <a:pt x="443852" y="1315643"/>
                  </a:lnTo>
                  <a:lnTo>
                    <a:pt x="474675" y="1318387"/>
                  </a:lnTo>
                  <a:lnTo>
                    <a:pt x="234581" y="1556270"/>
                  </a:lnTo>
                  <a:lnTo>
                    <a:pt x="158318" y="1556270"/>
                  </a:lnTo>
                  <a:lnTo>
                    <a:pt x="158318" y="1627530"/>
                  </a:lnTo>
                  <a:lnTo>
                    <a:pt x="1323517" y="1627530"/>
                  </a:lnTo>
                  <a:lnTo>
                    <a:pt x="1323517" y="1556270"/>
                  </a:lnTo>
                  <a:lnTo>
                    <a:pt x="1245323" y="1556270"/>
                  </a:lnTo>
                  <a:lnTo>
                    <a:pt x="1144422" y="1456143"/>
                  </a:lnTo>
                  <a:lnTo>
                    <a:pt x="1144422" y="1556270"/>
                  </a:lnTo>
                  <a:lnTo>
                    <a:pt x="895934" y="1556270"/>
                  </a:lnTo>
                  <a:lnTo>
                    <a:pt x="895934" y="1310868"/>
                  </a:lnTo>
                  <a:lnTo>
                    <a:pt x="1144422" y="1556270"/>
                  </a:lnTo>
                  <a:lnTo>
                    <a:pt x="1144422" y="1456143"/>
                  </a:lnTo>
                  <a:lnTo>
                    <a:pt x="895934" y="1209522"/>
                  </a:lnTo>
                  <a:lnTo>
                    <a:pt x="895934" y="1203032"/>
                  </a:lnTo>
                  <a:lnTo>
                    <a:pt x="905090" y="1197622"/>
                  </a:lnTo>
                  <a:lnTo>
                    <a:pt x="944435" y="1171092"/>
                  </a:lnTo>
                  <a:lnTo>
                    <a:pt x="981951" y="1144562"/>
                  </a:lnTo>
                  <a:lnTo>
                    <a:pt x="1019479" y="1115275"/>
                  </a:lnTo>
                  <a:lnTo>
                    <a:pt x="1055166" y="1082344"/>
                  </a:lnTo>
                  <a:lnTo>
                    <a:pt x="1089037" y="1048486"/>
                  </a:lnTo>
                  <a:lnTo>
                    <a:pt x="1149438" y="977138"/>
                  </a:lnTo>
                  <a:lnTo>
                    <a:pt x="1177798" y="938695"/>
                  </a:lnTo>
                  <a:lnTo>
                    <a:pt x="1204341" y="899363"/>
                  </a:lnTo>
                  <a:lnTo>
                    <a:pt x="1249184" y="818845"/>
                  </a:lnTo>
                  <a:lnTo>
                    <a:pt x="1283004" y="734669"/>
                  </a:lnTo>
                  <a:lnTo>
                    <a:pt x="1296809" y="690753"/>
                  </a:lnTo>
                  <a:lnTo>
                    <a:pt x="1307693" y="647763"/>
                  </a:lnTo>
                  <a:lnTo>
                    <a:pt x="1315034" y="606590"/>
                  </a:lnTo>
                  <a:lnTo>
                    <a:pt x="1322374" y="563587"/>
                  </a:lnTo>
                  <a:lnTo>
                    <a:pt x="1324279" y="522414"/>
                  </a:lnTo>
                  <a:lnTo>
                    <a:pt x="1324279" y="480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19399" y="4876800"/>
              <a:ext cx="1600200" cy="685800"/>
            </a:xfrm>
            <a:custGeom>
              <a:avLst/>
              <a:gdLst/>
              <a:ahLst/>
              <a:cxnLst/>
              <a:rect l="l" t="t" r="r" b="b"/>
              <a:pathLst>
                <a:path w="1600200" h="685800">
                  <a:moveTo>
                    <a:pt x="0" y="685800"/>
                  </a:moveTo>
                  <a:lnTo>
                    <a:pt x="609600" y="304800"/>
                  </a:lnTo>
                </a:path>
                <a:path w="1600200" h="685800">
                  <a:moveTo>
                    <a:pt x="609600" y="304800"/>
                  </a:moveTo>
                  <a:lnTo>
                    <a:pt x="533400" y="533400"/>
                  </a:lnTo>
                </a:path>
                <a:path w="1600200" h="685800">
                  <a:moveTo>
                    <a:pt x="533400" y="533400"/>
                  </a:moveTo>
                  <a:lnTo>
                    <a:pt x="16002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38800" y="4038600"/>
              <a:ext cx="1676400" cy="2057400"/>
            </a:xfrm>
            <a:custGeom>
              <a:avLst/>
              <a:gdLst/>
              <a:ahLst/>
              <a:cxnLst/>
              <a:rect l="l" t="t" r="r" b="b"/>
              <a:pathLst>
                <a:path w="1676400" h="2057400">
                  <a:moveTo>
                    <a:pt x="0" y="2057400"/>
                  </a:moveTo>
                  <a:lnTo>
                    <a:pt x="1676400" y="1447800"/>
                  </a:lnTo>
                </a:path>
                <a:path w="1676400" h="2057400">
                  <a:moveTo>
                    <a:pt x="1676400" y="1447800"/>
                  </a:moveTo>
                  <a:lnTo>
                    <a:pt x="1676400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221724" y="2057450"/>
            <a:ext cx="2971690" cy="1147108"/>
          </a:xfrm>
          <a:prstGeom prst="rect">
            <a:avLst/>
          </a:prstGeom>
          <a:ln w="9144">
            <a:solidFill>
              <a:srgbClr val="FC0D0C"/>
            </a:solidFill>
          </a:ln>
        </p:spPr>
        <p:txBody>
          <a:bodyPr vert="horz" wrap="square" lIns="0" tIns="38734" rIns="0" bIns="0" rtlCol="0">
            <a:spAutoFit/>
          </a:bodyPr>
          <a:lstStyle/>
          <a:p>
            <a:pPr marL="148578" marR="141593" algn="ctr">
              <a:spcBef>
                <a:spcPts val="305"/>
              </a:spcBef>
            </a:pPr>
            <a:r>
              <a:rPr sz="2400" b="1" dirty="0">
                <a:latin typeface="Arial"/>
                <a:cs typeface="Arial"/>
              </a:rPr>
              <a:t>Networks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Connect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Clients </a:t>
            </a:r>
            <a:r>
              <a:rPr sz="2400" b="1" spc="-5" dirty="0">
                <a:latin typeface="Arial"/>
                <a:cs typeface="Arial"/>
              </a:rPr>
              <a:t>and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Servers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264" y="476453"/>
            <a:ext cx="33508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25" dirty="0">
                <a:solidFill>
                  <a:srgbClr val="FF3300"/>
                </a:solidFill>
                <a:latin typeface="Trebuchet MS"/>
                <a:cs typeface="Trebuchet MS"/>
              </a:rPr>
              <a:t>Flow</a:t>
            </a:r>
            <a:r>
              <a:rPr sz="4300" b="1" spc="-190" dirty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sz="4300" b="1" spc="90" dirty="0">
                <a:solidFill>
                  <a:srgbClr val="FF3300"/>
                </a:solidFill>
                <a:latin typeface="Trebuchet MS"/>
                <a:cs typeface="Trebuchet MS"/>
              </a:rPr>
              <a:t>Control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668" y="1234389"/>
            <a:ext cx="481584" cy="3569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6432" y="1102817"/>
            <a:ext cx="82626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65" dirty="0">
                <a:latin typeface="Trebuchet MS"/>
                <a:cs typeface="Trebuchet MS"/>
              </a:rPr>
              <a:t>I</a:t>
            </a:r>
            <a:r>
              <a:rPr sz="3200" spc="-65" dirty="0">
                <a:latin typeface="Times New Roman"/>
                <a:cs typeface="Times New Roman"/>
              </a:rPr>
              <a:t>t</a:t>
            </a:r>
            <a:r>
              <a:rPr sz="3200" spc="200" dirty="0">
                <a:latin typeface="Times New Roman"/>
                <a:cs typeface="Times New Roman"/>
              </a:rPr>
              <a:t> </a:t>
            </a:r>
            <a:r>
              <a:rPr sz="3200" spc="-55" dirty="0">
                <a:latin typeface="Times New Roman"/>
                <a:cs typeface="Times New Roman"/>
              </a:rPr>
              <a:t>is</a:t>
            </a:r>
            <a:r>
              <a:rPr sz="3200" spc="2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85" dirty="0">
                <a:latin typeface="Times New Roman"/>
                <a:cs typeface="Times New Roman"/>
              </a:rPr>
              <a:t>set</a:t>
            </a:r>
            <a:r>
              <a:rPr sz="3200" spc="204" dirty="0">
                <a:latin typeface="Times New Roman"/>
                <a:cs typeface="Times New Roman"/>
              </a:rPr>
              <a:t> </a:t>
            </a:r>
            <a:r>
              <a:rPr sz="3200" spc="-60" dirty="0">
                <a:latin typeface="Times New Roman"/>
                <a:cs typeface="Times New Roman"/>
              </a:rPr>
              <a:t>of</a:t>
            </a:r>
            <a:r>
              <a:rPr sz="3200" spc="225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procedures</a:t>
            </a:r>
            <a:r>
              <a:rPr sz="3200" spc="24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Times New Roman"/>
                <a:cs typeface="Times New Roman"/>
              </a:rPr>
              <a:t>to</a:t>
            </a:r>
            <a:r>
              <a:rPr sz="3200" spc="265" dirty="0">
                <a:latin typeface="Times New Roman"/>
                <a:cs typeface="Times New Roman"/>
              </a:rPr>
              <a:t> </a:t>
            </a:r>
            <a:r>
              <a:rPr sz="3200" spc="-130" dirty="0">
                <a:latin typeface="Times New Roman"/>
                <a:cs typeface="Times New Roman"/>
              </a:rPr>
              <a:t>tell</a:t>
            </a:r>
            <a:r>
              <a:rPr sz="3200" spc="160" dirty="0">
                <a:latin typeface="Times New Roman"/>
                <a:cs typeface="Times New Roman"/>
              </a:rPr>
              <a:t> </a:t>
            </a:r>
            <a:r>
              <a:rPr sz="3200" spc="-100" dirty="0">
                <a:latin typeface="Times New Roman"/>
                <a:cs typeface="Times New Roman"/>
              </a:rPr>
              <a:t>the</a:t>
            </a:r>
            <a:r>
              <a:rPr sz="3200" spc="185" dirty="0">
                <a:latin typeface="Times New Roman"/>
                <a:cs typeface="Times New Roman"/>
              </a:rPr>
              <a:t> </a:t>
            </a:r>
            <a:r>
              <a:rPr sz="3200" spc="-85" dirty="0">
                <a:latin typeface="Times New Roman"/>
                <a:cs typeface="Times New Roman"/>
              </a:rPr>
              <a:t>sender</a:t>
            </a:r>
            <a:r>
              <a:rPr sz="3200" spc="229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how</a:t>
            </a:r>
            <a:r>
              <a:rPr sz="3200" spc="300" dirty="0">
                <a:latin typeface="Times New Roman"/>
                <a:cs typeface="Times New Roman"/>
              </a:rPr>
              <a:t> </a:t>
            </a:r>
            <a:r>
              <a:rPr sz="3200" spc="-120" dirty="0">
                <a:latin typeface="Times New Roman"/>
                <a:cs typeface="Times New Roman"/>
              </a:rPr>
              <a:t>much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6432" y="1435430"/>
            <a:ext cx="82594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7725" algn="l"/>
                <a:tab pos="1500505" algn="l"/>
                <a:tab pos="2256790" algn="l"/>
                <a:tab pos="3714115" algn="l"/>
                <a:tab pos="4906010" algn="l"/>
                <a:tab pos="5348605" algn="l"/>
                <a:tab pos="6327140" algn="l"/>
                <a:tab pos="7205345" algn="l"/>
                <a:tab pos="7897495" algn="l"/>
              </a:tabLst>
            </a:pPr>
            <a:r>
              <a:rPr sz="3200" spc="-140" dirty="0">
                <a:latin typeface="Times New Roman"/>
                <a:cs typeface="Times New Roman"/>
              </a:rPr>
              <a:t>data	</a:t>
            </a:r>
            <a:r>
              <a:rPr sz="3200" spc="-160" dirty="0">
                <a:latin typeface="Times New Roman"/>
                <a:cs typeface="Times New Roman"/>
              </a:rPr>
              <a:t>it	</a:t>
            </a:r>
            <a:r>
              <a:rPr sz="3200" spc="-110" dirty="0">
                <a:latin typeface="Times New Roman"/>
                <a:cs typeface="Times New Roman"/>
              </a:rPr>
              <a:t>can	</a:t>
            </a:r>
            <a:r>
              <a:rPr sz="3200" spc="-114" dirty="0">
                <a:latin typeface="Times New Roman"/>
                <a:cs typeface="Times New Roman"/>
              </a:rPr>
              <a:t>transmit	before	</a:t>
            </a:r>
            <a:r>
              <a:rPr sz="3200" spc="-90" dirty="0">
                <a:latin typeface="Times New Roman"/>
                <a:cs typeface="Times New Roman"/>
              </a:rPr>
              <a:t>it	</a:t>
            </a:r>
            <a:r>
              <a:rPr sz="3200" spc="-110" dirty="0">
                <a:latin typeface="Times New Roman"/>
                <a:cs typeface="Times New Roman"/>
              </a:rPr>
              <a:t>must	</a:t>
            </a:r>
            <a:r>
              <a:rPr sz="3200" spc="-114" dirty="0">
                <a:latin typeface="Times New Roman"/>
                <a:cs typeface="Times New Roman"/>
              </a:rPr>
              <a:t>wait	</a:t>
            </a:r>
            <a:r>
              <a:rPr sz="3200" spc="-60" dirty="0">
                <a:latin typeface="Times New Roman"/>
                <a:cs typeface="Times New Roman"/>
              </a:rPr>
              <a:t>for	</a:t>
            </a:r>
            <a:r>
              <a:rPr sz="3200" spc="-175" dirty="0">
                <a:latin typeface="Times New Roman"/>
                <a:cs typeface="Times New Roman"/>
              </a:rPr>
              <a:t>an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6432" y="1764614"/>
            <a:ext cx="54756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84805" algn="l"/>
              </a:tabLst>
            </a:pPr>
            <a:r>
              <a:rPr sz="3200" spc="-150" dirty="0">
                <a:latin typeface="Times New Roman"/>
                <a:cs typeface="Times New Roman"/>
              </a:rPr>
              <a:t>ac</a:t>
            </a:r>
            <a:r>
              <a:rPr sz="3200" spc="-140" dirty="0">
                <a:latin typeface="Times New Roman"/>
                <a:cs typeface="Times New Roman"/>
              </a:rPr>
              <a:t>kno</a:t>
            </a:r>
            <a:r>
              <a:rPr sz="3200" spc="-150" dirty="0">
                <a:latin typeface="Times New Roman"/>
                <a:cs typeface="Times New Roman"/>
              </a:rPr>
              <a:t>wle</a:t>
            </a:r>
            <a:r>
              <a:rPr sz="3200" spc="-140" dirty="0">
                <a:latin typeface="Times New Roman"/>
                <a:cs typeface="Times New Roman"/>
              </a:rPr>
              <a:t>dg</a:t>
            </a:r>
            <a:r>
              <a:rPr sz="3200" spc="-130" dirty="0">
                <a:latin typeface="Times New Roman"/>
                <a:cs typeface="Times New Roman"/>
              </a:rPr>
              <a:t>e</a:t>
            </a:r>
            <a:r>
              <a:rPr sz="3200" spc="-160" dirty="0">
                <a:latin typeface="Times New Roman"/>
                <a:cs typeface="Times New Roman"/>
              </a:rPr>
              <a:t>m</a:t>
            </a:r>
            <a:r>
              <a:rPr sz="3200" spc="-150" dirty="0">
                <a:latin typeface="Times New Roman"/>
                <a:cs typeface="Times New Roman"/>
              </a:rPr>
              <a:t>e</a:t>
            </a:r>
            <a:r>
              <a:rPr sz="3200" spc="-14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10" dirty="0">
                <a:latin typeface="Times New Roman"/>
                <a:cs typeface="Times New Roman"/>
              </a:rPr>
              <a:t>f</a:t>
            </a:r>
            <a:r>
              <a:rPr sz="3200" spc="-135" dirty="0">
                <a:latin typeface="Times New Roman"/>
                <a:cs typeface="Times New Roman"/>
              </a:rPr>
              <a:t>r</a:t>
            </a:r>
            <a:r>
              <a:rPr sz="3200" spc="-114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m</a:t>
            </a:r>
            <a:r>
              <a:rPr sz="3200" spc="-215" dirty="0">
                <a:latin typeface="Times New Roman"/>
                <a:cs typeface="Times New Roman"/>
              </a:rPr>
              <a:t> </a:t>
            </a:r>
            <a:r>
              <a:rPr sz="3200" spc="-150" dirty="0">
                <a:latin typeface="Times New Roman"/>
                <a:cs typeface="Times New Roman"/>
              </a:rPr>
              <a:t>t</a:t>
            </a:r>
            <a:r>
              <a:rPr sz="3200" spc="-14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155" dirty="0">
                <a:latin typeface="Times New Roman"/>
                <a:cs typeface="Times New Roman"/>
              </a:rPr>
              <a:t> </a:t>
            </a:r>
            <a:r>
              <a:rPr sz="3200" spc="-185" dirty="0">
                <a:latin typeface="Times New Roman"/>
                <a:cs typeface="Times New Roman"/>
              </a:rPr>
              <a:t>r</a:t>
            </a:r>
            <a:r>
              <a:rPr sz="3200" spc="-175" dirty="0">
                <a:latin typeface="Times New Roman"/>
                <a:cs typeface="Times New Roman"/>
              </a:rPr>
              <a:t>ecei</a:t>
            </a:r>
            <a:r>
              <a:rPr sz="3200" spc="-165" dirty="0">
                <a:latin typeface="Times New Roman"/>
                <a:cs typeface="Times New Roman"/>
              </a:rPr>
              <a:t>v</a:t>
            </a:r>
            <a:r>
              <a:rPr sz="3200" spc="-175" dirty="0">
                <a:latin typeface="Times New Roman"/>
                <a:cs typeface="Times New Roman"/>
              </a:rPr>
              <a:t>e</a:t>
            </a:r>
            <a:r>
              <a:rPr sz="3200" spc="-35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092" y="2411552"/>
            <a:ext cx="542544" cy="4056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045" y="3497275"/>
            <a:ext cx="688847" cy="5123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045" y="4671644"/>
            <a:ext cx="688847" cy="5123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8520" y="2228149"/>
            <a:ext cx="6440805" cy="29597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390"/>
              </a:spcBef>
            </a:pPr>
            <a:r>
              <a:rPr sz="3600" spc="-655" dirty="0">
                <a:latin typeface="Trebuchet MS"/>
                <a:cs typeface="Trebuchet MS"/>
              </a:rPr>
              <a:t>T</a:t>
            </a:r>
            <a:r>
              <a:rPr sz="3600" spc="-135" dirty="0">
                <a:latin typeface="Trebuchet MS"/>
                <a:cs typeface="Trebuchet MS"/>
              </a:rPr>
              <a:t>w</a:t>
            </a:r>
            <a:r>
              <a:rPr sz="3600" dirty="0">
                <a:latin typeface="Trebuchet MS"/>
                <a:cs typeface="Trebuchet MS"/>
              </a:rPr>
              <a:t>o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spc="-150" dirty="0">
                <a:latin typeface="Trebuchet MS"/>
                <a:cs typeface="Trebuchet MS"/>
              </a:rPr>
              <a:t>c</a:t>
            </a:r>
            <a:r>
              <a:rPr sz="3600" spc="-140" dirty="0">
                <a:latin typeface="Trebuchet MS"/>
                <a:cs typeface="Trebuchet MS"/>
              </a:rPr>
              <a:t>a</a:t>
            </a:r>
            <a:r>
              <a:rPr sz="3600" spc="-155" dirty="0">
                <a:latin typeface="Trebuchet MS"/>
                <a:cs typeface="Trebuchet MS"/>
              </a:rPr>
              <a:t>t</a:t>
            </a:r>
            <a:r>
              <a:rPr sz="3600" spc="-140" dirty="0">
                <a:latin typeface="Trebuchet MS"/>
                <a:cs typeface="Trebuchet MS"/>
              </a:rPr>
              <a:t>e</a:t>
            </a:r>
            <a:r>
              <a:rPr sz="3600" spc="-155" dirty="0">
                <a:latin typeface="Trebuchet MS"/>
                <a:cs typeface="Trebuchet MS"/>
              </a:rPr>
              <a:t>gor</a:t>
            </a:r>
            <a:r>
              <a:rPr sz="3600" spc="-140" dirty="0">
                <a:latin typeface="Trebuchet MS"/>
                <a:cs typeface="Trebuchet MS"/>
              </a:rPr>
              <a:t>ie</a:t>
            </a:r>
            <a:r>
              <a:rPr sz="3600" dirty="0">
                <a:latin typeface="Trebuchet MS"/>
                <a:cs typeface="Trebuchet MS"/>
              </a:rPr>
              <a:t>s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-155" dirty="0">
                <a:latin typeface="Trebuchet MS"/>
                <a:cs typeface="Trebuchet MS"/>
              </a:rPr>
              <a:t>o</a:t>
            </a:r>
            <a:r>
              <a:rPr sz="3600" dirty="0">
                <a:latin typeface="Trebuchet MS"/>
                <a:cs typeface="Trebuchet MS"/>
              </a:rPr>
              <a:t>f</a:t>
            </a:r>
            <a:r>
              <a:rPr sz="3600" spc="-305" dirty="0">
                <a:latin typeface="Trebuchet MS"/>
                <a:cs typeface="Trebuchet MS"/>
              </a:rPr>
              <a:t> </a:t>
            </a:r>
            <a:r>
              <a:rPr sz="3600" spc="-160" dirty="0">
                <a:latin typeface="Trebuchet MS"/>
                <a:cs typeface="Trebuchet MS"/>
              </a:rPr>
              <a:t>f</a:t>
            </a:r>
            <a:r>
              <a:rPr sz="3600" spc="-155" dirty="0">
                <a:latin typeface="Trebuchet MS"/>
                <a:cs typeface="Trebuchet MS"/>
              </a:rPr>
              <a:t>lo</a:t>
            </a:r>
            <a:r>
              <a:rPr sz="3600" dirty="0">
                <a:latin typeface="Trebuchet MS"/>
                <a:cs typeface="Trebuchet MS"/>
              </a:rPr>
              <a:t>w</a:t>
            </a:r>
            <a:r>
              <a:rPr sz="3600" spc="-95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c</a:t>
            </a:r>
            <a:r>
              <a:rPr sz="3600" spc="-135" dirty="0">
                <a:latin typeface="Trebuchet MS"/>
                <a:cs typeface="Trebuchet MS"/>
              </a:rPr>
              <a:t>o</a:t>
            </a:r>
            <a:r>
              <a:rPr sz="3600" spc="-120" dirty="0">
                <a:latin typeface="Trebuchet MS"/>
                <a:cs typeface="Trebuchet MS"/>
              </a:rPr>
              <a:t>n</a:t>
            </a:r>
            <a:r>
              <a:rPr sz="3600" spc="-135" dirty="0">
                <a:latin typeface="Trebuchet MS"/>
                <a:cs typeface="Trebuchet MS"/>
              </a:rPr>
              <a:t>t</a:t>
            </a:r>
            <a:r>
              <a:rPr sz="3600" spc="-125" dirty="0">
                <a:latin typeface="Trebuchet MS"/>
                <a:cs typeface="Trebuchet MS"/>
              </a:rPr>
              <a:t>r</a:t>
            </a:r>
            <a:r>
              <a:rPr sz="3600" spc="-135" dirty="0">
                <a:latin typeface="Trebuchet MS"/>
                <a:cs typeface="Trebuchet MS"/>
              </a:rPr>
              <a:t>o</a:t>
            </a:r>
            <a:r>
              <a:rPr sz="3600" spc="-130" dirty="0">
                <a:latin typeface="Trebuchet MS"/>
                <a:cs typeface="Trebuchet MS"/>
              </a:rPr>
              <a:t>l</a:t>
            </a:r>
            <a:r>
              <a:rPr sz="3600" dirty="0">
                <a:latin typeface="Trebuchet MS"/>
                <a:cs typeface="Trebuchet MS"/>
              </a:rPr>
              <a:t>:</a:t>
            </a:r>
            <a:endParaRPr sz="3600">
              <a:latin typeface="Trebuchet MS"/>
              <a:cs typeface="Trebuchet MS"/>
            </a:endParaRPr>
          </a:p>
          <a:p>
            <a:pPr marL="360045" indent="-347980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Font typeface="Verdana"/>
              <a:buChar char="◦"/>
              <a:tabLst>
                <a:tab pos="360680" algn="l"/>
              </a:tabLst>
            </a:pPr>
            <a:r>
              <a:rPr sz="3600" b="1" spc="-114" dirty="0">
                <a:solidFill>
                  <a:srgbClr val="4F81BC"/>
                </a:solidFill>
                <a:latin typeface="Trebuchet MS"/>
                <a:cs typeface="Trebuchet MS"/>
              </a:rPr>
              <a:t>Stop-and-wait</a:t>
            </a:r>
            <a:endParaRPr sz="3600">
              <a:latin typeface="Trebuchet MS"/>
              <a:cs typeface="Trebuchet MS"/>
            </a:endParaRPr>
          </a:p>
          <a:p>
            <a:pPr marL="707390">
              <a:lnSpc>
                <a:spcPct val="100000"/>
              </a:lnSpc>
              <a:spcBef>
                <a:spcPts val="315"/>
              </a:spcBef>
            </a:pPr>
            <a:r>
              <a:rPr sz="3600" spc="-130" dirty="0">
                <a:latin typeface="Trebuchet MS"/>
                <a:cs typeface="Trebuchet MS"/>
              </a:rPr>
              <a:t>S</a:t>
            </a:r>
            <a:r>
              <a:rPr sz="3600" spc="-120" dirty="0">
                <a:latin typeface="Trebuchet MS"/>
                <a:cs typeface="Trebuchet MS"/>
              </a:rPr>
              <a:t>e</a:t>
            </a:r>
            <a:r>
              <a:rPr sz="3600" spc="-125" dirty="0">
                <a:latin typeface="Trebuchet MS"/>
                <a:cs typeface="Trebuchet MS"/>
              </a:rPr>
              <a:t>n</a:t>
            </a:r>
            <a:r>
              <a:rPr sz="3600" dirty="0">
                <a:latin typeface="Trebuchet MS"/>
                <a:cs typeface="Trebuchet MS"/>
              </a:rPr>
              <a:t>d</a:t>
            </a:r>
            <a:r>
              <a:rPr sz="3600" spc="-185" dirty="0">
                <a:latin typeface="Trebuchet MS"/>
                <a:cs typeface="Trebuchet MS"/>
              </a:rPr>
              <a:t> </a:t>
            </a:r>
            <a:r>
              <a:rPr sz="3600" spc="-85" dirty="0">
                <a:latin typeface="Trebuchet MS"/>
                <a:cs typeface="Trebuchet MS"/>
              </a:rPr>
              <a:t>o</a:t>
            </a:r>
            <a:r>
              <a:rPr sz="3600" spc="-70" dirty="0">
                <a:latin typeface="Trebuchet MS"/>
                <a:cs typeface="Trebuchet MS"/>
              </a:rPr>
              <a:t>n</a:t>
            </a:r>
            <a:r>
              <a:rPr sz="3600" dirty="0">
                <a:latin typeface="Trebuchet MS"/>
                <a:cs typeface="Trebuchet MS"/>
              </a:rPr>
              <a:t>e</a:t>
            </a:r>
            <a:r>
              <a:rPr sz="3600" spc="-175" dirty="0">
                <a:latin typeface="Trebuchet MS"/>
                <a:cs typeface="Trebuchet MS"/>
              </a:rPr>
              <a:t> </a:t>
            </a:r>
            <a:r>
              <a:rPr sz="3600" spc="-180" dirty="0">
                <a:latin typeface="Trebuchet MS"/>
                <a:cs typeface="Trebuchet MS"/>
              </a:rPr>
              <a:t>fr</a:t>
            </a:r>
            <a:r>
              <a:rPr sz="3600" spc="-165" dirty="0">
                <a:latin typeface="Trebuchet MS"/>
                <a:cs typeface="Trebuchet MS"/>
              </a:rPr>
              <a:t>a</a:t>
            </a:r>
            <a:r>
              <a:rPr sz="3600" spc="-160" dirty="0">
                <a:latin typeface="Trebuchet MS"/>
                <a:cs typeface="Trebuchet MS"/>
              </a:rPr>
              <a:t>m</a:t>
            </a:r>
            <a:r>
              <a:rPr sz="3600" dirty="0">
                <a:latin typeface="Trebuchet MS"/>
                <a:cs typeface="Trebuchet MS"/>
              </a:rPr>
              <a:t>e</a:t>
            </a:r>
            <a:r>
              <a:rPr sz="3600" spc="-340" dirty="0">
                <a:latin typeface="Trebuchet MS"/>
                <a:cs typeface="Trebuchet MS"/>
              </a:rPr>
              <a:t> </a:t>
            </a:r>
            <a:r>
              <a:rPr sz="3600" spc="-190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t</a:t>
            </a:r>
            <a:r>
              <a:rPr sz="3600" spc="-40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 </a:t>
            </a:r>
            <a:r>
              <a:rPr sz="3600" spc="-204" dirty="0">
                <a:latin typeface="Trebuchet MS"/>
                <a:cs typeface="Trebuchet MS"/>
              </a:rPr>
              <a:t>t</a:t>
            </a:r>
            <a:r>
              <a:rPr sz="3600" spc="-190" dirty="0">
                <a:latin typeface="Trebuchet MS"/>
                <a:cs typeface="Trebuchet MS"/>
              </a:rPr>
              <a:t>i</a:t>
            </a:r>
            <a:r>
              <a:rPr sz="3600" spc="-185" dirty="0">
                <a:latin typeface="Trebuchet MS"/>
                <a:cs typeface="Trebuchet MS"/>
              </a:rPr>
              <a:t>m</a:t>
            </a:r>
            <a:r>
              <a:rPr sz="3600" spc="-190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.</a:t>
            </a:r>
            <a:endParaRPr sz="3600">
              <a:latin typeface="Trebuchet MS"/>
              <a:cs typeface="Trebuchet MS"/>
            </a:endParaRPr>
          </a:p>
          <a:p>
            <a:pPr marL="360045" indent="-347980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Font typeface="Verdana"/>
              <a:buChar char="◦"/>
              <a:tabLst>
                <a:tab pos="360680" algn="l"/>
              </a:tabLst>
            </a:pPr>
            <a:r>
              <a:rPr sz="3600" b="1" spc="-140" dirty="0">
                <a:solidFill>
                  <a:srgbClr val="4F81BC"/>
                </a:solidFill>
                <a:latin typeface="Trebuchet MS"/>
                <a:cs typeface="Trebuchet MS"/>
              </a:rPr>
              <a:t>S</a:t>
            </a:r>
            <a:r>
              <a:rPr sz="3600" b="1" spc="-155" dirty="0">
                <a:solidFill>
                  <a:srgbClr val="4F81BC"/>
                </a:solidFill>
                <a:latin typeface="Trebuchet MS"/>
                <a:cs typeface="Trebuchet MS"/>
              </a:rPr>
              <a:t>l</a:t>
            </a:r>
            <a:r>
              <a:rPr sz="3600" b="1" spc="-140" dirty="0">
                <a:solidFill>
                  <a:srgbClr val="4F81BC"/>
                </a:solidFill>
                <a:latin typeface="Trebuchet MS"/>
                <a:cs typeface="Trebuchet MS"/>
              </a:rPr>
              <a:t>i</a:t>
            </a:r>
            <a:r>
              <a:rPr sz="3600" b="1" spc="-150" dirty="0">
                <a:solidFill>
                  <a:srgbClr val="4F81BC"/>
                </a:solidFill>
                <a:latin typeface="Trebuchet MS"/>
                <a:cs typeface="Trebuchet MS"/>
              </a:rPr>
              <a:t>d</a:t>
            </a:r>
            <a:r>
              <a:rPr sz="3600" b="1" spc="-140" dirty="0">
                <a:solidFill>
                  <a:srgbClr val="4F81BC"/>
                </a:solidFill>
                <a:latin typeface="Trebuchet MS"/>
                <a:cs typeface="Trebuchet MS"/>
              </a:rPr>
              <a:t>i</a:t>
            </a:r>
            <a:r>
              <a:rPr sz="3600" b="1" spc="-135" dirty="0">
                <a:solidFill>
                  <a:srgbClr val="4F81BC"/>
                </a:solidFill>
                <a:latin typeface="Trebuchet MS"/>
                <a:cs typeface="Trebuchet MS"/>
              </a:rPr>
              <a:t>n</a:t>
            </a:r>
            <a:r>
              <a:rPr sz="3600" b="1" dirty="0">
                <a:solidFill>
                  <a:srgbClr val="4F81BC"/>
                </a:solidFill>
                <a:latin typeface="Trebuchet MS"/>
                <a:cs typeface="Trebuchet MS"/>
              </a:rPr>
              <a:t>g</a:t>
            </a:r>
            <a:r>
              <a:rPr sz="3600" b="1" spc="-204" dirty="0">
                <a:solidFill>
                  <a:srgbClr val="4F81BC"/>
                </a:solidFill>
                <a:latin typeface="Trebuchet MS"/>
                <a:cs typeface="Trebuchet MS"/>
              </a:rPr>
              <a:t> </a:t>
            </a:r>
            <a:r>
              <a:rPr sz="3600" b="1" spc="-90" dirty="0">
                <a:solidFill>
                  <a:srgbClr val="4F81BC"/>
                </a:solidFill>
                <a:latin typeface="Trebuchet MS"/>
                <a:cs typeface="Trebuchet MS"/>
              </a:rPr>
              <a:t>wi</a:t>
            </a:r>
            <a:r>
              <a:rPr sz="3600" b="1" spc="-85" dirty="0">
                <a:solidFill>
                  <a:srgbClr val="4F81BC"/>
                </a:solidFill>
                <a:latin typeface="Trebuchet MS"/>
                <a:cs typeface="Trebuchet MS"/>
              </a:rPr>
              <a:t>n</a:t>
            </a:r>
            <a:r>
              <a:rPr sz="3600" b="1" spc="-100" dirty="0">
                <a:solidFill>
                  <a:srgbClr val="4F81BC"/>
                </a:solidFill>
                <a:latin typeface="Trebuchet MS"/>
                <a:cs typeface="Trebuchet MS"/>
              </a:rPr>
              <a:t>d</a:t>
            </a:r>
            <a:r>
              <a:rPr sz="3600" b="1" spc="-95" dirty="0">
                <a:solidFill>
                  <a:srgbClr val="4F81BC"/>
                </a:solidFill>
                <a:latin typeface="Trebuchet MS"/>
                <a:cs typeface="Trebuchet MS"/>
              </a:rPr>
              <a:t>o</a:t>
            </a:r>
            <a:r>
              <a:rPr sz="3600" b="1" dirty="0">
                <a:solidFill>
                  <a:srgbClr val="4F81BC"/>
                </a:solidFill>
                <a:latin typeface="Trebuchet MS"/>
                <a:cs typeface="Trebuchet MS"/>
              </a:rPr>
              <a:t>w</a:t>
            </a:r>
            <a:endParaRPr sz="3600">
              <a:latin typeface="Trebuchet MS"/>
              <a:cs typeface="Trebuchet MS"/>
            </a:endParaRPr>
          </a:p>
          <a:p>
            <a:pPr marL="707390">
              <a:lnSpc>
                <a:spcPct val="100000"/>
              </a:lnSpc>
              <a:spcBef>
                <a:spcPts val="315"/>
              </a:spcBef>
            </a:pPr>
            <a:r>
              <a:rPr sz="3600" spc="-130" dirty="0">
                <a:latin typeface="Trebuchet MS"/>
                <a:cs typeface="Trebuchet MS"/>
              </a:rPr>
              <a:t>S</a:t>
            </a:r>
            <a:r>
              <a:rPr sz="3600" spc="-120" dirty="0">
                <a:latin typeface="Trebuchet MS"/>
                <a:cs typeface="Trebuchet MS"/>
              </a:rPr>
              <a:t>e</a:t>
            </a:r>
            <a:r>
              <a:rPr sz="3600" spc="-125" dirty="0">
                <a:latin typeface="Trebuchet MS"/>
                <a:cs typeface="Trebuchet MS"/>
              </a:rPr>
              <a:t>n</a:t>
            </a:r>
            <a:r>
              <a:rPr sz="3600" dirty="0">
                <a:latin typeface="Trebuchet MS"/>
                <a:cs typeface="Trebuchet MS"/>
              </a:rPr>
              <a:t>d</a:t>
            </a:r>
            <a:r>
              <a:rPr sz="3600" spc="-185" dirty="0">
                <a:latin typeface="Trebuchet MS"/>
                <a:cs typeface="Trebuchet MS"/>
              </a:rPr>
              <a:t> </a:t>
            </a:r>
            <a:r>
              <a:rPr sz="3600" spc="-140" dirty="0">
                <a:latin typeface="Trebuchet MS"/>
                <a:cs typeface="Trebuchet MS"/>
              </a:rPr>
              <a:t>se</a:t>
            </a:r>
            <a:r>
              <a:rPr sz="3600" spc="-155" dirty="0">
                <a:latin typeface="Trebuchet MS"/>
                <a:cs typeface="Trebuchet MS"/>
              </a:rPr>
              <a:t>v</a:t>
            </a:r>
            <a:r>
              <a:rPr sz="3600" spc="-140" dirty="0">
                <a:latin typeface="Trebuchet MS"/>
                <a:cs typeface="Trebuchet MS"/>
              </a:rPr>
              <a:t>e</a:t>
            </a:r>
            <a:r>
              <a:rPr sz="3600" spc="-155" dirty="0">
                <a:latin typeface="Trebuchet MS"/>
                <a:cs typeface="Trebuchet MS"/>
              </a:rPr>
              <a:t>r</a:t>
            </a:r>
            <a:r>
              <a:rPr sz="3600" spc="-140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l</a:t>
            </a:r>
            <a:r>
              <a:rPr sz="3600" spc="-300" dirty="0">
                <a:latin typeface="Trebuchet MS"/>
                <a:cs typeface="Trebuchet MS"/>
              </a:rPr>
              <a:t> </a:t>
            </a:r>
            <a:r>
              <a:rPr sz="3600" spc="-155" dirty="0">
                <a:latin typeface="Trebuchet MS"/>
                <a:cs typeface="Trebuchet MS"/>
              </a:rPr>
              <a:t>fr</a:t>
            </a:r>
            <a:r>
              <a:rPr sz="3600" spc="-140" dirty="0">
                <a:latin typeface="Trebuchet MS"/>
                <a:cs typeface="Trebuchet MS"/>
              </a:rPr>
              <a:t>a</a:t>
            </a:r>
            <a:r>
              <a:rPr sz="3600" spc="-135" dirty="0">
                <a:latin typeface="Trebuchet MS"/>
                <a:cs typeface="Trebuchet MS"/>
              </a:rPr>
              <a:t>m</a:t>
            </a:r>
            <a:r>
              <a:rPr sz="3600" spc="-140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s</a:t>
            </a:r>
            <a:r>
              <a:rPr sz="3600" spc="-325" dirty="0">
                <a:latin typeface="Trebuchet MS"/>
                <a:cs typeface="Trebuchet MS"/>
              </a:rPr>
              <a:t> </a:t>
            </a:r>
            <a:r>
              <a:rPr sz="3600" spc="-190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t</a:t>
            </a:r>
            <a:r>
              <a:rPr sz="3600" spc="-40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</a:t>
            </a:r>
            <a:r>
              <a:rPr sz="3600" spc="-459" dirty="0">
                <a:latin typeface="Trebuchet MS"/>
                <a:cs typeface="Trebuchet MS"/>
              </a:rPr>
              <a:t> </a:t>
            </a:r>
            <a:r>
              <a:rPr sz="3600" spc="-204" dirty="0">
                <a:latin typeface="Trebuchet MS"/>
                <a:cs typeface="Trebuchet MS"/>
              </a:rPr>
              <a:t>t</a:t>
            </a:r>
            <a:r>
              <a:rPr sz="3600" spc="-190" dirty="0">
                <a:latin typeface="Trebuchet MS"/>
                <a:cs typeface="Trebuchet MS"/>
              </a:rPr>
              <a:t>i</a:t>
            </a:r>
            <a:r>
              <a:rPr sz="3600" spc="-185" dirty="0">
                <a:latin typeface="Trebuchet MS"/>
                <a:cs typeface="Trebuchet MS"/>
              </a:rPr>
              <a:t>m</a:t>
            </a:r>
            <a:r>
              <a:rPr sz="3600" spc="-190" dirty="0">
                <a:latin typeface="Trebuchet MS"/>
                <a:cs typeface="Trebuchet MS"/>
              </a:rPr>
              <a:t>e</a:t>
            </a:r>
            <a:r>
              <a:rPr sz="3600" dirty="0">
                <a:latin typeface="Trebuchet MS"/>
                <a:cs typeface="Trebuchet MS"/>
              </a:rPr>
              <a:t>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4" y="304800"/>
            <a:ext cx="8294898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93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Stop-and-wait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36" y="1022553"/>
            <a:ext cx="280415" cy="3142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340" y="906221"/>
            <a:ext cx="7282180" cy="83566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49225" marR="5080" indent="-137160">
              <a:lnSpc>
                <a:spcPts val="3000"/>
              </a:lnSpc>
              <a:spcBef>
                <a:spcPts val="509"/>
              </a:spcBef>
            </a:pPr>
            <a:r>
              <a:rPr sz="2800" spc="-125" dirty="0">
                <a:latin typeface="Trebuchet MS"/>
                <a:cs typeface="Trebuchet MS"/>
              </a:rPr>
              <a:t>S</a:t>
            </a:r>
            <a:r>
              <a:rPr sz="2800" spc="-114" dirty="0">
                <a:latin typeface="Trebuchet MS"/>
                <a:cs typeface="Trebuchet MS"/>
              </a:rPr>
              <a:t>en</a:t>
            </a:r>
            <a:r>
              <a:rPr sz="2800" spc="-125" dirty="0">
                <a:latin typeface="Trebuchet MS"/>
                <a:cs typeface="Trebuchet MS"/>
              </a:rPr>
              <a:t>d</a:t>
            </a:r>
            <a:r>
              <a:rPr sz="2800" spc="-114" dirty="0">
                <a:latin typeface="Trebuchet MS"/>
                <a:cs typeface="Trebuchet MS"/>
              </a:rPr>
              <a:t>e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s</a:t>
            </a:r>
            <a:r>
              <a:rPr sz="2800" spc="-114" dirty="0">
                <a:latin typeface="Trebuchet MS"/>
                <a:cs typeface="Trebuchet MS"/>
              </a:rPr>
              <a:t>en</a:t>
            </a:r>
            <a:r>
              <a:rPr sz="2800" spc="-125" dirty="0">
                <a:latin typeface="Trebuchet MS"/>
                <a:cs typeface="Trebuchet MS"/>
              </a:rPr>
              <a:t>d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o</a:t>
            </a:r>
            <a:r>
              <a:rPr sz="2800" spc="-90" dirty="0">
                <a:latin typeface="Trebuchet MS"/>
                <a:cs typeface="Trebuchet MS"/>
              </a:rPr>
              <a:t>n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200" dirty="0">
                <a:latin typeface="Trebuchet MS"/>
                <a:cs typeface="Trebuchet MS"/>
              </a:rPr>
              <a:t> f</a:t>
            </a:r>
            <a:r>
              <a:rPr sz="2800" spc="-204" dirty="0">
                <a:latin typeface="Trebuchet MS"/>
                <a:cs typeface="Trebuchet MS"/>
              </a:rPr>
              <a:t>ra</a:t>
            </a:r>
            <a:r>
              <a:rPr sz="2800" spc="-195" dirty="0">
                <a:latin typeface="Trebuchet MS"/>
                <a:cs typeface="Trebuchet MS"/>
              </a:rPr>
              <a:t>m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a</a:t>
            </a:r>
            <a:r>
              <a:rPr sz="2800" spc="-165" dirty="0">
                <a:latin typeface="Trebuchet MS"/>
                <a:cs typeface="Trebuchet MS"/>
              </a:rPr>
              <a:t>n</a:t>
            </a:r>
            <a:r>
              <a:rPr sz="2800" spc="5" dirty="0">
                <a:latin typeface="Trebuchet MS"/>
                <a:cs typeface="Trebuchet MS"/>
              </a:rPr>
              <a:t>d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w</a:t>
            </a:r>
            <a:r>
              <a:rPr sz="2800" spc="-155" dirty="0">
                <a:latin typeface="Trebuchet MS"/>
                <a:cs typeface="Trebuchet MS"/>
              </a:rPr>
              <a:t>ait</a:t>
            </a:r>
            <a:r>
              <a:rPr sz="2800" dirty="0">
                <a:latin typeface="Trebuchet MS"/>
                <a:cs typeface="Trebuchet MS"/>
              </a:rPr>
              <a:t>s</a:t>
            </a:r>
            <a:r>
              <a:rPr sz="2800" spc="-33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f</a:t>
            </a:r>
            <a:r>
              <a:rPr sz="2800" spc="-90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r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200" dirty="0">
                <a:latin typeface="Trebuchet MS"/>
                <a:cs typeface="Trebuchet MS"/>
              </a:rPr>
              <a:t>a</a:t>
            </a:r>
            <a:r>
              <a:rPr sz="2800" dirty="0">
                <a:latin typeface="Trebuchet MS"/>
                <a:cs typeface="Trebuchet MS"/>
              </a:rPr>
              <a:t>n  </a:t>
            </a:r>
            <a:r>
              <a:rPr sz="2800" spc="-140" dirty="0">
                <a:latin typeface="Trebuchet MS"/>
                <a:cs typeface="Trebuchet MS"/>
              </a:rPr>
              <a:t>acknowledgement</a:t>
            </a:r>
            <a:r>
              <a:rPr sz="2800" spc="-40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before</a:t>
            </a:r>
            <a:r>
              <a:rPr sz="2800" spc="-3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sending</a:t>
            </a:r>
            <a:r>
              <a:rPr sz="2800" spc="-34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the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next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185" dirty="0">
                <a:latin typeface="Trebuchet MS"/>
                <a:cs typeface="Trebuchet MS"/>
              </a:rPr>
              <a:t>frame.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831" y="2048255"/>
            <a:ext cx="6711104" cy="4498848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2759" y="458165"/>
            <a:ext cx="282130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15" dirty="0">
                <a:solidFill>
                  <a:srgbClr val="FF3300"/>
                </a:solidFill>
              </a:rPr>
              <a:t>Stop-and-wait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530730"/>
            <a:ext cx="48768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3347669"/>
            <a:ext cx="487680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2245" y="4262882"/>
            <a:ext cx="457200" cy="3413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2245" y="5449214"/>
            <a:ext cx="457200" cy="3413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479550">
              <a:lnSpc>
                <a:spcPct val="100000"/>
              </a:lnSpc>
              <a:spcBef>
                <a:spcPts val="455"/>
              </a:spcBef>
            </a:pPr>
            <a:r>
              <a:rPr spc="-180" dirty="0"/>
              <a:t>Advantages:</a:t>
            </a:r>
          </a:p>
          <a:p>
            <a:pPr marL="1805939" indent="-347980">
              <a:lnSpc>
                <a:spcPct val="100000"/>
              </a:lnSpc>
              <a:spcBef>
                <a:spcPts val="325"/>
              </a:spcBef>
              <a:buClr>
                <a:srgbClr val="3891A7"/>
              </a:buClr>
              <a:buFont typeface="Verdana"/>
              <a:buChar char="◦"/>
              <a:tabLst>
                <a:tab pos="1805939" algn="l"/>
                <a:tab pos="1806575" algn="l"/>
              </a:tabLst>
            </a:pPr>
            <a:r>
              <a:rPr sz="2800" spc="-229" dirty="0"/>
              <a:t>Simplicity.</a:t>
            </a:r>
            <a:endParaRPr sz="2800"/>
          </a:p>
          <a:p>
            <a:pPr marL="1805939" marR="612775" indent="-347980">
              <a:lnSpc>
                <a:spcPts val="3000"/>
              </a:lnSpc>
              <a:spcBef>
                <a:spcPts val="645"/>
              </a:spcBef>
              <a:buClr>
                <a:srgbClr val="3891A7"/>
              </a:buClr>
              <a:buFont typeface="Verdana"/>
              <a:buChar char="◦"/>
              <a:tabLst>
                <a:tab pos="1805939" algn="l"/>
                <a:tab pos="1806575" algn="l"/>
              </a:tabLst>
            </a:pPr>
            <a:r>
              <a:rPr sz="2800" spc="-160" dirty="0"/>
              <a:t>E</a:t>
            </a:r>
            <a:r>
              <a:rPr sz="2800" spc="-180" dirty="0"/>
              <a:t>a</a:t>
            </a:r>
            <a:r>
              <a:rPr sz="2800" spc="-165" dirty="0"/>
              <a:t>c</a:t>
            </a:r>
            <a:r>
              <a:rPr sz="2800" spc="5" dirty="0"/>
              <a:t>h</a:t>
            </a:r>
            <a:r>
              <a:rPr sz="2800" spc="-340" dirty="0"/>
              <a:t> </a:t>
            </a:r>
            <a:r>
              <a:rPr sz="2800" spc="-200" dirty="0"/>
              <a:t>f</a:t>
            </a:r>
            <a:r>
              <a:rPr sz="2800" spc="-204" dirty="0"/>
              <a:t>ra</a:t>
            </a:r>
            <a:r>
              <a:rPr sz="2800" spc="-195" dirty="0"/>
              <a:t>m</a:t>
            </a:r>
            <a:r>
              <a:rPr sz="2800" spc="5" dirty="0"/>
              <a:t>e</a:t>
            </a:r>
            <a:r>
              <a:rPr sz="2800" spc="-360" dirty="0"/>
              <a:t> </a:t>
            </a:r>
            <a:r>
              <a:rPr sz="2800" spc="-130" dirty="0"/>
              <a:t>i</a:t>
            </a:r>
            <a:r>
              <a:rPr sz="2800" dirty="0"/>
              <a:t>s</a:t>
            </a:r>
            <a:r>
              <a:rPr sz="2800" spc="-229" dirty="0"/>
              <a:t> </a:t>
            </a:r>
            <a:r>
              <a:rPr sz="2800" spc="-140" dirty="0"/>
              <a:t>chec</a:t>
            </a:r>
            <a:r>
              <a:rPr sz="2800" spc="-165" dirty="0"/>
              <a:t>k</a:t>
            </a:r>
            <a:r>
              <a:rPr sz="2800" spc="-160" dirty="0"/>
              <a:t>e</a:t>
            </a:r>
            <a:r>
              <a:rPr sz="2800" spc="5" dirty="0"/>
              <a:t>d</a:t>
            </a:r>
            <a:r>
              <a:rPr sz="2800" spc="-390" dirty="0"/>
              <a:t> </a:t>
            </a:r>
            <a:r>
              <a:rPr sz="2800" spc="-180" dirty="0"/>
              <a:t>a</a:t>
            </a:r>
            <a:r>
              <a:rPr sz="2800" spc="-165" dirty="0"/>
              <a:t>n</a:t>
            </a:r>
            <a:r>
              <a:rPr sz="2800" spc="5" dirty="0"/>
              <a:t>d</a:t>
            </a:r>
            <a:r>
              <a:rPr sz="2800" spc="-370" dirty="0"/>
              <a:t> </a:t>
            </a:r>
            <a:r>
              <a:rPr sz="2800" spc="-155" dirty="0"/>
              <a:t>a</a:t>
            </a:r>
            <a:r>
              <a:rPr sz="2800" spc="-140" dirty="0"/>
              <a:t>ckn</a:t>
            </a:r>
            <a:r>
              <a:rPr sz="2800" spc="-135" dirty="0"/>
              <a:t>o</a:t>
            </a:r>
            <a:r>
              <a:rPr sz="2800" spc="-145" dirty="0"/>
              <a:t>w</a:t>
            </a:r>
            <a:r>
              <a:rPr sz="2800" spc="-135" dirty="0"/>
              <a:t>l</a:t>
            </a:r>
            <a:r>
              <a:rPr sz="2800" spc="-140" dirty="0"/>
              <a:t>e</a:t>
            </a:r>
            <a:r>
              <a:rPr sz="2800" spc="-145" dirty="0"/>
              <a:t>d</a:t>
            </a:r>
            <a:r>
              <a:rPr sz="2800" spc="-135" dirty="0"/>
              <a:t>g</a:t>
            </a:r>
            <a:r>
              <a:rPr sz="2800" spc="-140" dirty="0"/>
              <a:t>e</a:t>
            </a:r>
            <a:r>
              <a:rPr sz="2800" dirty="0"/>
              <a:t>d  </a:t>
            </a:r>
            <a:r>
              <a:rPr sz="2800" spc="-150" dirty="0"/>
              <a:t>b</a:t>
            </a:r>
            <a:r>
              <a:rPr sz="2800" spc="-140" dirty="0"/>
              <a:t>e</a:t>
            </a:r>
            <a:r>
              <a:rPr sz="2800" spc="-155" dirty="0"/>
              <a:t>f</a:t>
            </a:r>
            <a:r>
              <a:rPr sz="2800" spc="-140" dirty="0"/>
              <a:t>o</a:t>
            </a:r>
            <a:r>
              <a:rPr sz="2800" spc="-160" dirty="0"/>
              <a:t>r</a:t>
            </a:r>
            <a:r>
              <a:rPr sz="2800" dirty="0"/>
              <a:t>e</a:t>
            </a:r>
            <a:r>
              <a:rPr sz="2800" spc="-310" dirty="0"/>
              <a:t> </a:t>
            </a:r>
            <a:r>
              <a:rPr sz="2800" spc="-180" dirty="0"/>
              <a:t>t</a:t>
            </a:r>
            <a:r>
              <a:rPr sz="2800" spc="-170" dirty="0"/>
              <a:t>h</a:t>
            </a:r>
            <a:r>
              <a:rPr sz="2800" dirty="0"/>
              <a:t>e</a:t>
            </a:r>
            <a:r>
              <a:rPr sz="2800" spc="-310" dirty="0"/>
              <a:t> </a:t>
            </a:r>
            <a:r>
              <a:rPr sz="2800" spc="-120" dirty="0"/>
              <a:t>ne</a:t>
            </a:r>
            <a:r>
              <a:rPr sz="2800" spc="-110" dirty="0"/>
              <a:t>x</a:t>
            </a:r>
            <a:r>
              <a:rPr sz="2800" dirty="0"/>
              <a:t>t</a:t>
            </a:r>
            <a:r>
              <a:rPr sz="2800" spc="-305" dirty="0"/>
              <a:t> </a:t>
            </a:r>
            <a:r>
              <a:rPr sz="2800" spc="-200" dirty="0"/>
              <a:t>f</a:t>
            </a:r>
            <a:r>
              <a:rPr sz="2800" spc="-204" dirty="0"/>
              <a:t>ra</a:t>
            </a:r>
            <a:r>
              <a:rPr sz="2800" spc="-190" dirty="0"/>
              <a:t>m</a:t>
            </a:r>
            <a:r>
              <a:rPr sz="2800" dirty="0"/>
              <a:t>e</a:t>
            </a:r>
            <a:r>
              <a:rPr sz="2800" spc="-370" dirty="0"/>
              <a:t> </a:t>
            </a:r>
            <a:r>
              <a:rPr sz="2800" spc="-130" dirty="0"/>
              <a:t>i</a:t>
            </a:r>
            <a:r>
              <a:rPr sz="2800" dirty="0"/>
              <a:t>s</a:t>
            </a:r>
            <a:r>
              <a:rPr sz="2800" spc="35" dirty="0"/>
              <a:t> </a:t>
            </a:r>
            <a:r>
              <a:rPr sz="2800" spc="-204" dirty="0"/>
              <a:t>s</a:t>
            </a:r>
            <a:r>
              <a:rPr sz="2800" spc="-190" dirty="0"/>
              <a:t>en</a:t>
            </a:r>
            <a:r>
              <a:rPr sz="2800" spc="-204" dirty="0"/>
              <a:t>t</a:t>
            </a:r>
            <a:r>
              <a:rPr sz="2800" dirty="0"/>
              <a:t>.</a:t>
            </a:r>
            <a:endParaRPr sz="2800"/>
          </a:p>
          <a:p>
            <a:pPr marL="1479550">
              <a:lnSpc>
                <a:spcPct val="100000"/>
              </a:lnSpc>
              <a:spcBef>
                <a:spcPts val="135"/>
              </a:spcBef>
            </a:pPr>
            <a:r>
              <a:rPr spc="-165" dirty="0"/>
              <a:t>Disadvantages:</a:t>
            </a:r>
          </a:p>
          <a:p>
            <a:pPr marL="1805939" indent="-347980">
              <a:lnSpc>
                <a:spcPct val="100000"/>
              </a:lnSpc>
              <a:spcBef>
                <a:spcPts val="330"/>
              </a:spcBef>
              <a:buClr>
                <a:srgbClr val="3891A7"/>
              </a:buClr>
              <a:buFont typeface="Verdana"/>
              <a:buChar char="◦"/>
              <a:tabLst>
                <a:tab pos="1805939" algn="l"/>
                <a:tab pos="1806575" algn="l"/>
              </a:tabLst>
            </a:pPr>
            <a:r>
              <a:rPr sz="2800" spc="-190" dirty="0"/>
              <a:t>Slow.</a:t>
            </a:r>
            <a:endParaRPr sz="2800"/>
          </a:p>
          <a:p>
            <a:pPr marL="2101850" marR="5080">
              <a:lnSpc>
                <a:spcPts val="2590"/>
              </a:lnSpc>
              <a:spcBef>
                <a:spcPts val="660"/>
              </a:spcBef>
            </a:pPr>
            <a:r>
              <a:rPr sz="2400" spc="-15" dirty="0"/>
              <a:t>Can</a:t>
            </a:r>
            <a:r>
              <a:rPr sz="2400" spc="-90" dirty="0"/>
              <a:t> </a:t>
            </a:r>
            <a:r>
              <a:rPr sz="2400" spc="-110" dirty="0"/>
              <a:t>add</a:t>
            </a:r>
            <a:r>
              <a:rPr sz="2400" spc="-335" dirty="0"/>
              <a:t> </a:t>
            </a:r>
            <a:r>
              <a:rPr sz="2400" spc="-155" dirty="0"/>
              <a:t>significantly</a:t>
            </a:r>
            <a:r>
              <a:rPr sz="2400" spc="-315" dirty="0"/>
              <a:t> </a:t>
            </a:r>
            <a:r>
              <a:rPr sz="2400" spc="-35" dirty="0"/>
              <a:t>to</a:t>
            </a:r>
            <a:r>
              <a:rPr sz="2400" spc="-114" dirty="0"/>
              <a:t> </a:t>
            </a:r>
            <a:r>
              <a:rPr sz="2400" spc="-95" dirty="0"/>
              <a:t>the</a:t>
            </a:r>
            <a:r>
              <a:rPr sz="2400" spc="-300" dirty="0"/>
              <a:t> </a:t>
            </a:r>
            <a:r>
              <a:rPr sz="2400" spc="-114" dirty="0"/>
              <a:t>total</a:t>
            </a:r>
            <a:r>
              <a:rPr sz="2400" spc="-325" dirty="0"/>
              <a:t> </a:t>
            </a:r>
            <a:r>
              <a:rPr sz="2400" spc="-95" dirty="0"/>
              <a:t>transmission</a:t>
            </a:r>
            <a:r>
              <a:rPr sz="2400" spc="-280" dirty="0"/>
              <a:t> </a:t>
            </a:r>
            <a:r>
              <a:rPr sz="2400" spc="-105" dirty="0"/>
              <a:t>time </a:t>
            </a:r>
            <a:r>
              <a:rPr sz="2400" spc="-705" dirty="0"/>
              <a:t> </a:t>
            </a:r>
            <a:r>
              <a:rPr sz="2400" spc="-204" dirty="0"/>
              <a:t>i</a:t>
            </a:r>
            <a:r>
              <a:rPr sz="2400" dirty="0"/>
              <a:t>f</a:t>
            </a:r>
            <a:r>
              <a:rPr sz="2400" spc="-459" dirty="0"/>
              <a:t> </a:t>
            </a:r>
            <a:r>
              <a:rPr sz="2400" spc="-135" dirty="0"/>
              <a:t>th</a:t>
            </a:r>
            <a:r>
              <a:rPr sz="2400" dirty="0"/>
              <a:t>e</a:t>
            </a:r>
            <a:r>
              <a:rPr sz="2400" spc="-300" dirty="0"/>
              <a:t> </a:t>
            </a:r>
            <a:r>
              <a:rPr sz="2400" spc="-140" dirty="0"/>
              <a:t>d</a:t>
            </a:r>
            <a:r>
              <a:rPr sz="2400" spc="-135" dirty="0"/>
              <a:t>i</a:t>
            </a:r>
            <a:r>
              <a:rPr sz="2400" spc="-155" dirty="0"/>
              <a:t>s</a:t>
            </a:r>
            <a:r>
              <a:rPr sz="2400" spc="-135" dirty="0"/>
              <a:t>tan</a:t>
            </a:r>
            <a:r>
              <a:rPr sz="2400" spc="-130" dirty="0"/>
              <a:t>c</a:t>
            </a:r>
            <a:r>
              <a:rPr sz="2400" dirty="0"/>
              <a:t>e</a:t>
            </a:r>
            <a:r>
              <a:rPr sz="2400" spc="-325" dirty="0"/>
              <a:t> </a:t>
            </a:r>
            <a:r>
              <a:rPr sz="2400" spc="-140" dirty="0"/>
              <a:t>b</a:t>
            </a:r>
            <a:r>
              <a:rPr sz="2400" spc="-135" dirty="0"/>
              <a:t>et</a:t>
            </a:r>
            <a:r>
              <a:rPr sz="2400" spc="-155" dirty="0"/>
              <a:t>w</a:t>
            </a:r>
            <a:r>
              <a:rPr sz="2400" spc="-135" dirty="0"/>
              <a:t>ee</a:t>
            </a:r>
            <a:r>
              <a:rPr sz="2400" dirty="0"/>
              <a:t>n</a:t>
            </a:r>
            <a:r>
              <a:rPr sz="2400" spc="-385" dirty="0"/>
              <a:t> </a:t>
            </a:r>
            <a:r>
              <a:rPr sz="2400" spc="-140" dirty="0"/>
              <a:t>d</a:t>
            </a:r>
            <a:r>
              <a:rPr sz="2400" spc="-135" dirty="0"/>
              <a:t>e</a:t>
            </a:r>
            <a:r>
              <a:rPr sz="2400" spc="-145" dirty="0"/>
              <a:t>v</a:t>
            </a:r>
            <a:r>
              <a:rPr sz="2400" spc="-135" dirty="0"/>
              <a:t>i</a:t>
            </a:r>
            <a:r>
              <a:rPr sz="2400" spc="-130" dirty="0"/>
              <a:t>c</a:t>
            </a:r>
            <a:r>
              <a:rPr sz="2400" spc="-135" dirty="0"/>
              <a:t>e</a:t>
            </a:r>
            <a:r>
              <a:rPr sz="2400" dirty="0"/>
              <a:t>s</a:t>
            </a:r>
            <a:r>
              <a:rPr sz="2400" spc="-270" dirty="0"/>
              <a:t> </a:t>
            </a:r>
            <a:r>
              <a:rPr sz="2400" spc="-90" dirty="0"/>
              <a:t>i</a:t>
            </a:r>
            <a:r>
              <a:rPr sz="2400" dirty="0"/>
              <a:t>s</a:t>
            </a:r>
            <a:r>
              <a:rPr sz="2400" spc="295" dirty="0"/>
              <a:t> </a:t>
            </a:r>
            <a:r>
              <a:rPr sz="2400" spc="-180" dirty="0"/>
              <a:t>l</a:t>
            </a:r>
            <a:r>
              <a:rPr sz="2400" spc="-165" dirty="0"/>
              <a:t>o</a:t>
            </a:r>
            <a:r>
              <a:rPr sz="2400" spc="-160" dirty="0"/>
              <a:t>n</a:t>
            </a:r>
            <a:r>
              <a:rPr sz="2400" spc="-175" dirty="0"/>
              <a:t>g</a:t>
            </a:r>
            <a:r>
              <a:rPr sz="2400" dirty="0"/>
              <a:t>.</a:t>
            </a:r>
            <a:endParaRPr sz="2400"/>
          </a:p>
          <a:p>
            <a:pPr marL="1805939" indent="-347980">
              <a:lnSpc>
                <a:spcPct val="100000"/>
              </a:lnSpc>
              <a:spcBef>
                <a:spcPts val="165"/>
              </a:spcBef>
              <a:buClr>
                <a:srgbClr val="3891A7"/>
              </a:buClr>
              <a:buFont typeface="Verdana"/>
              <a:buChar char="◦"/>
              <a:tabLst>
                <a:tab pos="1805939" algn="l"/>
                <a:tab pos="1806575" algn="l"/>
              </a:tabLst>
            </a:pPr>
            <a:r>
              <a:rPr sz="2800" spc="-175" dirty="0"/>
              <a:t>Inefficiency</a:t>
            </a:r>
            <a:endParaRPr sz="2800"/>
          </a:p>
          <a:p>
            <a:pPr marL="2101850">
              <a:lnSpc>
                <a:spcPct val="100000"/>
              </a:lnSpc>
              <a:spcBef>
                <a:spcPts val="309"/>
              </a:spcBef>
            </a:pPr>
            <a:r>
              <a:rPr sz="2400" spc="-135" dirty="0"/>
              <a:t>Eac</a:t>
            </a:r>
            <a:r>
              <a:rPr sz="2400" dirty="0"/>
              <a:t>h</a:t>
            </a:r>
            <a:r>
              <a:rPr sz="2400" spc="-330" dirty="0"/>
              <a:t> </a:t>
            </a:r>
            <a:r>
              <a:rPr sz="2400" spc="-170" dirty="0"/>
              <a:t>f</a:t>
            </a:r>
            <a:r>
              <a:rPr sz="2400" spc="-165" dirty="0"/>
              <a:t>r</a:t>
            </a:r>
            <a:r>
              <a:rPr sz="2400" spc="-160" dirty="0"/>
              <a:t>a</a:t>
            </a:r>
            <a:r>
              <a:rPr sz="2400" spc="-170" dirty="0"/>
              <a:t>m</a:t>
            </a:r>
            <a:r>
              <a:rPr sz="2400" dirty="0"/>
              <a:t>e</a:t>
            </a:r>
            <a:r>
              <a:rPr sz="2400" spc="-305" dirty="0"/>
              <a:t> </a:t>
            </a:r>
            <a:r>
              <a:rPr sz="2400" spc="-110" dirty="0"/>
              <a:t>i</a:t>
            </a:r>
            <a:r>
              <a:rPr sz="2400" dirty="0"/>
              <a:t>s</a:t>
            </a:r>
            <a:r>
              <a:rPr sz="2400" spc="-235" dirty="0"/>
              <a:t> </a:t>
            </a:r>
            <a:r>
              <a:rPr sz="2400" spc="-135" dirty="0"/>
              <a:t>a</a:t>
            </a:r>
            <a:r>
              <a:rPr sz="2400" spc="-160" dirty="0"/>
              <a:t>l</a:t>
            </a:r>
            <a:r>
              <a:rPr sz="2400" spc="-140" dirty="0"/>
              <a:t>on</a:t>
            </a:r>
            <a:r>
              <a:rPr sz="2400" dirty="0"/>
              <a:t>e</a:t>
            </a:r>
            <a:r>
              <a:rPr sz="2400" spc="-229" dirty="0"/>
              <a:t> </a:t>
            </a:r>
            <a:r>
              <a:rPr sz="2400" spc="-40" dirty="0"/>
              <a:t>o</a:t>
            </a:r>
            <a:r>
              <a:rPr sz="2400" dirty="0"/>
              <a:t>n</a:t>
            </a:r>
            <a:r>
              <a:rPr sz="2400" spc="-70" dirty="0"/>
              <a:t> </a:t>
            </a:r>
            <a:r>
              <a:rPr sz="2400" spc="-135" dirty="0"/>
              <a:t>th</a:t>
            </a:r>
            <a:r>
              <a:rPr sz="2400" dirty="0"/>
              <a:t>e</a:t>
            </a:r>
            <a:r>
              <a:rPr sz="2400" spc="5" dirty="0"/>
              <a:t> </a:t>
            </a:r>
            <a:r>
              <a:rPr sz="2400" spc="-204" dirty="0"/>
              <a:t>l</a:t>
            </a:r>
            <a:r>
              <a:rPr sz="2400" spc="-185" dirty="0"/>
              <a:t>ine</a:t>
            </a:r>
            <a:r>
              <a:rPr sz="2400" dirty="0"/>
              <a:t>.</a:t>
            </a:r>
            <a:endParaRPr sz="2400"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510" y="0"/>
            <a:ext cx="2639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5" dirty="0">
                <a:solidFill>
                  <a:srgbClr val="FF3300"/>
                </a:solidFill>
              </a:rPr>
              <a:t>SlidingWindow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36" y="674243"/>
            <a:ext cx="481583" cy="3566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736" y="1369517"/>
            <a:ext cx="481583" cy="3569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5500" y="542366"/>
            <a:ext cx="6423660" cy="1207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65"/>
              </a:lnSpc>
              <a:spcBef>
                <a:spcPts val="95"/>
              </a:spcBef>
            </a:pPr>
            <a:r>
              <a:rPr sz="3200" spc="-130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120" dirty="0">
                <a:latin typeface="Trebuchet MS"/>
                <a:cs typeface="Trebuchet MS"/>
              </a:rPr>
              <a:t>n</a:t>
            </a:r>
            <a:r>
              <a:rPr sz="3200" spc="-130" dirty="0">
                <a:latin typeface="Trebuchet MS"/>
                <a:cs typeface="Trebuchet MS"/>
              </a:rPr>
              <a:t>d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ca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335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s</a:t>
            </a:r>
            <a:r>
              <a:rPr sz="3200" spc="-114" dirty="0">
                <a:latin typeface="Trebuchet MS"/>
                <a:cs typeface="Trebuchet MS"/>
              </a:rPr>
              <a:t>en</a:t>
            </a:r>
            <a:r>
              <a:rPr sz="3200" spc="-5" dirty="0">
                <a:latin typeface="Trebuchet MS"/>
                <a:cs typeface="Trebuchet MS"/>
              </a:rPr>
              <a:t>d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s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v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0" dirty="0">
                <a:latin typeface="Trebuchet MS"/>
                <a:cs typeface="Trebuchet MS"/>
              </a:rPr>
              <a:t>ra</a:t>
            </a:r>
            <a:r>
              <a:rPr sz="3200" spc="-5" dirty="0">
                <a:latin typeface="Trebuchet MS"/>
                <a:cs typeface="Trebuchet MS"/>
              </a:rPr>
              <a:t>l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r>
              <a:rPr sz="3200" spc="-170" dirty="0">
                <a:latin typeface="Trebuchet MS"/>
                <a:cs typeface="Trebuchet MS"/>
              </a:rPr>
              <a:t>r</a:t>
            </a:r>
            <a:r>
              <a:rPr sz="3200" spc="-175" dirty="0">
                <a:latin typeface="Trebuchet MS"/>
                <a:cs typeface="Trebuchet MS"/>
              </a:rPr>
              <a:t>a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165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s</a:t>
            </a:r>
            <a:r>
              <a:rPr sz="3200" spc="-315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b</a:t>
            </a:r>
            <a:r>
              <a:rPr sz="3200" spc="-145" dirty="0">
                <a:latin typeface="Trebuchet MS"/>
                <a:cs typeface="Trebuchet MS"/>
              </a:rPr>
              <a:t>e</a:t>
            </a:r>
            <a:r>
              <a:rPr sz="3200" spc="-155" dirty="0">
                <a:latin typeface="Trebuchet MS"/>
                <a:cs typeface="Trebuchet MS"/>
              </a:rPr>
              <a:t>f</a:t>
            </a:r>
            <a:r>
              <a:rPr sz="3200" spc="-165" dirty="0">
                <a:latin typeface="Trebuchet MS"/>
                <a:cs typeface="Trebuchet MS"/>
              </a:rPr>
              <a:t>o</a:t>
            </a:r>
            <a:r>
              <a:rPr sz="3200" spc="-145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  <a:p>
            <a:pPr marL="12700" marR="1337945">
              <a:lnSpc>
                <a:spcPct val="72600"/>
              </a:lnSpc>
              <a:spcBef>
                <a:spcPts val="475"/>
              </a:spcBef>
            </a:pPr>
            <a:r>
              <a:rPr sz="3200" spc="-215" dirty="0">
                <a:latin typeface="Trebuchet MS"/>
                <a:cs typeface="Trebuchet MS"/>
              </a:rPr>
              <a:t>nee</a:t>
            </a:r>
            <a:r>
              <a:rPr sz="3200" spc="-229" dirty="0">
                <a:latin typeface="Trebuchet MS"/>
                <a:cs typeface="Trebuchet MS"/>
              </a:rPr>
              <a:t>d</a:t>
            </a:r>
            <a:r>
              <a:rPr sz="3200" spc="-220" dirty="0">
                <a:latin typeface="Trebuchet MS"/>
                <a:cs typeface="Trebuchet MS"/>
              </a:rPr>
              <a:t>i</a:t>
            </a:r>
            <a:r>
              <a:rPr sz="3200" spc="-21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g</a:t>
            </a:r>
            <a:r>
              <a:rPr sz="3200" spc="340" dirty="0">
                <a:latin typeface="Trebuchet MS"/>
                <a:cs typeface="Trebuchet MS"/>
              </a:rPr>
              <a:t> </a:t>
            </a:r>
            <a:r>
              <a:rPr sz="3200" spc="-200" dirty="0">
                <a:latin typeface="Trebuchet MS"/>
                <a:cs typeface="Trebuchet MS"/>
              </a:rPr>
              <a:t>a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spc="-26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ac</a:t>
            </a:r>
            <a:r>
              <a:rPr sz="3200" spc="-175" dirty="0">
                <a:latin typeface="Trebuchet MS"/>
                <a:cs typeface="Trebuchet MS"/>
              </a:rPr>
              <a:t>k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180" dirty="0">
                <a:latin typeface="Trebuchet MS"/>
                <a:cs typeface="Trebuchet MS"/>
              </a:rPr>
              <a:t>o</a:t>
            </a:r>
            <a:r>
              <a:rPr sz="3200" spc="-175" dirty="0">
                <a:latin typeface="Trebuchet MS"/>
                <a:cs typeface="Trebuchet MS"/>
              </a:rPr>
              <a:t>w</a:t>
            </a:r>
            <a:r>
              <a:rPr sz="3200" spc="-185" dirty="0">
                <a:latin typeface="Trebuchet MS"/>
                <a:cs typeface="Trebuchet MS"/>
              </a:rPr>
              <a:t>l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5" dirty="0">
                <a:latin typeface="Trebuchet MS"/>
                <a:cs typeface="Trebuchet MS"/>
              </a:rPr>
              <a:t>g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85" dirty="0">
                <a:latin typeface="Trebuchet MS"/>
                <a:cs typeface="Trebuchet MS"/>
              </a:rPr>
              <a:t>m</a:t>
            </a:r>
            <a:r>
              <a:rPr sz="3200" spc="-160" dirty="0">
                <a:latin typeface="Trebuchet MS"/>
                <a:cs typeface="Trebuchet MS"/>
              </a:rPr>
              <a:t>e</a:t>
            </a:r>
            <a:r>
              <a:rPr sz="3200" spc="-165" dirty="0">
                <a:latin typeface="Trebuchet MS"/>
                <a:cs typeface="Trebuchet MS"/>
              </a:rPr>
              <a:t>n</a:t>
            </a:r>
            <a:r>
              <a:rPr sz="3200" spc="-170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.  </a:t>
            </a:r>
            <a:r>
              <a:rPr sz="3200" spc="-160" dirty="0">
                <a:latin typeface="Trebuchet MS"/>
                <a:cs typeface="Trebuchet MS"/>
              </a:rPr>
              <a:t>Advantages: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163" y="1572844"/>
            <a:ext cx="74504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Font typeface="Verdana"/>
              <a:buChar char="◦"/>
              <a:tabLst>
                <a:tab pos="360680" algn="l"/>
              </a:tabLst>
            </a:pPr>
            <a:r>
              <a:rPr sz="3200" spc="-55" dirty="0">
                <a:latin typeface="Trebuchet MS"/>
                <a:cs typeface="Trebuchet MS"/>
              </a:rPr>
              <a:t>The</a:t>
            </a:r>
            <a:r>
              <a:rPr sz="3200" spc="-140" dirty="0">
                <a:latin typeface="Trebuchet MS"/>
                <a:cs typeface="Trebuchet MS"/>
              </a:rPr>
              <a:t> </a:t>
            </a:r>
            <a:r>
              <a:rPr sz="3200" spc="-114" dirty="0">
                <a:latin typeface="Trebuchet MS"/>
                <a:cs typeface="Trebuchet MS"/>
              </a:rPr>
              <a:t>link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can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carry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several</a:t>
            </a:r>
            <a:r>
              <a:rPr sz="3200" spc="-275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frames</a:t>
            </a:r>
            <a:r>
              <a:rPr sz="3200" spc="-260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at</a:t>
            </a:r>
            <a:r>
              <a:rPr sz="3200" spc="10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once.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163" y="1902409"/>
            <a:ext cx="61601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Font typeface="Verdana"/>
              <a:buChar char="◦"/>
              <a:tabLst>
                <a:tab pos="360680" algn="l"/>
              </a:tabLst>
            </a:pPr>
            <a:r>
              <a:rPr sz="3200" spc="-70" dirty="0">
                <a:latin typeface="Trebuchet MS"/>
                <a:cs typeface="Trebuchet MS"/>
              </a:rPr>
              <a:t>Its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capacity</a:t>
            </a:r>
            <a:r>
              <a:rPr sz="3200" spc="-325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can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be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used</a:t>
            </a:r>
            <a:r>
              <a:rPr sz="3200" spc="160" dirty="0">
                <a:latin typeface="Trebuchet MS"/>
                <a:cs typeface="Trebuchet MS"/>
              </a:rPr>
              <a:t> </a:t>
            </a:r>
            <a:r>
              <a:rPr sz="3200" spc="-235" dirty="0">
                <a:latin typeface="Trebuchet MS"/>
                <a:cs typeface="Trebuchet MS"/>
              </a:rPr>
              <a:t>efficiently.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512" y="2572511"/>
            <a:ext cx="7788759" cy="3865701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8717" y="368249"/>
            <a:ext cx="6810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AFEF"/>
                </a:solidFill>
                <a:latin typeface="Times New Roman"/>
                <a:cs typeface="Times New Roman"/>
              </a:rPr>
              <a:t>Congestion</a:t>
            </a:r>
            <a:r>
              <a:rPr sz="3600" b="1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Control</a:t>
            </a:r>
            <a:r>
              <a:rPr sz="3600" b="1" spc="2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AFEF"/>
                </a:solidFill>
                <a:latin typeface="Times New Roman"/>
                <a:cs typeface="Times New Roman"/>
              </a:rPr>
              <a:t>and</a:t>
            </a:r>
            <a:r>
              <a:rPr sz="3600" b="1" spc="-19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b="1" spc="-35" dirty="0">
                <a:solidFill>
                  <a:srgbClr val="00AFEF"/>
                </a:solidFill>
                <a:latin typeface="Times New Roman"/>
                <a:cs typeface="Times New Roman"/>
              </a:rPr>
              <a:t>Avoidance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996" y="843787"/>
            <a:ext cx="69272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  <a:tab pos="2701925" algn="l"/>
                <a:tab pos="4421505" algn="l"/>
                <a:tab pos="5170805" algn="l"/>
              </a:tabLst>
            </a:pPr>
            <a:r>
              <a:rPr sz="3200" spc="-10" dirty="0">
                <a:latin typeface="Calibri"/>
                <a:cs typeface="Calibri"/>
              </a:rPr>
              <a:t>Con</a:t>
            </a: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spc="10" dirty="0">
                <a:latin typeface="Calibri"/>
                <a:cs typeface="Calibri"/>
              </a:rPr>
              <a:t>e</a:t>
            </a:r>
            <a:r>
              <a:rPr sz="3200" spc="-5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spc="1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3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35" dirty="0">
                <a:latin typeface="Calibri"/>
                <a:cs typeface="Calibri"/>
              </a:rPr>
              <a:t>c</a:t>
            </a:r>
            <a:r>
              <a:rPr sz="3200" spc="1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nc</a:t>
            </a:r>
            <a:r>
              <a:rPr sz="3200" spc="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ned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6981" y="843787"/>
            <a:ext cx="7594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latin typeface="Calibri"/>
                <a:cs typeface="Calibri"/>
              </a:rPr>
              <a:t>wi</a:t>
            </a:r>
            <a:r>
              <a:rPr sz="3200" spc="1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1420" y="1224483"/>
            <a:ext cx="65830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23720" algn="l"/>
              </a:tabLst>
            </a:pP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ic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ly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us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g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or</a:t>
            </a:r>
            <a:r>
              <a:rPr sz="3200" spc="-5" dirty="0">
                <a:latin typeface="Calibri"/>
                <a:cs typeface="Calibri"/>
              </a:rPr>
              <a:t>k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gh</a:t>
            </a:r>
            <a:r>
              <a:rPr sz="3200" spc="-18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oa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1620" y="1736801"/>
            <a:ext cx="68033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43760" algn="l"/>
                <a:tab pos="3034030" algn="l"/>
                <a:tab pos="3762375" algn="l"/>
                <a:tab pos="5817870" algn="l"/>
              </a:tabLst>
            </a:pP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hn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15" dirty="0">
                <a:latin typeface="Calibri"/>
                <a:cs typeface="Calibri"/>
              </a:rPr>
              <a:t>qu</a:t>
            </a:r>
            <a:r>
              <a:rPr sz="3200" spc="-5" dirty="0">
                <a:latin typeface="Calibri"/>
                <a:cs typeface="Calibri"/>
              </a:rPr>
              <a:t>es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4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an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20" dirty="0">
                <a:latin typeface="Calibri"/>
                <a:cs typeface="Calibri"/>
              </a:rPr>
              <a:t>b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em</a:t>
            </a:r>
            <a:r>
              <a:rPr sz="3200" spc="25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y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.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These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996" y="1736801"/>
            <a:ext cx="4065270" cy="3264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239014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25" dirty="0">
                <a:latin typeface="Calibri"/>
                <a:cs typeface="Calibri"/>
              </a:rPr>
              <a:t>Several 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clude:</a:t>
            </a:r>
            <a:endParaRPr sz="3200">
              <a:latin typeface="Calibri"/>
              <a:cs typeface="Calibri"/>
            </a:endParaRPr>
          </a:p>
          <a:p>
            <a:pPr marL="469900" lvl="1" indent="-341630">
              <a:lnSpc>
                <a:spcPts val="3510"/>
              </a:lnSpc>
              <a:spcBef>
                <a:spcPts val="31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Calibri"/>
                <a:cs typeface="Calibri"/>
              </a:rPr>
              <a:t>–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Warning</a:t>
            </a:r>
            <a:r>
              <a:rPr sz="3200" spc="1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bit</a:t>
            </a:r>
            <a:endParaRPr sz="3200">
              <a:latin typeface="Calibri"/>
              <a:cs typeface="Calibri"/>
            </a:endParaRPr>
          </a:p>
          <a:p>
            <a:pPr marL="832485" lvl="2" indent="-287655">
              <a:lnSpc>
                <a:spcPts val="3030"/>
              </a:lnSpc>
              <a:buChar char="–"/>
              <a:tabLst>
                <a:tab pos="833119" algn="l"/>
              </a:tabLst>
            </a:pPr>
            <a:r>
              <a:rPr sz="2800" spc="5" dirty="0">
                <a:latin typeface="Times New Roman"/>
                <a:cs typeface="Times New Roman"/>
              </a:rPr>
              <a:t>C</a:t>
            </a:r>
            <a:r>
              <a:rPr sz="2800" spc="15" dirty="0">
                <a:latin typeface="Times New Roman"/>
                <a:cs typeface="Times New Roman"/>
              </a:rPr>
              <a:t>hok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ac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832485" lvl="2" indent="-287655">
              <a:lnSpc>
                <a:spcPct val="100000"/>
              </a:lnSpc>
              <a:spcBef>
                <a:spcPts val="290"/>
              </a:spcBef>
              <a:buChar char="–"/>
              <a:tabLst>
                <a:tab pos="833119" algn="l"/>
              </a:tabLst>
            </a:pP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15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ad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spc="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15" dirty="0">
                <a:latin typeface="Times New Roman"/>
                <a:cs typeface="Times New Roman"/>
              </a:rPr>
              <a:t>dd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  <a:p>
            <a:pPr marL="832485" lvl="2" indent="-287655">
              <a:lnSpc>
                <a:spcPct val="100000"/>
              </a:lnSpc>
              <a:spcBef>
                <a:spcPts val="315"/>
              </a:spcBef>
              <a:buChar char="–"/>
              <a:tabLst>
                <a:tab pos="833119" algn="l"/>
              </a:tabLst>
            </a:pPr>
            <a:r>
              <a:rPr sz="2800" dirty="0">
                <a:latin typeface="Times New Roman"/>
                <a:cs typeface="Times New Roman"/>
              </a:rPr>
              <a:t>Ra</a:t>
            </a:r>
            <a:r>
              <a:rPr sz="2800" spc="15" dirty="0">
                <a:latin typeface="Times New Roman"/>
                <a:cs typeface="Times New Roman"/>
              </a:rPr>
              <a:t>n</a:t>
            </a:r>
            <a:r>
              <a:rPr sz="2800" spc="10" dirty="0">
                <a:latin typeface="Times New Roman"/>
                <a:cs typeface="Times New Roman"/>
              </a:rPr>
              <a:t>do</a:t>
            </a:r>
            <a:r>
              <a:rPr sz="2800" spc="5" dirty="0">
                <a:latin typeface="Times New Roman"/>
                <a:cs typeface="Times New Roman"/>
              </a:rPr>
              <a:t>m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ar</a:t>
            </a:r>
            <a:r>
              <a:rPr sz="2800" spc="10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y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spc="-200" dirty="0">
                <a:latin typeface="Times New Roman"/>
                <a:cs typeface="Times New Roman"/>
              </a:rPr>
              <a:t>D</a:t>
            </a:r>
            <a:r>
              <a:rPr sz="2800" spc="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card</a:t>
            </a:r>
            <a:endParaRPr sz="2800">
              <a:latin typeface="Times New Roman"/>
              <a:cs typeface="Times New Roman"/>
            </a:endParaRPr>
          </a:p>
          <a:p>
            <a:pPr marL="832485" lvl="2" indent="-287655">
              <a:lnSpc>
                <a:spcPct val="100000"/>
              </a:lnSpc>
              <a:spcBef>
                <a:spcPts val="290"/>
              </a:spcBef>
              <a:buChar char="–"/>
              <a:tabLst>
                <a:tab pos="833119" algn="l"/>
              </a:tabLst>
            </a:pPr>
            <a:r>
              <a:rPr sz="2800" spc="-20" dirty="0">
                <a:latin typeface="Times New Roman"/>
                <a:cs typeface="Times New Roman"/>
              </a:rPr>
              <a:t>Traffic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shaping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2096" y="3362705"/>
            <a:ext cx="14147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Times New Roman"/>
                <a:cs typeface="Times New Roman"/>
              </a:rPr>
              <a:t>Detection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341" y="4467225"/>
            <a:ext cx="15443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" dirty="0">
                <a:latin typeface="Times New Roman"/>
                <a:cs typeface="Times New Roman"/>
              </a:rPr>
              <a:t>Avoidance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239" y="5523103"/>
            <a:ext cx="87414" cy="873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046" y="5448553"/>
            <a:ext cx="572960" cy="2409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8489" y="5442965"/>
            <a:ext cx="618998" cy="24655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78302" y="5443601"/>
            <a:ext cx="152019" cy="2461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27679" y="5448553"/>
            <a:ext cx="612012" cy="2409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06316" y="5442965"/>
            <a:ext cx="660654" cy="24655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52136" y="5442965"/>
            <a:ext cx="1579372" cy="31864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17055" y="5442965"/>
            <a:ext cx="1362837" cy="24655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67771" y="5448553"/>
            <a:ext cx="552277" cy="24096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135265" y="5827179"/>
            <a:ext cx="1245235" cy="247015"/>
            <a:chOff x="1135265" y="5827179"/>
            <a:chExt cx="1245235" cy="247015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5265" y="5827179"/>
              <a:ext cx="1166355" cy="24691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2448" y="6015062"/>
              <a:ext cx="58038" cy="5798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484247" y="5832576"/>
            <a:ext cx="573023" cy="24099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61664" y="5832576"/>
            <a:ext cx="528447" cy="24099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60927" y="5827699"/>
            <a:ext cx="152146" cy="24099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73015" y="5832576"/>
            <a:ext cx="618109" cy="24099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23509" y="5827001"/>
            <a:ext cx="666750" cy="2465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941184" y="5827001"/>
            <a:ext cx="1576324" cy="318655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137216" y="6211049"/>
            <a:ext cx="1588135" cy="247015"/>
            <a:chOff x="1137216" y="6211049"/>
            <a:chExt cx="1588135" cy="247015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7216" y="6211049"/>
              <a:ext cx="1505526" cy="24657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66872" y="6399110"/>
              <a:ext cx="58038" cy="57988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4040123" y="2897123"/>
            <a:ext cx="228600" cy="1143000"/>
          </a:xfrm>
          <a:custGeom>
            <a:avLst/>
            <a:gdLst/>
            <a:ahLst/>
            <a:cxnLst/>
            <a:rect l="l" t="t" r="r" b="b"/>
            <a:pathLst>
              <a:path w="228600" h="1143000">
                <a:moveTo>
                  <a:pt x="0" y="0"/>
                </a:moveTo>
                <a:lnTo>
                  <a:pt x="44450" y="1524"/>
                </a:lnTo>
                <a:lnTo>
                  <a:pt x="80772" y="5587"/>
                </a:lnTo>
                <a:lnTo>
                  <a:pt x="105283" y="11684"/>
                </a:lnTo>
                <a:lnTo>
                  <a:pt x="114300" y="19050"/>
                </a:lnTo>
                <a:lnTo>
                  <a:pt x="114300" y="552450"/>
                </a:lnTo>
                <a:lnTo>
                  <a:pt x="123316" y="559815"/>
                </a:lnTo>
                <a:lnTo>
                  <a:pt x="147827" y="565912"/>
                </a:lnTo>
                <a:lnTo>
                  <a:pt x="184150" y="569976"/>
                </a:lnTo>
                <a:lnTo>
                  <a:pt x="228600" y="571500"/>
                </a:lnTo>
                <a:lnTo>
                  <a:pt x="184150" y="573024"/>
                </a:lnTo>
                <a:lnTo>
                  <a:pt x="147827" y="577088"/>
                </a:lnTo>
                <a:lnTo>
                  <a:pt x="123316" y="583184"/>
                </a:lnTo>
                <a:lnTo>
                  <a:pt x="114300" y="590550"/>
                </a:lnTo>
                <a:lnTo>
                  <a:pt x="114300" y="1123950"/>
                </a:lnTo>
                <a:lnTo>
                  <a:pt x="105283" y="1131315"/>
                </a:lnTo>
                <a:lnTo>
                  <a:pt x="80772" y="1137412"/>
                </a:lnTo>
                <a:lnTo>
                  <a:pt x="44450" y="1141476"/>
                </a:lnTo>
                <a:lnTo>
                  <a:pt x="0" y="1143000"/>
                </a:lnTo>
              </a:path>
            </a:pathLst>
          </a:custGeom>
          <a:ln w="9144">
            <a:solidFill>
              <a:srgbClr val="2D9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49723" y="4344923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0" y="0"/>
                </a:moveTo>
                <a:lnTo>
                  <a:pt x="14859" y="507"/>
                </a:lnTo>
                <a:lnTo>
                  <a:pt x="26924" y="1777"/>
                </a:lnTo>
                <a:lnTo>
                  <a:pt x="35051" y="3809"/>
                </a:lnTo>
                <a:lnTo>
                  <a:pt x="38100" y="6350"/>
                </a:lnTo>
                <a:lnTo>
                  <a:pt x="38100" y="336550"/>
                </a:lnTo>
                <a:lnTo>
                  <a:pt x="41148" y="339089"/>
                </a:lnTo>
                <a:lnTo>
                  <a:pt x="49275" y="340994"/>
                </a:lnTo>
                <a:lnTo>
                  <a:pt x="61340" y="342392"/>
                </a:lnTo>
                <a:lnTo>
                  <a:pt x="76200" y="342900"/>
                </a:lnTo>
                <a:lnTo>
                  <a:pt x="61340" y="343407"/>
                </a:lnTo>
                <a:lnTo>
                  <a:pt x="49275" y="344677"/>
                </a:lnTo>
                <a:lnTo>
                  <a:pt x="41148" y="346709"/>
                </a:lnTo>
                <a:lnTo>
                  <a:pt x="38100" y="349250"/>
                </a:lnTo>
                <a:lnTo>
                  <a:pt x="38100" y="679450"/>
                </a:lnTo>
                <a:lnTo>
                  <a:pt x="35051" y="681989"/>
                </a:lnTo>
                <a:lnTo>
                  <a:pt x="26924" y="683894"/>
                </a:lnTo>
                <a:lnTo>
                  <a:pt x="14859" y="685292"/>
                </a:lnTo>
                <a:lnTo>
                  <a:pt x="0" y="685800"/>
                </a:lnTo>
              </a:path>
            </a:pathLst>
          </a:custGeom>
          <a:ln w="9144">
            <a:solidFill>
              <a:srgbClr val="2D9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2174" y="394157"/>
            <a:ext cx="67659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Principles</a:t>
            </a:r>
            <a:r>
              <a:rPr sz="4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sz="4000" b="1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AFEF"/>
                </a:solidFill>
                <a:latin typeface="Calibri"/>
                <a:cs typeface="Calibri"/>
              </a:rPr>
              <a:t>Congestion</a:t>
            </a:r>
            <a:r>
              <a:rPr sz="4000" b="1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00AFEF"/>
                </a:solidFill>
                <a:latin typeface="Calibri"/>
                <a:cs typeface="Calibri"/>
              </a:rPr>
              <a:t>Control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195054"/>
            <a:ext cx="8444230" cy="42214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Congestion: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ts val="3460"/>
              </a:lnSpc>
              <a:spcBef>
                <a:spcPts val="819"/>
              </a:spcBef>
            </a:pPr>
            <a:r>
              <a:rPr sz="2700" spc="15" dirty="0">
                <a:solidFill>
                  <a:srgbClr val="C0504D"/>
                </a:solidFill>
                <a:latin typeface="Wingdings"/>
                <a:cs typeface="Wingdings"/>
              </a:rPr>
              <a:t></a:t>
            </a:r>
            <a:r>
              <a:rPr sz="3200" spc="15" dirty="0">
                <a:latin typeface="Calibri"/>
                <a:cs typeface="Calibri"/>
              </a:rPr>
              <a:t>informally: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“too</a:t>
            </a:r>
            <a:r>
              <a:rPr sz="3200" spc="8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many</a:t>
            </a:r>
            <a:r>
              <a:rPr sz="3200" spc="9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sources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sending</a:t>
            </a:r>
            <a:r>
              <a:rPr sz="3200" spc="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too</a:t>
            </a:r>
            <a:r>
              <a:rPr sz="3200" spc="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much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fast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i="1" spc="-10" dirty="0">
                <a:solidFill>
                  <a:srgbClr val="C0504D"/>
                </a:solidFill>
                <a:latin typeface="Calibri"/>
                <a:cs typeface="Calibri"/>
              </a:rPr>
              <a:t>network</a:t>
            </a:r>
            <a:r>
              <a:rPr sz="3200" i="1" spc="4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handle”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700" spc="10" dirty="0">
                <a:solidFill>
                  <a:srgbClr val="C0504D"/>
                </a:solidFill>
                <a:latin typeface="Wingdings"/>
                <a:cs typeface="Wingdings"/>
              </a:rPr>
              <a:t></a:t>
            </a:r>
            <a:r>
              <a:rPr sz="2700" spc="-38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f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w </a:t>
            </a:r>
            <a:r>
              <a:rPr sz="3200" spc="-4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ol!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  <a:tabLst>
                <a:tab pos="847725" algn="l"/>
              </a:tabLst>
            </a:pPr>
            <a:r>
              <a:rPr sz="3200" spc="-5" dirty="0">
                <a:latin typeface="Calibri"/>
                <a:cs typeface="Calibri"/>
              </a:rPr>
              <a:t>=	end-to-end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issue!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Clr>
                <a:srgbClr val="C0504D"/>
              </a:buClr>
              <a:buChar char="–"/>
              <a:tabLst>
                <a:tab pos="756920" algn="l"/>
              </a:tabLst>
            </a:pPr>
            <a:r>
              <a:rPr sz="3200" spc="-15" dirty="0">
                <a:latin typeface="Calibri"/>
                <a:cs typeface="Calibri"/>
              </a:rPr>
              <a:t>lost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packets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(buffer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overflow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routers)</a:t>
            </a:r>
            <a:endParaRPr sz="32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385"/>
              </a:spcBef>
              <a:buClr>
                <a:srgbClr val="C0504D"/>
              </a:buClr>
              <a:buChar char="–"/>
              <a:tabLst>
                <a:tab pos="756920" algn="l"/>
              </a:tabLst>
            </a:pPr>
            <a:r>
              <a:rPr sz="3200" spc="-5" dirty="0">
                <a:latin typeface="Calibri"/>
                <a:cs typeface="Calibri"/>
              </a:rPr>
              <a:t>long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delays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(queue-ing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router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buffers)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144" y="94945"/>
            <a:ext cx="40493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AFEF"/>
                </a:solidFill>
                <a:latin typeface="Calibri"/>
                <a:cs typeface="Calibri"/>
              </a:rPr>
              <a:t>Causes</a:t>
            </a:r>
            <a:r>
              <a:rPr sz="36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sz="3600" b="1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AFEF"/>
                </a:solidFill>
                <a:latin typeface="Calibri"/>
                <a:cs typeface="Calibri"/>
              </a:rPr>
              <a:t>Congestion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4474" y="702741"/>
            <a:ext cx="4872355" cy="17824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700" spc="10" dirty="0">
                <a:solidFill>
                  <a:srgbClr val="C0504D"/>
                </a:solidFill>
                <a:latin typeface="Wingdings"/>
                <a:cs typeface="Wingdings"/>
              </a:rPr>
              <a:t></a:t>
            </a:r>
            <a:r>
              <a:rPr sz="2700" spc="-38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200" spc="-145" dirty="0">
                <a:latin typeface="Calibri"/>
                <a:cs typeface="Calibri"/>
              </a:rPr>
              <a:t>T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,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T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ei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700" spc="65" dirty="0">
                <a:solidFill>
                  <a:srgbClr val="C0504D"/>
                </a:solidFill>
                <a:latin typeface="Wingdings"/>
                <a:cs typeface="Wingdings"/>
              </a:rPr>
              <a:t></a:t>
            </a:r>
            <a:r>
              <a:rPr sz="3200" spc="65" dirty="0">
                <a:latin typeface="Calibri"/>
                <a:cs typeface="Calibri"/>
              </a:rPr>
              <a:t>One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router,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Infinite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buffers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700" spc="95" dirty="0">
                <a:solidFill>
                  <a:srgbClr val="C0504D"/>
                </a:solidFill>
                <a:latin typeface="Wingdings"/>
                <a:cs typeface="Wingdings"/>
              </a:rPr>
              <a:t></a:t>
            </a:r>
            <a:r>
              <a:rPr sz="3200" spc="95" dirty="0">
                <a:latin typeface="Calibri"/>
                <a:cs typeface="Calibri"/>
              </a:rPr>
              <a:t>No</a:t>
            </a:r>
            <a:r>
              <a:rPr sz="3200" spc="-20" dirty="0">
                <a:latin typeface="Calibri"/>
                <a:cs typeface="Calibri"/>
              </a:rPr>
              <a:t> retransmission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667000"/>
            <a:ext cx="8525256" cy="3869993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982" y="219836"/>
            <a:ext cx="7544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AFEF"/>
                </a:solidFill>
                <a:latin typeface="Calibri"/>
                <a:cs typeface="Calibri"/>
              </a:rPr>
              <a:t>Approaches</a:t>
            </a:r>
            <a:r>
              <a:rPr sz="36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00AFEF"/>
                </a:solidFill>
                <a:latin typeface="Calibri"/>
                <a:cs typeface="Calibri"/>
              </a:rPr>
              <a:t>towards</a:t>
            </a:r>
            <a:r>
              <a:rPr sz="36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AFEF"/>
                </a:solidFill>
                <a:latin typeface="Calibri"/>
                <a:cs typeface="Calibri"/>
              </a:rPr>
              <a:t>congestion</a:t>
            </a:r>
            <a:r>
              <a:rPr sz="3600" b="1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00AFEF"/>
                </a:solidFill>
                <a:latin typeface="Calibri"/>
                <a:cs typeface="Calibri"/>
              </a:rPr>
              <a:t>control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595" y="1742058"/>
            <a:ext cx="3626485" cy="3300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331470" indent="-344805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End-to-End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congestion </a:t>
            </a:r>
            <a:r>
              <a:rPr sz="2800" spc="-6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control:</a:t>
            </a:r>
            <a:endParaRPr sz="2800">
              <a:latin typeface="Calibri"/>
              <a:cs typeface="Calibri"/>
            </a:endParaRPr>
          </a:p>
          <a:p>
            <a:pPr marL="356870" marR="133985" indent="-344805">
              <a:lnSpc>
                <a:spcPct val="100000"/>
              </a:lnSpc>
              <a:spcBef>
                <a:spcPts val="620"/>
              </a:spcBef>
            </a:pPr>
            <a:r>
              <a:rPr sz="2050" spc="-10" dirty="0">
                <a:solidFill>
                  <a:srgbClr val="C0504D"/>
                </a:solidFill>
                <a:latin typeface="Wingdings"/>
                <a:cs typeface="Wingdings"/>
              </a:rPr>
              <a:t></a:t>
            </a:r>
            <a:r>
              <a:rPr sz="2050" spc="36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explicit feedback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580"/>
              </a:spcBef>
            </a:pPr>
            <a:r>
              <a:rPr sz="2050" spc="-10" dirty="0">
                <a:solidFill>
                  <a:srgbClr val="C0504D"/>
                </a:solidFill>
                <a:latin typeface="Wingdings"/>
                <a:cs typeface="Wingdings"/>
              </a:rPr>
              <a:t></a:t>
            </a:r>
            <a:r>
              <a:rPr sz="2050" spc="-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congestion </a:t>
            </a:r>
            <a:r>
              <a:rPr sz="2400" spc="-15" dirty="0">
                <a:latin typeface="Calibri"/>
                <a:cs typeface="Calibri"/>
              </a:rPr>
              <a:t>inferred from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end-system </a:t>
            </a:r>
            <a:r>
              <a:rPr sz="2400" spc="-5" dirty="0">
                <a:latin typeface="Calibri"/>
                <a:cs typeface="Calibri"/>
              </a:rPr>
              <a:t>observed </a:t>
            </a:r>
            <a:r>
              <a:rPr sz="2400" dirty="0">
                <a:latin typeface="Calibri"/>
                <a:cs typeface="Calibri"/>
              </a:rPr>
              <a:t>loss,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delay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50" spc="-10" dirty="0">
                <a:solidFill>
                  <a:srgbClr val="C0504D"/>
                </a:solidFill>
                <a:latin typeface="Wingdings"/>
                <a:cs typeface="Wingdings"/>
              </a:rPr>
              <a:t></a:t>
            </a:r>
            <a:r>
              <a:rPr sz="2050" spc="35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approach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taken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TCP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8242" y="1889582"/>
            <a:ext cx="4030979" cy="330072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888365" indent="-344805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Network-assisted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congestion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control:</a:t>
            </a:r>
            <a:endParaRPr sz="2800">
              <a:latin typeface="Calibri"/>
              <a:cs typeface="Calibri"/>
            </a:endParaRPr>
          </a:p>
          <a:p>
            <a:pPr marL="356870" marR="243204" indent="-344805">
              <a:lnSpc>
                <a:spcPct val="100000"/>
              </a:lnSpc>
              <a:spcBef>
                <a:spcPts val="620"/>
              </a:spcBef>
            </a:pPr>
            <a:r>
              <a:rPr sz="2050" spc="-10" dirty="0">
                <a:solidFill>
                  <a:srgbClr val="C0504D"/>
                </a:solidFill>
                <a:latin typeface="Wingdings"/>
                <a:cs typeface="Wingdings"/>
              </a:rPr>
              <a:t></a:t>
            </a:r>
            <a:r>
              <a:rPr sz="2050" spc="36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libri"/>
                <a:cs typeface="Calibri"/>
              </a:rPr>
              <a:t>routers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provide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feedback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756285" marR="626110" indent="-287020">
              <a:lnSpc>
                <a:spcPct val="100000"/>
              </a:lnSpc>
              <a:spcBef>
                <a:spcPts val="580"/>
              </a:spcBef>
              <a:buClr>
                <a:srgbClr val="C0504D"/>
              </a:buClr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bit </a:t>
            </a:r>
            <a:r>
              <a:rPr sz="2400" spc="-5" dirty="0">
                <a:latin typeface="Calibri"/>
                <a:cs typeface="Calibri"/>
              </a:rPr>
              <a:t>indicating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congestion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(SNA,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5" dirty="0">
                <a:latin typeface="Calibri"/>
                <a:cs typeface="Calibri"/>
              </a:rPr>
              <a:t>ATM)</a:t>
            </a:r>
            <a:endParaRPr sz="2000">
              <a:latin typeface="Calibri"/>
              <a:cs typeface="Calibri"/>
            </a:endParaRPr>
          </a:p>
          <a:p>
            <a:pPr marL="756285" marR="5080" indent="-287020">
              <a:lnSpc>
                <a:spcPct val="100000"/>
              </a:lnSpc>
              <a:spcBef>
                <a:spcPts val="575"/>
              </a:spcBef>
              <a:buClr>
                <a:srgbClr val="C0504D"/>
              </a:buClr>
              <a:buChar char="–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explicit</a:t>
            </a:r>
            <a:r>
              <a:rPr sz="2400" spc="-25" dirty="0">
                <a:latin typeface="Calibri"/>
                <a:cs typeface="Calibri"/>
              </a:rPr>
              <a:t> rate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sender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044" y="1243406"/>
            <a:ext cx="62382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solidFill>
                  <a:srgbClr val="C0504D"/>
                </a:solidFill>
                <a:latin typeface="Times New Roman"/>
                <a:cs typeface="Times New Roman"/>
              </a:rPr>
              <a:t>Two</a:t>
            </a:r>
            <a:r>
              <a:rPr sz="2400" spc="-1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broad</a:t>
            </a:r>
            <a:r>
              <a:rPr sz="2400" spc="1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approaches</a:t>
            </a:r>
            <a:r>
              <a:rPr sz="2400" spc="1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towards</a:t>
            </a:r>
            <a:r>
              <a:rPr sz="2400" spc="1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congestion</a:t>
            </a:r>
            <a:r>
              <a:rPr sz="2400" spc="1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504D"/>
                </a:solidFill>
                <a:latin typeface="Times New Roman"/>
                <a:cs typeface="Times New Roman"/>
              </a:rPr>
              <a:t>control: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9086" y="498729"/>
            <a:ext cx="74041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5" dirty="0">
                <a:solidFill>
                  <a:srgbClr val="00AFEF"/>
                </a:solidFill>
                <a:latin typeface="Times New Roman"/>
                <a:cs typeface="Times New Roman"/>
              </a:rPr>
              <a:t>Congestion</a:t>
            </a:r>
            <a:r>
              <a:rPr sz="4000" b="1" spc="-7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AFEF"/>
                </a:solidFill>
                <a:latin typeface="Times New Roman"/>
                <a:cs typeface="Times New Roman"/>
              </a:rPr>
              <a:t>Detection</a:t>
            </a:r>
            <a:r>
              <a:rPr sz="4000" b="1" spc="-6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00AFEF"/>
                </a:solidFill>
                <a:latin typeface="Times New Roman"/>
                <a:cs typeface="Times New Roman"/>
              </a:rPr>
              <a:t>and</a:t>
            </a:r>
            <a:r>
              <a:rPr sz="4000" b="1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00AFEF"/>
                </a:solidFill>
                <a:latin typeface="Times New Roman"/>
                <a:cs typeface="Times New Roman"/>
              </a:rPr>
              <a:t>Control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609420"/>
            <a:ext cx="7775575" cy="2987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following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Methods</a:t>
            </a:r>
            <a:r>
              <a:rPr sz="3200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are</a:t>
            </a:r>
            <a:r>
              <a:rPr sz="3200" b="1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used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Detect</a:t>
            </a:r>
            <a:r>
              <a:rPr sz="3200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&amp; </a:t>
            </a:r>
            <a:r>
              <a:rPr sz="3200" b="1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Control</a:t>
            </a:r>
            <a:r>
              <a:rPr sz="3200" b="1" spc="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2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Congestions</a:t>
            </a:r>
            <a:r>
              <a:rPr sz="3200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756285" indent="-74422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600" b="1" spc="-15" dirty="0">
                <a:latin typeface="Calibri"/>
                <a:cs typeface="Calibri"/>
              </a:rPr>
              <a:t>Warning</a:t>
            </a:r>
            <a:r>
              <a:rPr sz="3600" b="1" spc="2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bit</a:t>
            </a:r>
            <a:endParaRPr sz="3600">
              <a:latin typeface="Calibri"/>
              <a:cs typeface="Calibri"/>
            </a:endParaRPr>
          </a:p>
          <a:p>
            <a:pPr marL="756285" indent="-744220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Choke</a:t>
            </a:r>
            <a:r>
              <a:rPr sz="3600" b="1" spc="-13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packets</a:t>
            </a:r>
            <a:endParaRPr sz="3600">
              <a:latin typeface="Times New Roman"/>
              <a:cs typeface="Times New Roman"/>
            </a:endParaRPr>
          </a:p>
          <a:p>
            <a:pPr marL="756285" indent="-744220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600" b="1" dirty="0">
                <a:latin typeface="Times New Roman"/>
                <a:cs typeface="Times New Roman"/>
              </a:rPr>
              <a:t>Load</a:t>
            </a:r>
            <a:r>
              <a:rPr sz="3600" b="1" spc="-13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shedding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577" y="705923"/>
            <a:ext cx="7156846" cy="604333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sz="3848" spc="-5" dirty="0">
                <a:latin typeface="Arial MT"/>
                <a:cs typeface="Arial MT"/>
              </a:rPr>
              <a:t>Client–Server</a:t>
            </a:r>
            <a:r>
              <a:rPr sz="3848" spc="-25" dirty="0">
                <a:latin typeface="Arial MT"/>
                <a:cs typeface="Arial MT"/>
              </a:rPr>
              <a:t> </a:t>
            </a:r>
            <a:r>
              <a:rPr sz="3848" spc="-5" dirty="0">
                <a:latin typeface="Arial MT"/>
                <a:cs typeface="Arial MT"/>
              </a:rPr>
              <a:t>Computing</a:t>
            </a:r>
            <a:endParaRPr sz="3848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577" y="1411344"/>
            <a:ext cx="3480941" cy="924610"/>
          </a:xfrm>
          <a:prstGeom prst="rect">
            <a:avLst/>
          </a:prstGeom>
        </p:spPr>
        <p:txBody>
          <a:bodyPr vert="horz" wrap="square" lIns="0" tIns="72388" rIns="0" bIns="0" rtlCol="0">
            <a:spAutoFit/>
          </a:bodyPr>
          <a:lstStyle/>
          <a:p>
            <a:pPr marL="285091" indent="-273027">
              <a:spcBef>
                <a:spcPts val="57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25" algn="l"/>
              </a:tabLst>
            </a:pPr>
            <a:r>
              <a:rPr sz="2800" spc="-5" dirty="0">
                <a:latin typeface="Arial MT"/>
                <a:cs typeface="Arial MT"/>
              </a:rPr>
              <a:t>Process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takes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place</a:t>
            </a:r>
            <a:endParaRPr sz="2800">
              <a:latin typeface="Arial MT"/>
              <a:cs typeface="Arial MT"/>
            </a:endParaRPr>
          </a:p>
          <a:p>
            <a:pPr marL="560657" lvl="1" indent="-229215">
              <a:spcBef>
                <a:spcPts val="41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dirty="0">
                <a:latin typeface="Arial MT"/>
                <a:cs typeface="Arial MT"/>
              </a:rPr>
              <a:t>on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577" y="2301533"/>
            <a:ext cx="3589521" cy="1376656"/>
          </a:xfrm>
          <a:prstGeom prst="rect">
            <a:avLst/>
          </a:prstGeom>
        </p:spPr>
        <p:txBody>
          <a:bodyPr vert="horz" wrap="square" lIns="0" tIns="78102" rIns="0" bIns="0" rtlCol="0">
            <a:spAutoFit/>
          </a:bodyPr>
          <a:lstStyle/>
          <a:p>
            <a:pPr marL="560657" indent="-229215">
              <a:spcBef>
                <a:spcPts val="61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spc="-5" dirty="0">
                <a:latin typeface="Arial MT"/>
                <a:cs typeface="Arial MT"/>
              </a:rPr>
              <a:t>on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client</a:t>
            </a:r>
            <a:endParaRPr sz="2400">
              <a:latin typeface="Arial MT"/>
              <a:cs typeface="Arial MT"/>
            </a:endParaRPr>
          </a:p>
          <a:p>
            <a:pPr marL="285091" indent="-273027">
              <a:spcBef>
                <a:spcPts val="595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25" algn="l"/>
              </a:tabLst>
            </a:pPr>
            <a:r>
              <a:rPr sz="2800" spc="-5" dirty="0">
                <a:latin typeface="Arial MT"/>
                <a:cs typeface="Arial MT"/>
              </a:rPr>
              <a:t>Servers</a:t>
            </a:r>
            <a:endParaRPr sz="2800">
              <a:latin typeface="Arial MT"/>
              <a:cs typeface="Arial MT"/>
            </a:endParaRPr>
          </a:p>
          <a:p>
            <a:pPr marL="560657" lvl="1" indent="-229215">
              <a:spcBef>
                <a:spcPts val="409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dirty="0">
                <a:latin typeface="Arial MT"/>
                <a:cs typeface="Arial MT"/>
              </a:rPr>
              <a:t>Store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protect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577" y="3639594"/>
            <a:ext cx="4569290" cy="1796001"/>
          </a:xfrm>
          <a:prstGeom prst="rect">
            <a:avLst/>
          </a:prstGeom>
        </p:spPr>
        <p:txBody>
          <a:bodyPr vert="horz" wrap="square" lIns="0" tIns="76832" rIns="0" bIns="0" rtlCol="0">
            <a:spAutoFit/>
          </a:bodyPr>
          <a:lstStyle/>
          <a:p>
            <a:pPr marL="560657" indent="-229215">
              <a:spcBef>
                <a:spcPts val="60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requests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clients</a:t>
            </a:r>
            <a:endParaRPr sz="2400">
              <a:latin typeface="Arial MT"/>
              <a:cs typeface="Arial MT"/>
            </a:endParaRPr>
          </a:p>
          <a:p>
            <a:pPr marL="285091" indent="-273027">
              <a:spcBef>
                <a:spcPts val="58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25" algn="l"/>
              </a:tabLst>
            </a:pPr>
            <a:r>
              <a:rPr sz="2800" spc="-5" dirty="0">
                <a:latin typeface="Arial MT"/>
                <a:cs typeface="Arial MT"/>
              </a:rPr>
              <a:t>Clients</a:t>
            </a:r>
            <a:endParaRPr sz="2800">
              <a:latin typeface="Arial MT"/>
              <a:cs typeface="Arial MT"/>
            </a:endParaRPr>
          </a:p>
          <a:p>
            <a:pPr marL="560657" lvl="1" indent="-229215">
              <a:spcBef>
                <a:spcPts val="41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spc="-5" dirty="0">
                <a:latin typeface="Arial MT"/>
                <a:cs typeface="Arial MT"/>
              </a:rPr>
              <a:t>Make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requests</a:t>
            </a:r>
            <a:endParaRPr sz="2400">
              <a:latin typeface="Arial MT"/>
              <a:cs typeface="Arial MT"/>
            </a:endParaRPr>
          </a:p>
          <a:p>
            <a:pPr marL="560657" lvl="1" indent="-229215">
              <a:spcBef>
                <a:spcPts val="40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292" algn="l"/>
              </a:tabLst>
            </a:pPr>
            <a:r>
              <a:rPr sz="2400" spc="-5" dirty="0">
                <a:latin typeface="Arial MT"/>
                <a:cs typeface="Arial MT"/>
              </a:rPr>
              <a:t>Format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desktop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1578" y="2362239"/>
            <a:ext cx="3505070" cy="1147108"/>
          </a:xfrm>
          <a:prstGeom prst="rect">
            <a:avLst/>
          </a:prstGeom>
          <a:ln w="9144">
            <a:solidFill>
              <a:srgbClr val="FC0D0C"/>
            </a:solidFill>
          </a:ln>
        </p:spPr>
        <p:txBody>
          <a:bodyPr vert="horz" wrap="square" lIns="0" tIns="38734" rIns="0" bIns="0" rtlCol="0">
            <a:spAutoFit/>
          </a:bodyPr>
          <a:lstStyle/>
          <a:p>
            <a:pPr marL="129528" marR="121275" indent="1905" algn="ctr">
              <a:spcBef>
                <a:spcPts val="305"/>
              </a:spcBef>
            </a:pPr>
            <a:r>
              <a:rPr sz="2400" b="1" spc="-5" dirty="0">
                <a:latin typeface="Arial"/>
                <a:cs typeface="Arial"/>
              </a:rPr>
              <a:t>Client-Server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Computing </a:t>
            </a:r>
            <a:r>
              <a:rPr sz="2400" b="1" dirty="0">
                <a:latin typeface="Arial"/>
                <a:cs typeface="Arial"/>
              </a:rPr>
              <a:t>Optimizes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Computing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880" y="787730"/>
            <a:ext cx="26816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Warning</a:t>
            </a:r>
            <a:r>
              <a:rPr spc="-145" dirty="0"/>
              <a:t> </a:t>
            </a:r>
            <a:r>
              <a:rPr spc="-5" dirty="0"/>
              <a:t>Bit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70875" y="6272580"/>
            <a:ext cx="1143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235" y="1954783"/>
            <a:ext cx="7907020" cy="37966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6870" marR="71755" indent="-344805" algn="just">
              <a:lnSpc>
                <a:spcPct val="91000"/>
              </a:lnSpc>
              <a:spcBef>
                <a:spcPts val="434"/>
              </a:spcBef>
              <a:buChar char="•"/>
              <a:tabLst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special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bit in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the</a:t>
            </a:r>
            <a:r>
              <a:rPr sz="3200" spc="-5" dirty="0">
                <a:latin typeface="Times New Roman"/>
                <a:cs typeface="Times New Roman"/>
              </a:rPr>
              <a:t> packet header is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set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by 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router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to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warn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the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source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when </a:t>
            </a:r>
            <a:r>
              <a:rPr sz="3200" dirty="0">
                <a:latin typeface="Times New Roman"/>
                <a:cs typeface="Times New Roman"/>
              </a:rPr>
              <a:t> congestion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 detected.</a:t>
            </a:r>
            <a:endParaRPr sz="3200">
              <a:latin typeface="Times New Roman"/>
              <a:cs typeface="Times New Roman"/>
            </a:endParaRPr>
          </a:p>
          <a:p>
            <a:pPr marL="356870" marR="93345" indent="-344805" algn="just">
              <a:lnSpc>
                <a:spcPts val="3510"/>
              </a:lnSpc>
              <a:spcBef>
                <a:spcPts val="850"/>
              </a:spcBef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 bit is </a:t>
            </a:r>
            <a:r>
              <a:rPr sz="3200" spc="-15" dirty="0">
                <a:latin typeface="Times New Roman"/>
                <a:cs typeface="Times New Roman"/>
              </a:rPr>
              <a:t>copied </a:t>
            </a:r>
            <a:r>
              <a:rPr sz="3200" spc="-5" dirty="0">
                <a:latin typeface="Times New Roman"/>
                <a:cs typeface="Times New Roman"/>
              </a:rPr>
              <a:t>and </a:t>
            </a:r>
            <a:r>
              <a:rPr sz="3200" spc="-10" dirty="0">
                <a:latin typeface="Times New Roman"/>
                <a:cs typeface="Times New Roman"/>
              </a:rPr>
              <a:t>piggy-backed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on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ACK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sent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sender.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ts val="3460"/>
              </a:lnSpc>
              <a:spcBef>
                <a:spcPts val="680"/>
              </a:spcBef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sender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monitors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number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ACK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packets it </a:t>
            </a:r>
            <a:r>
              <a:rPr sz="3200" spc="-10" dirty="0">
                <a:latin typeface="Times New Roman"/>
                <a:cs typeface="Times New Roman"/>
              </a:rPr>
              <a:t>receives </a:t>
            </a:r>
            <a:r>
              <a:rPr sz="3200" spc="-5" dirty="0">
                <a:latin typeface="Times New Roman"/>
                <a:cs typeface="Times New Roman"/>
              </a:rPr>
              <a:t>with </a:t>
            </a:r>
            <a:r>
              <a:rPr sz="3200" spc="-10" dirty="0">
                <a:latin typeface="Times New Roman"/>
                <a:cs typeface="Times New Roman"/>
              </a:rPr>
              <a:t>the warning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bit</a:t>
            </a:r>
            <a:r>
              <a:rPr sz="3200" spc="7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adjusts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transmission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rate</a:t>
            </a:r>
            <a:r>
              <a:rPr sz="3200" spc="77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accordingly.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235" y="442950"/>
            <a:ext cx="7755890" cy="569722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010"/>
              </a:spcBef>
            </a:pPr>
            <a:r>
              <a:rPr sz="4400" spc="-35" dirty="0">
                <a:latin typeface="Calibri"/>
                <a:cs typeface="Calibri"/>
              </a:rPr>
              <a:t>Choke</a:t>
            </a:r>
            <a:r>
              <a:rPr sz="4400" spc="-110" dirty="0">
                <a:latin typeface="Calibri"/>
                <a:cs typeface="Calibri"/>
              </a:rPr>
              <a:t> </a:t>
            </a:r>
            <a:r>
              <a:rPr sz="4400" spc="-45" dirty="0">
                <a:latin typeface="Calibri"/>
                <a:cs typeface="Calibri"/>
              </a:rPr>
              <a:t>Packets</a:t>
            </a:r>
            <a:endParaRPr sz="4400">
              <a:latin typeface="Calibri"/>
              <a:cs typeface="Calibri"/>
            </a:endParaRPr>
          </a:p>
          <a:p>
            <a:pPr marL="356870" indent="-344805" algn="just">
              <a:lnSpc>
                <a:spcPts val="3770"/>
              </a:lnSpc>
              <a:spcBef>
                <a:spcPts val="655"/>
              </a:spcBef>
              <a:buChar char="•"/>
              <a:tabLst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spc="-18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Times New Roman"/>
                <a:cs typeface="Times New Roman"/>
              </a:rPr>
              <a:t>more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direct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way</a:t>
            </a:r>
            <a:r>
              <a:rPr sz="3200" dirty="0">
                <a:latin typeface="Times New Roman"/>
                <a:cs typeface="Times New Roman"/>
              </a:rPr>
              <a:t> of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telling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source</a:t>
            </a:r>
            <a:r>
              <a:rPr sz="3200" spc="1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endParaRPr sz="3200">
              <a:latin typeface="Times New Roman"/>
              <a:cs typeface="Times New Roman"/>
            </a:endParaRPr>
          </a:p>
          <a:p>
            <a:pPr marL="356870" algn="just">
              <a:lnSpc>
                <a:spcPts val="3770"/>
              </a:lnSpc>
            </a:pPr>
            <a:r>
              <a:rPr sz="3200" b="1" spc="-5" dirty="0">
                <a:latin typeface="Times New Roman"/>
                <a:cs typeface="Times New Roman"/>
              </a:rPr>
              <a:t>slow</a:t>
            </a:r>
            <a:r>
              <a:rPr sz="3200" b="1" spc="-135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down</a:t>
            </a:r>
            <a:r>
              <a:rPr sz="3200" spc="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356870" marR="1058545" indent="-344805" algn="just">
              <a:lnSpc>
                <a:spcPct val="90000"/>
              </a:lnSpc>
              <a:spcBef>
                <a:spcPts val="795"/>
              </a:spcBef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 choke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packet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is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control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packet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generated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at</a:t>
            </a:r>
            <a:r>
              <a:rPr sz="3200" spc="-5" dirty="0">
                <a:latin typeface="Times New Roman"/>
                <a:cs typeface="Times New Roman"/>
              </a:rPr>
              <a:t> a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congested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node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and 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transmitted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restrict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traffic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spc="-45" dirty="0">
                <a:latin typeface="Times New Roman"/>
                <a:cs typeface="Times New Roman"/>
              </a:rPr>
              <a:t>flow.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91000"/>
              </a:lnSpc>
              <a:spcBef>
                <a:spcPts val="830"/>
              </a:spcBef>
              <a:buChar char="•"/>
              <a:tabLst>
                <a:tab pos="356870" algn="l"/>
                <a:tab pos="357505" algn="l"/>
                <a:tab pos="664019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 source, </a:t>
            </a:r>
            <a:r>
              <a:rPr sz="3200" dirty="0">
                <a:latin typeface="Times New Roman"/>
                <a:cs typeface="Times New Roman"/>
              </a:rPr>
              <a:t>on </a:t>
            </a:r>
            <a:r>
              <a:rPr sz="3200" spc="-5" dirty="0">
                <a:latin typeface="Times New Roman"/>
                <a:cs typeface="Times New Roman"/>
              </a:rPr>
              <a:t>receiving </a:t>
            </a:r>
            <a:r>
              <a:rPr sz="3200" dirty="0">
                <a:latin typeface="Times New Roman"/>
                <a:cs typeface="Times New Roman"/>
              </a:rPr>
              <a:t>the choke </a:t>
            </a:r>
            <a:r>
              <a:rPr sz="3200" spc="-5" dirty="0">
                <a:latin typeface="Times New Roman"/>
                <a:cs typeface="Times New Roman"/>
              </a:rPr>
              <a:t>packet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m</a:t>
            </a:r>
            <a:r>
              <a:rPr sz="3200" spc="-20" dirty="0">
                <a:latin typeface="Times New Roman"/>
                <a:cs typeface="Times New Roman"/>
              </a:rPr>
              <a:t>u</a:t>
            </a:r>
            <a:r>
              <a:rPr sz="3200" spc="-25" dirty="0">
                <a:latin typeface="Times New Roman"/>
                <a:cs typeface="Times New Roman"/>
              </a:rPr>
              <a:t>s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du</a:t>
            </a:r>
            <a:r>
              <a:rPr sz="3200" spc="-5" dirty="0">
                <a:latin typeface="Times New Roman"/>
                <a:cs typeface="Times New Roman"/>
              </a:rPr>
              <a:t>ce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its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tr</a:t>
            </a:r>
            <a:r>
              <a:rPr sz="3200" spc="-1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-6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te by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ce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tain  percentage.</a:t>
            </a:r>
            <a:endParaRPr sz="3200">
              <a:latin typeface="Times New Roman"/>
              <a:cs typeface="Times New Roman"/>
            </a:endParaRPr>
          </a:p>
          <a:p>
            <a:pPr marL="356870" marR="416559" indent="-344805">
              <a:lnSpc>
                <a:spcPts val="3510"/>
              </a:lnSpc>
              <a:spcBef>
                <a:spcPts val="844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An </a:t>
            </a:r>
            <a:r>
              <a:rPr sz="3200" spc="-35" dirty="0">
                <a:latin typeface="Times New Roman"/>
                <a:cs typeface="Times New Roman"/>
              </a:rPr>
              <a:t>example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choke</a:t>
            </a:r>
            <a:r>
              <a:rPr sz="3200" spc="-5" dirty="0">
                <a:latin typeface="Times New Roman"/>
                <a:cs typeface="Times New Roman"/>
              </a:rPr>
              <a:t> packet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 the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ICMP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Source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Quench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Packet.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23" y="0"/>
            <a:ext cx="14160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85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595"/>
              </a:lnSpc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70"/>
              </a:lnSpc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7635" y="275920"/>
            <a:ext cx="2971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Times New Roman"/>
                <a:cs typeface="Times New Roman"/>
              </a:rPr>
              <a:t>Load</a:t>
            </a:r>
            <a:r>
              <a:rPr sz="3600" b="1" spc="-17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Shedding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23" y="0"/>
            <a:ext cx="14160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85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595"/>
              </a:lnSpc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70"/>
              </a:lnSpc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113281"/>
            <a:ext cx="7552055" cy="50736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6870" marR="156845" indent="-344805">
              <a:lnSpc>
                <a:spcPts val="3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-5" dirty="0">
                <a:latin typeface="Times New Roman"/>
                <a:cs typeface="Times New Roman"/>
              </a:rPr>
              <a:t>When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buffers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become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full,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routers </a:t>
            </a:r>
            <a:r>
              <a:rPr sz="2800" spc="-5" dirty="0">
                <a:latin typeface="Times New Roman"/>
                <a:cs typeface="Times New Roman"/>
              </a:rPr>
              <a:t>simply</a:t>
            </a:r>
            <a:r>
              <a:rPr sz="2800" spc="-3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discard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packets.</a:t>
            </a:r>
            <a:endParaRPr sz="2800">
              <a:latin typeface="Times New Roman"/>
              <a:cs typeface="Times New Roman"/>
            </a:endParaRPr>
          </a:p>
          <a:p>
            <a:pPr marL="356870" marR="10795" indent="-344805">
              <a:lnSpc>
                <a:spcPct val="90000"/>
              </a:lnSpc>
              <a:spcBef>
                <a:spcPts val="56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-5" dirty="0">
                <a:latin typeface="Times New Roman"/>
                <a:cs typeface="Times New Roman"/>
              </a:rPr>
              <a:t>Which </a:t>
            </a:r>
            <a:r>
              <a:rPr sz="2800" spc="5" dirty="0">
                <a:latin typeface="Times New Roman"/>
                <a:cs typeface="Times New Roman"/>
              </a:rPr>
              <a:t>packet is chosen to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5" dirty="0">
                <a:latin typeface="Times New Roman"/>
                <a:cs typeface="Times New Roman"/>
              </a:rPr>
              <a:t>the victim depends 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application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error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strategy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usedin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link</a:t>
            </a:r>
            <a:r>
              <a:rPr sz="2800" spc="-19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14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6870" marR="191770" indent="-344805">
              <a:lnSpc>
                <a:spcPts val="3000"/>
              </a:lnSpc>
              <a:spcBef>
                <a:spcPts val="73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5" dirty="0">
                <a:latin typeface="Times New Roman"/>
                <a:cs typeface="Times New Roman"/>
              </a:rPr>
              <a:t>For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5" dirty="0">
                <a:latin typeface="Times New Roman"/>
                <a:cs typeface="Times New Roman"/>
              </a:rPr>
              <a:t>file </a:t>
            </a:r>
            <a:r>
              <a:rPr sz="2800" spc="-10" dirty="0">
                <a:latin typeface="Times New Roman"/>
                <a:cs typeface="Times New Roman"/>
              </a:rPr>
              <a:t>transfer, </a:t>
            </a:r>
            <a:r>
              <a:rPr sz="2800" spc="-25" dirty="0">
                <a:latin typeface="Times New Roman"/>
                <a:cs typeface="Times New Roman"/>
              </a:rPr>
              <a:t>for, </a:t>
            </a:r>
            <a:r>
              <a:rPr sz="2800" dirty="0">
                <a:latin typeface="Times New Roman"/>
                <a:cs typeface="Times New Roman"/>
              </a:rPr>
              <a:t>e.g. </a:t>
            </a:r>
            <a:r>
              <a:rPr sz="2800" spc="5" dirty="0">
                <a:latin typeface="Times New Roman"/>
                <a:cs typeface="Times New Roman"/>
              </a:rPr>
              <a:t>cannot discard older 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packets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since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this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will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cause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gap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thereceived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data.</a:t>
            </a:r>
            <a:endParaRPr sz="2800">
              <a:latin typeface="Times New Roman"/>
              <a:cs typeface="Times New Roman"/>
            </a:endParaRPr>
          </a:p>
          <a:p>
            <a:pPr marL="356870" indent="-332740">
              <a:lnSpc>
                <a:spcPct val="100000"/>
              </a:lnSpc>
              <a:spcBef>
                <a:spcPts val="13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5" dirty="0">
                <a:latin typeface="Times New Roman"/>
                <a:cs typeface="Times New Roman"/>
              </a:rPr>
              <a:t>For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real-time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voice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video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5" dirty="0">
                <a:latin typeface="Times New Roman"/>
                <a:cs typeface="Times New Roman"/>
              </a:rPr>
              <a:t> probably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betterto</a:t>
            </a:r>
            <a:endParaRPr sz="2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335"/>
              </a:spcBef>
            </a:pPr>
            <a:r>
              <a:rPr sz="2800" spc="5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10" dirty="0">
                <a:latin typeface="Times New Roman"/>
                <a:cs typeface="Times New Roman"/>
              </a:rPr>
              <a:t>o</a:t>
            </a:r>
            <a:r>
              <a:rPr sz="2800" spc="5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dirty="0">
                <a:latin typeface="Times New Roman"/>
                <a:cs typeface="Times New Roman"/>
              </a:rPr>
              <a:t>ay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old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eep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ew</a:t>
            </a:r>
            <a:r>
              <a:rPr sz="2800" spc="-3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ac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6870" marR="344170" indent="-344805">
              <a:lnSpc>
                <a:spcPts val="3000"/>
              </a:lnSpc>
              <a:spcBef>
                <a:spcPts val="81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-10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et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 a</a:t>
            </a:r>
            <a:r>
              <a:rPr sz="2800" spc="5" dirty="0">
                <a:latin typeface="Times New Roman"/>
                <a:cs typeface="Times New Roman"/>
              </a:rPr>
              <a:t>ppl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ca</a:t>
            </a:r>
            <a:r>
              <a:rPr sz="2800" spc="-15" dirty="0">
                <a:latin typeface="Times New Roman"/>
                <a:cs typeface="Times New Roman"/>
              </a:rPr>
              <a:t>tio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ark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ac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5" dirty="0">
                <a:latin typeface="Times New Roman"/>
                <a:cs typeface="Times New Roman"/>
              </a:rPr>
              <a:t>ith</a:t>
            </a:r>
            <a:r>
              <a:rPr sz="2800" spc="-3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dis</a:t>
            </a:r>
            <a:r>
              <a:rPr sz="2800" dirty="0">
                <a:latin typeface="Times New Roman"/>
                <a:cs typeface="Times New Roman"/>
              </a:rPr>
              <a:t>card  </a:t>
            </a:r>
            <a:r>
              <a:rPr sz="2800" spc="-20" dirty="0">
                <a:latin typeface="Times New Roman"/>
                <a:cs typeface="Times New Roman"/>
              </a:rPr>
              <a:t>priority.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3194" y="468249"/>
            <a:ext cx="52781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C</a:t>
            </a:r>
            <a:r>
              <a:rPr b="1" dirty="0">
                <a:solidFill>
                  <a:srgbClr val="00AFEF"/>
                </a:solidFill>
                <a:latin typeface="Times New Roman"/>
                <a:cs typeface="Times New Roman"/>
              </a:rPr>
              <a:t>o</a:t>
            </a:r>
            <a:r>
              <a:rPr b="1" spc="-5" dirty="0">
                <a:solidFill>
                  <a:srgbClr val="00AFEF"/>
                </a:solidFill>
                <a:latin typeface="Times New Roman"/>
                <a:cs typeface="Times New Roman"/>
              </a:rPr>
              <a:t>n</a:t>
            </a:r>
            <a:r>
              <a:rPr b="1" spc="10" dirty="0">
                <a:solidFill>
                  <a:srgbClr val="00AFEF"/>
                </a:solidFill>
                <a:latin typeface="Times New Roman"/>
                <a:cs typeface="Times New Roman"/>
              </a:rPr>
              <a:t>g</a:t>
            </a:r>
            <a:r>
              <a:rPr b="1" spc="-5" dirty="0">
                <a:solidFill>
                  <a:srgbClr val="00AFEF"/>
                </a:solidFill>
                <a:latin typeface="Times New Roman"/>
                <a:cs typeface="Times New Roman"/>
              </a:rPr>
              <a:t>esti</a:t>
            </a:r>
            <a:r>
              <a:rPr b="1" spc="5" dirty="0">
                <a:solidFill>
                  <a:srgbClr val="00AFEF"/>
                </a:solidFill>
                <a:latin typeface="Times New Roman"/>
                <a:cs typeface="Times New Roman"/>
              </a:rPr>
              <a:t>o</a:t>
            </a:r>
            <a:r>
              <a:rPr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n</a:t>
            </a:r>
            <a:r>
              <a:rPr b="1" spc="-229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b="1" spc="-350" dirty="0">
                <a:solidFill>
                  <a:srgbClr val="00AFEF"/>
                </a:solidFill>
                <a:latin typeface="Times New Roman"/>
                <a:cs typeface="Times New Roman"/>
              </a:rPr>
              <a:t>A</a:t>
            </a:r>
            <a:r>
              <a:rPr b="1" dirty="0">
                <a:solidFill>
                  <a:srgbClr val="00AFEF"/>
                </a:solidFill>
                <a:latin typeface="Times New Roman"/>
                <a:cs typeface="Times New Roman"/>
              </a:rPr>
              <a:t>vo</a:t>
            </a:r>
            <a:r>
              <a:rPr b="1" spc="-5" dirty="0">
                <a:solidFill>
                  <a:srgbClr val="00AFEF"/>
                </a:solidFill>
                <a:latin typeface="Times New Roman"/>
                <a:cs typeface="Times New Roman"/>
              </a:rPr>
              <a:t>i</a:t>
            </a:r>
            <a:r>
              <a:rPr b="1" dirty="0">
                <a:solidFill>
                  <a:srgbClr val="00AFEF"/>
                </a:solidFill>
                <a:latin typeface="Times New Roman"/>
                <a:cs typeface="Times New Roman"/>
              </a:rPr>
              <a:t>da</a:t>
            </a:r>
            <a:r>
              <a:rPr b="1" spc="-5" dirty="0">
                <a:solidFill>
                  <a:srgbClr val="00AFEF"/>
                </a:solidFill>
                <a:latin typeface="Times New Roman"/>
                <a:cs typeface="Times New Roman"/>
              </a:rPr>
              <a:t>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09420"/>
            <a:ext cx="7995920" cy="2185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7422515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Th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win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3200" b="1" spc="-4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ods</a:t>
            </a:r>
            <a:r>
              <a:rPr sz="3200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200" b="1" spc="-5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32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sed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3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6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200" b="1" spc="-30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3200" b="1" spc="-25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e 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Congestions</a:t>
            </a:r>
            <a:r>
              <a:rPr sz="3200" b="1" spc="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768350" indent="-74422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768350" algn="l"/>
                <a:tab pos="76898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Random</a:t>
            </a:r>
            <a:r>
              <a:rPr sz="3600" b="1" spc="3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Early</a:t>
            </a:r>
            <a:r>
              <a:rPr sz="3600" b="1" spc="-195" dirty="0">
                <a:latin typeface="Times New Roman"/>
                <a:cs typeface="Times New Roman"/>
              </a:rPr>
              <a:t> </a:t>
            </a:r>
            <a:r>
              <a:rPr sz="3600" b="1" spc="-30" dirty="0">
                <a:latin typeface="Times New Roman"/>
                <a:cs typeface="Times New Roman"/>
              </a:rPr>
              <a:t>Discard</a:t>
            </a:r>
            <a:endParaRPr sz="3600">
              <a:latin typeface="Times New Roman"/>
              <a:cs typeface="Times New Roman"/>
            </a:endParaRPr>
          </a:p>
          <a:p>
            <a:pPr marL="768350" indent="-74422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768350" algn="l"/>
                <a:tab pos="768985" algn="l"/>
              </a:tabLst>
            </a:pPr>
            <a:r>
              <a:rPr sz="3600" b="1" spc="-40" dirty="0">
                <a:latin typeface="Times New Roman"/>
                <a:cs typeface="Times New Roman"/>
              </a:rPr>
              <a:t>Traffic</a:t>
            </a:r>
            <a:r>
              <a:rPr sz="3600" b="1" spc="-60" dirty="0">
                <a:latin typeface="Times New Roman"/>
                <a:cs typeface="Times New Roman"/>
              </a:rPr>
              <a:t> </a:t>
            </a:r>
            <a:r>
              <a:rPr sz="3600" b="1" spc="-15" dirty="0">
                <a:latin typeface="Times New Roman"/>
                <a:cs typeface="Times New Roman"/>
              </a:rPr>
              <a:t>Shaping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235" y="208777"/>
            <a:ext cx="8089900" cy="2665730"/>
          </a:xfrm>
          <a:prstGeom prst="rect">
            <a:avLst/>
          </a:prstGeom>
        </p:spPr>
        <p:txBody>
          <a:bodyPr vert="horz" wrap="square" lIns="0" tIns="361950" rIns="0" bIns="0" rtlCol="0">
            <a:spAutoFit/>
          </a:bodyPr>
          <a:lstStyle/>
          <a:p>
            <a:pPr marL="590550">
              <a:lnSpc>
                <a:spcPct val="100000"/>
              </a:lnSpc>
              <a:spcBef>
                <a:spcPts val="2850"/>
              </a:spcBef>
            </a:pPr>
            <a:r>
              <a:rPr sz="4400" b="1" spc="-15" dirty="0">
                <a:latin typeface="Calibri"/>
                <a:cs typeface="Calibri"/>
              </a:rPr>
              <a:t>Random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Early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Discard</a:t>
            </a:r>
            <a:r>
              <a:rPr sz="4400" b="1" spc="-15" dirty="0">
                <a:latin typeface="Calibri"/>
                <a:cs typeface="Calibri"/>
              </a:rPr>
              <a:t> </a:t>
            </a:r>
            <a:r>
              <a:rPr sz="4400" b="1" spc="-10" dirty="0">
                <a:latin typeface="Calibri"/>
                <a:cs typeface="Calibri"/>
              </a:rPr>
              <a:t>(RED)</a:t>
            </a:r>
            <a:endParaRPr sz="4400">
              <a:latin typeface="Calibri"/>
              <a:cs typeface="Calibri"/>
            </a:endParaRPr>
          </a:p>
          <a:p>
            <a:pPr marL="356870" marR="5080" indent="-344805" algn="just">
              <a:lnSpc>
                <a:spcPts val="3460"/>
              </a:lnSpc>
              <a:spcBef>
                <a:spcPts val="2435"/>
              </a:spcBef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proactive</a:t>
            </a:r>
            <a:r>
              <a:rPr sz="3200" spc="-5" dirty="0">
                <a:latin typeface="Times New Roman"/>
                <a:cs typeface="Times New Roman"/>
              </a:rPr>
              <a:t> approach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in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which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the 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router </a:t>
            </a:r>
            <a:r>
              <a:rPr sz="3200" spc="-10" dirty="0">
                <a:latin typeface="Times New Roman"/>
                <a:cs typeface="Times New Roman"/>
              </a:rPr>
              <a:t>discards </a:t>
            </a:r>
            <a:r>
              <a:rPr sz="3200" dirty="0">
                <a:latin typeface="Times New Roman"/>
                <a:cs typeface="Times New Roman"/>
              </a:rPr>
              <a:t>one or </a:t>
            </a:r>
            <a:r>
              <a:rPr sz="3200" spc="-30" dirty="0">
                <a:latin typeface="Times New Roman"/>
                <a:cs typeface="Times New Roman"/>
              </a:rPr>
              <a:t>more </a:t>
            </a:r>
            <a:r>
              <a:rPr sz="3200" spc="-5" dirty="0">
                <a:latin typeface="Times New Roman"/>
                <a:cs typeface="Times New Roman"/>
              </a:rPr>
              <a:t>packets </a:t>
            </a:r>
            <a:r>
              <a:rPr sz="3200" i="1" spc="-20" dirty="0">
                <a:latin typeface="Times New Roman"/>
                <a:cs typeface="Times New Roman"/>
              </a:rPr>
              <a:t>before</a:t>
            </a:r>
            <a:r>
              <a:rPr sz="3200" i="1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buffer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becomes</a:t>
            </a:r>
            <a:r>
              <a:rPr sz="3200" spc="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completely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full.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23" y="0"/>
            <a:ext cx="14160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85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595"/>
              </a:lnSpc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70"/>
              </a:lnSpc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235" y="2907868"/>
            <a:ext cx="3822065" cy="14033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6870" marR="5080" indent="-344805" algn="just">
              <a:lnSpc>
                <a:spcPts val="3510"/>
              </a:lnSpc>
              <a:spcBef>
                <a:spcPts val="484"/>
              </a:spcBef>
              <a:buChar char="•"/>
              <a:tabLst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Each </a:t>
            </a:r>
            <a:r>
              <a:rPr sz="3200" spc="-40" dirty="0">
                <a:latin typeface="Times New Roman"/>
                <a:cs typeface="Times New Roman"/>
              </a:rPr>
              <a:t>time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packet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algorithm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computes </a:t>
            </a:r>
            <a:r>
              <a:rPr sz="3200" spc="-5" dirty="0">
                <a:latin typeface="Times New Roman"/>
                <a:cs typeface="Times New Roman"/>
              </a:rPr>
              <a:t> length,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808000"/>
                </a:solidFill>
                <a:latin typeface="Times New Roman"/>
                <a:cs typeface="Times New Roman"/>
              </a:rPr>
              <a:t>avg</a:t>
            </a:r>
            <a:r>
              <a:rPr sz="3200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7938" y="2907868"/>
            <a:ext cx="2180590" cy="9582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 indent="91440">
              <a:lnSpc>
                <a:spcPts val="3510"/>
              </a:lnSpc>
              <a:spcBef>
                <a:spcPts val="484"/>
              </a:spcBef>
              <a:tabLst>
                <a:tab pos="810895" algn="l"/>
                <a:tab pos="1670685" algn="l"/>
              </a:tabLst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40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v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30" dirty="0">
                <a:latin typeface="Times New Roman"/>
                <a:cs typeface="Times New Roman"/>
              </a:rPr>
              <a:t>s</a:t>
            </a:r>
            <a:r>
              <a:rPr sz="3200" spc="-5" dirty="0">
                <a:latin typeface="Times New Roman"/>
                <a:cs typeface="Times New Roman"/>
              </a:rPr>
              <a:t>,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e  the	average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97979" y="2907868"/>
            <a:ext cx="1001394" cy="958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">
              <a:lnSpc>
                <a:spcPts val="3675"/>
              </a:lnSpc>
              <a:spcBef>
                <a:spcPts val="95"/>
              </a:spcBef>
            </a:pPr>
            <a:r>
              <a:rPr sz="3200" spc="-5" dirty="0">
                <a:latin typeface="Times New Roman"/>
                <a:cs typeface="Times New Roman"/>
              </a:rPr>
              <a:t>RED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675"/>
              </a:lnSpc>
            </a:pPr>
            <a:r>
              <a:rPr sz="3200" spc="-5" dirty="0">
                <a:latin typeface="Times New Roman"/>
                <a:cs typeface="Times New Roman"/>
              </a:rPr>
              <a:t>queue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235" y="4344670"/>
            <a:ext cx="8018145" cy="13995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6870" marR="5080" indent="-344805" algn="just">
              <a:lnSpc>
                <a:spcPct val="91000"/>
              </a:lnSpc>
              <a:spcBef>
                <a:spcPts val="434"/>
              </a:spcBef>
              <a:buChar char="•"/>
              <a:tabLst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If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spc="-15" dirty="0">
                <a:solidFill>
                  <a:srgbClr val="808000"/>
                </a:solidFill>
                <a:latin typeface="Times New Roman"/>
                <a:cs typeface="Times New Roman"/>
              </a:rPr>
              <a:t>avg</a:t>
            </a:r>
            <a:r>
              <a:rPr sz="3200" i="1" spc="-10" dirty="0">
                <a:solidFill>
                  <a:srgbClr val="808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lower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than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some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lower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threshold, </a:t>
            </a:r>
            <a:r>
              <a:rPr sz="3200" dirty="0">
                <a:latin typeface="Times New Roman"/>
                <a:cs typeface="Times New Roman"/>
              </a:rPr>
              <a:t> congestion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spc="-20" dirty="0">
                <a:latin typeface="Times New Roman"/>
                <a:cs typeface="Times New Roman"/>
              </a:rPr>
              <a:t>assumed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be </a:t>
            </a:r>
            <a:r>
              <a:rPr sz="3200" spc="-30" dirty="0">
                <a:latin typeface="Times New Roman"/>
                <a:cs typeface="Times New Roman"/>
              </a:rPr>
              <a:t>minimal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non-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existent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packet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queued.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235" y="521335"/>
            <a:ext cx="8119745" cy="4140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479425" algn="ctr">
              <a:lnSpc>
                <a:spcPct val="100000"/>
              </a:lnSpc>
              <a:spcBef>
                <a:spcPts val="90"/>
              </a:spcBef>
            </a:pPr>
            <a:r>
              <a:rPr sz="4400" spc="-40" dirty="0">
                <a:latin typeface="Calibri"/>
                <a:cs typeface="Calibri"/>
              </a:rPr>
              <a:t>RED,</a:t>
            </a:r>
            <a:r>
              <a:rPr sz="4400" spc="-110" dirty="0">
                <a:latin typeface="Calibri"/>
                <a:cs typeface="Calibri"/>
              </a:rPr>
              <a:t> </a:t>
            </a:r>
            <a:r>
              <a:rPr sz="4400" spc="-25" dirty="0">
                <a:latin typeface="Calibri"/>
                <a:cs typeface="Calibri"/>
              </a:rPr>
              <a:t>cont.</a:t>
            </a:r>
            <a:endParaRPr sz="4400">
              <a:latin typeface="Calibri"/>
              <a:cs typeface="Calibri"/>
            </a:endParaRPr>
          </a:p>
          <a:p>
            <a:pPr marL="356870" marR="28575" indent="-344805" algn="just">
              <a:lnSpc>
                <a:spcPct val="100000"/>
              </a:lnSpc>
              <a:spcBef>
                <a:spcPts val="3295"/>
              </a:spcBef>
              <a:buChar char="•"/>
              <a:tabLst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If</a:t>
            </a:r>
            <a:r>
              <a:rPr sz="3200" spc="770" dirty="0">
                <a:latin typeface="Times New Roman"/>
                <a:cs typeface="Times New Roman"/>
              </a:rPr>
              <a:t> </a:t>
            </a:r>
            <a:r>
              <a:rPr sz="3200" i="1" spc="-15" dirty="0">
                <a:solidFill>
                  <a:srgbClr val="808000"/>
                </a:solidFill>
                <a:latin typeface="Times New Roman"/>
                <a:cs typeface="Times New Roman"/>
              </a:rPr>
              <a:t>avg</a:t>
            </a:r>
            <a:r>
              <a:rPr sz="3200" i="1" spc="-5" dirty="0">
                <a:solidFill>
                  <a:srgbClr val="808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spc="7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greater</a:t>
            </a:r>
            <a:r>
              <a:rPr sz="3200" spc="7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than</a:t>
            </a:r>
            <a:r>
              <a:rPr sz="3200" spc="77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some</a:t>
            </a:r>
            <a:r>
              <a:rPr sz="3200" spc="7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upper</a:t>
            </a:r>
            <a:r>
              <a:rPr sz="3200" spc="77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threshold, </a:t>
            </a:r>
            <a:r>
              <a:rPr sz="3200" spc="-7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congestion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assumed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be serious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packet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discarded.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95"/>
              </a:spcBef>
              <a:buChar char="•"/>
              <a:tabLst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If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spc="-15" dirty="0">
                <a:solidFill>
                  <a:srgbClr val="808000"/>
                </a:solidFill>
                <a:latin typeface="Times New Roman"/>
                <a:cs typeface="Times New Roman"/>
              </a:rPr>
              <a:t>avg</a:t>
            </a:r>
            <a:r>
              <a:rPr sz="3200" i="1" spc="-10" dirty="0">
                <a:solidFill>
                  <a:srgbClr val="808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between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two</a:t>
            </a:r>
            <a:r>
              <a:rPr sz="3200" spc="7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thresholds,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this 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might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indicate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the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onset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of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congestion.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probability</a:t>
            </a:r>
            <a:r>
              <a:rPr sz="3200" dirty="0">
                <a:latin typeface="Times New Roman"/>
                <a:cs typeface="Times New Roman"/>
              </a:rPr>
              <a:t> of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congestion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 then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calculated.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23" y="0"/>
            <a:ext cx="14160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85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595"/>
              </a:lnSpc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7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9182" y="84531"/>
            <a:ext cx="37477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5" dirty="0">
                <a:latin typeface="Times New Roman"/>
                <a:cs typeface="Times New Roman"/>
              </a:rPr>
              <a:t>Traffic</a:t>
            </a:r>
            <a:r>
              <a:rPr b="1" spc="-8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Shaping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235" y="891031"/>
            <a:ext cx="8089900" cy="52990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6870" marR="5080" indent="-344805" algn="just">
              <a:lnSpc>
                <a:spcPct val="92800"/>
              </a:lnSpc>
              <a:spcBef>
                <a:spcPts val="365"/>
              </a:spcBef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Another </a:t>
            </a:r>
            <a:r>
              <a:rPr sz="3200" spc="-25" dirty="0">
                <a:latin typeface="Times New Roman"/>
                <a:cs typeface="Times New Roman"/>
              </a:rPr>
              <a:t>method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congestion </a:t>
            </a:r>
            <a:r>
              <a:rPr sz="3200" spc="-35" dirty="0">
                <a:latin typeface="Times New Roman"/>
                <a:cs typeface="Times New Roman"/>
              </a:rPr>
              <a:t>Avoidance </a:t>
            </a:r>
            <a:r>
              <a:rPr sz="3200" spc="-5" dirty="0">
                <a:latin typeface="Times New Roman"/>
                <a:cs typeface="Times New Roman"/>
              </a:rPr>
              <a:t>is to </a:t>
            </a:r>
            <a:r>
              <a:rPr sz="3200" dirty="0">
                <a:latin typeface="Times New Roman"/>
                <a:cs typeface="Times New Roman"/>
              </a:rPr>
              <a:t> “shape”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traffic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before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7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enters</a:t>
            </a:r>
            <a:r>
              <a:rPr sz="3200" spc="7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network.</a:t>
            </a:r>
            <a:endParaRPr sz="3200">
              <a:latin typeface="Times New Roman"/>
              <a:cs typeface="Times New Roman"/>
            </a:endParaRPr>
          </a:p>
          <a:p>
            <a:pPr marL="356870" marR="27940" indent="-344805" algn="just">
              <a:lnSpc>
                <a:spcPts val="3460"/>
              </a:lnSpc>
              <a:spcBef>
                <a:spcPts val="844"/>
              </a:spcBef>
              <a:buChar char="•"/>
              <a:tabLst>
                <a:tab pos="357505" algn="l"/>
              </a:tabLst>
            </a:pPr>
            <a:r>
              <a:rPr sz="3200" spc="-30" dirty="0">
                <a:latin typeface="Times New Roman"/>
                <a:cs typeface="Times New Roman"/>
              </a:rPr>
              <a:t>Traffic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shaping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controls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the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rate</a:t>
            </a:r>
            <a:r>
              <a:rPr sz="3200" i="1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at</a:t>
            </a:r>
            <a:r>
              <a:rPr sz="3200" spc="-5" dirty="0">
                <a:latin typeface="Times New Roman"/>
                <a:cs typeface="Times New Roman"/>
              </a:rPr>
              <a:t> which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packets </a:t>
            </a:r>
            <a:r>
              <a:rPr sz="3200" spc="-10" dirty="0">
                <a:latin typeface="Times New Roman"/>
                <a:cs typeface="Times New Roman"/>
              </a:rPr>
              <a:t>are </a:t>
            </a:r>
            <a:r>
              <a:rPr sz="3200" spc="-5" dirty="0">
                <a:latin typeface="Times New Roman"/>
                <a:cs typeface="Times New Roman"/>
              </a:rPr>
              <a:t>sent (not just </a:t>
            </a:r>
            <a:r>
              <a:rPr sz="3200" dirty="0">
                <a:latin typeface="Times New Roman"/>
                <a:cs typeface="Times New Roman"/>
              </a:rPr>
              <a:t>how </a:t>
            </a:r>
            <a:r>
              <a:rPr sz="3200" spc="-25" dirty="0">
                <a:latin typeface="Times New Roman"/>
                <a:cs typeface="Times New Roman"/>
              </a:rPr>
              <a:t>many). </a:t>
            </a:r>
            <a:r>
              <a:rPr sz="3200" spc="-5" dirty="0">
                <a:latin typeface="Times New Roman"/>
                <a:cs typeface="Times New Roman"/>
              </a:rPr>
              <a:t>Used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30" dirty="0">
                <a:latin typeface="Times New Roman"/>
                <a:cs typeface="Times New Roman"/>
              </a:rPr>
              <a:t>ATM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Integrated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Services</a:t>
            </a:r>
            <a:r>
              <a:rPr sz="3200" spc="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networks.</a:t>
            </a:r>
            <a:endParaRPr sz="3200">
              <a:latin typeface="Times New Roman"/>
              <a:cs typeface="Times New Roman"/>
            </a:endParaRPr>
          </a:p>
          <a:p>
            <a:pPr marL="356870" marR="262255" indent="-344805" algn="just">
              <a:lnSpc>
                <a:spcPts val="3479"/>
              </a:lnSpc>
              <a:spcBef>
                <a:spcPts val="840"/>
              </a:spcBef>
              <a:buChar char="•"/>
              <a:tabLst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At</a:t>
            </a:r>
            <a:r>
              <a:rPr sz="3200" spc="-5" dirty="0">
                <a:latin typeface="Times New Roman"/>
                <a:cs typeface="Times New Roman"/>
              </a:rPr>
              <a:t> connection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set-up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time,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sender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carrier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negotiate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traffic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pattern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(shape).</a:t>
            </a:r>
            <a:endParaRPr sz="320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260"/>
              </a:spcBef>
              <a:buChar char="•"/>
              <a:tabLst>
                <a:tab pos="357505" algn="l"/>
              </a:tabLst>
            </a:pPr>
            <a:r>
              <a:rPr sz="3200" spc="-80" dirty="0">
                <a:latin typeface="Times New Roman"/>
                <a:cs typeface="Times New Roman"/>
              </a:rPr>
              <a:t>Two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traffic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shaping </a:t>
            </a:r>
            <a:r>
              <a:rPr sz="3200" spc="-10" dirty="0">
                <a:latin typeface="Times New Roman"/>
                <a:cs typeface="Times New Roman"/>
              </a:rPr>
              <a:t>algorithms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are: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42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ea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spc="5" dirty="0">
                <a:latin typeface="Times New Roman"/>
                <a:cs typeface="Times New Roman"/>
              </a:rPr>
              <a:t>y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Buck</a:t>
            </a:r>
            <a:r>
              <a:rPr sz="2800" dirty="0">
                <a:latin typeface="Times New Roman"/>
                <a:cs typeface="Times New Roman"/>
              </a:rPr>
              <a:t>et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800" spc="-204" dirty="0">
                <a:latin typeface="Times New Roman"/>
                <a:cs typeface="Times New Roman"/>
              </a:rPr>
              <a:t>T</a:t>
            </a:r>
            <a:r>
              <a:rPr sz="2800" spc="5" dirty="0">
                <a:latin typeface="Times New Roman"/>
                <a:cs typeface="Times New Roman"/>
              </a:rPr>
              <a:t>ok</a:t>
            </a:r>
            <a:r>
              <a:rPr sz="2800" dirty="0">
                <a:latin typeface="Times New Roman"/>
                <a:cs typeface="Times New Roman"/>
              </a:rPr>
              <a:t>en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Bu</a:t>
            </a:r>
            <a:r>
              <a:rPr sz="2800" dirty="0">
                <a:latin typeface="Times New Roman"/>
                <a:cs typeface="Times New Roman"/>
              </a:rPr>
              <a:t>c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et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4686" y="787730"/>
            <a:ext cx="630999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The</a:t>
            </a:r>
            <a:r>
              <a:rPr spc="-15" dirty="0"/>
              <a:t> </a:t>
            </a:r>
            <a:r>
              <a:rPr spc="-5" dirty="0"/>
              <a:t>Leaky</a:t>
            </a:r>
            <a:r>
              <a:rPr spc="-10" dirty="0"/>
              <a:t> </a:t>
            </a:r>
            <a:r>
              <a:rPr spc="-35" dirty="0"/>
              <a:t>Bucket</a:t>
            </a:r>
            <a:r>
              <a:rPr spc="-7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235" y="1990801"/>
            <a:ext cx="8192770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b="1" spc="-15" dirty="0">
                <a:latin typeface="Times New Roman"/>
                <a:cs typeface="Times New Roman"/>
              </a:rPr>
              <a:t>Leaky Bucket </a:t>
            </a:r>
            <a:r>
              <a:rPr sz="3200" b="1" spc="-5" dirty="0">
                <a:latin typeface="Times New Roman"/>
                <a:cs typeface="Times New Roman"/>
              </a:rPr>
              <a:t>Algorithm </a:t>
            </a:r>
            <a:r>
              <a:rPr sz="3200" spc="-5" dirty="0">
                <a:latin typeface="Times New Roman"/>
                <a:cs typeface="Times New Roman"/>
              </a:rPr>
              <a:t>used 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control </a:t>
            </a:r>
            <a:r>
              <a:rPr sz="3200" spc="-5" dirty="0">
                <a:latin typeface="Times New Roman"/>
                <a:cs typeface="Times New Roman"/>
              </a:rPr>
              <a:t> rate in a network. </a:t>
            </a:r>
            <a:r>
              <a:rPr sz="3200" spc="-10" dirty="0">
                <a:latin typeface="Times New Roman"/>
                <a:cs typeface="Times New Roman"/>
              </a:rPr>
              <a:t>It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spc="-20" dirty="0">
                <a:latin typeface="Times New Roman"/>
                <a:cs typeface="Times New Roman"/>
              </a:rPr>
              <a:t>implemented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as </a:t>
            </a:r>
            <a:r>
              <a:rPr sz="3200" spc="-5" dirty="0">
                <a:latin typeface="Times New Roman"/>
                <a:cs typeface="Times New Roman"/>
              </a:rPr>
              <a:t>a </a:t>
            </a:r>
            <a:r>
              <a:rPr sz="3200" dirty="0">
                <a:latin typeface="Times New Roman"/>
                <a:cs typeface="Times New Roman"/>
              </a:rPr>
              <a:t>single-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server queue with constant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service </a:t>
            </a:r>
            <a:r>
              <a:rPr sz="3200" spc="-25" dirty="0">
                <a:latin typeface="Times New Roman"/>
                <a:cs typeface="Times New Roman"/>
              </a:rPr>
              <a:t>time. </a:t>
            </a:r>
            <a:r>
              <a:rPr sz="3200" spc="-10" dirty="0">
                <a:latin typeface="Times New Roman"/>
                <a:cs typeface="Times New Roman"/>
              </a:rPr>
              <a:t>If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bucket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(buffer)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overflows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then</a:t>
            </a:r>
            <a:r>
              <a:rPr sz="3200" spc="-5" dirty="0">
                <a:latin typeface="Times New Roman"/>
                <a:cs typeface="Times New Roman"/>
              </a:rPr>
              <a:t> packets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are </a:t>
            </a:r>
            <a:r>
              <a:rPr sz="3200" spc="-5" dirty="0">
                <a:latin typeface="Times New Roman"/>
                <a:cs typeface="Times New Roman"/>
              </a:rPr>
              <a:t> discarded.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4407" y="16586"/>
            <a:ext cx="5168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The</a:t>
            </a:r>
            <a:r>
              <a:rPr sz="3600" spc="-25" dirty="0"/>
              <a:t> </a:t>
            </a:r>
            <a:r>
              <a:rPr sz="3600" dirty="0"/>
              <a:t>Leaky</a:t>
            </a:r>
            <a:r>
              <a:rPr sz="3600" spc="-30" dirty="0"/>
              <a:t> </a:t>
            </a:r>
            <a:r>
              <a:rPr sz="3600" spc="-25" dirty="0"/>
              <a:t>Bucket</a:t>
            </a:r>
            <a:r>
              <a:rPr sz="3600" spc="-80" dirty="0"/>
              <a:t> </a:t>
            </a:r>
            <a:r>
              <a:rPr sz="3600" spc="-10" dirty="0"/>
              <a:t>Algorithm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4284" y="5918708"/>
            <a:ext cx="88976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723505" algn="l"/>
              </a:tabLst>
            </a:pPr>
            <a:r>
              <a:rPr sz="2800" dirty="0">
                <a:solidFill>
                  <a:srgbClr val="800000"/>
                </a:solidFill>
                <a:latin typeface="Times New Roman"/>
                <a:cs typeface="Times New Roman"/>
              </a:rPr>
              <a:t>(a)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leaky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bucket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water.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800000"/>
                </a:solidFill>
                <a:latin typeface="Times New Roman"/>
                <a:cs typeface="Times New Roman"/>
              </a:rPr>
              <a:t>(b)</a:t>
            </a:r>
            <a:r>
              <a:rPr sz="2800" spc="1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 leaky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bucket</a:t>
            </a:r>
            <a:r>
              <a:rPr sz="2800" spc="-254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with	</a:t>
            </a:r>
            <a:r>
              <a:rPr sz="2800" dirty="0">
                <a:latin typeface="Times New Roman"/>
                <a:cs typeface="Times New Roman"/>
              </a:rPr>
              <a:t>packets.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" y="716280"/>
            <a:ext cx="8662416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935" y="471931"/>
            <a:ext cx="53809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0" dirty="0"/>
              <a:t>Token</a:t>
            </a:r>
            <a:r>
              <a:rPr spc="25" dirty="0"/>
              <a:t> </a:t>
            </a:r>
            <a:r>
              <a:rPr spc="-35" dirty="0"/>
              <a:t>Bucket</a:t>
            </a:r>
            <a:r>
              <a:rPr spc="-114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4551" y="1491818"/>
            <a:ext cx="8871585" cy="37750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6870" marR="1266825" indent="-344805" algn="just">
              <a:lnSpc>
                <a:spcPts val="3030"/>
              </a:lnSpc>
              <a:spcBef>
                <a:spcPts val="484"/>
              </a:spcBef>
              <a:buChar char="•"/>
              <a:tabLst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contrast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7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LB,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72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Token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Bucket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Algorithm,</a:t>
            </a:r>
            <a:r>
              <a:rPr sz="2800" spc="-5" dirty="0">
                <a:latin typeface="Times New Roman"/>
                <a:cs typeface="Times New Roman"/>
              </a:rPr>
              <a:t> allows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7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output</a:t>
            </a:r>
            <a:r>
              <a:rPr sz="2800" spc="5" dirty="0">
                <a:latin typeface="Times New Roman"/>
                <a:cs typeface="Times New Roman"/>
              </a:rPr>
              <a:t> rate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vary, 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depending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size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29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burst.</a:t>
            </a:r>
            <a:endParaRPr sz="2800">
              <a:latin typeface="Times New Roman"/>
              <a:cs typeface="Times New Roman"/>
            </a:endParaRPr>
          </a:p>
          <a:p>
            <a:pPr marL="356870" marR="151765" indent="-344805">
              <a:lnSpc>
                <a:spcPts val="3030"/>
              </a:lnSpc>
              <a:spcBef>
                <a:spcPts val="685"/>
              </a:spcBef>
              <a:buChar char="•"/>
              <a:tabLst>
                <a:tab pos="356870" algn="l"/>
                <a:tab pos="357505" algn="l"/>
                <a:tab pos="5521960" algn="l"/>
                <a:tab pos="6973570" algn="l"/>
                <a:tab pos="7549515" algn="l"/>
              </a:tabLst>
            </a:pP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5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l</a:t>
            </a:r>
            <a:r>
              <a:rPr sz="2800" spc="35" dirty="0">
                <a:latin typeface="Times New Roman"/>
                <a:cs typeface="Times New Roman"/>
              </a:rPr>
              <a:t>g</a:t>
            </a:r>
            <a:r>
              <a:rPr sz="2800" spc="15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10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th</a:t>
            </a:r>
            <a:r>
              <a:rPr sz="2800" spc="-95" dirty="0">
                <a:latin typeface="Times New Roman"/>
                <a:cs typeface="Times New Roman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bu</a:t>
            </a:r>
            <a:r>
              <a:rPr sz="2800" dirty="0">
                <a:latin typeface="Times New Roman"/>
                <a:cs typeface="Times New Roman"/>
              </a:rPr>
              <a:t>c</a:t>
            </a:r>
            <a:r>
              <a:rPr sz="2800" spc="15" dirty="0"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et</a:t>
            </a:r>
            <a:r>
              <a:rPr sz="2800" spc="-1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hold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tok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15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.	</a:t>
            </a:r>
            <a:r>
              <a:rPr sz="2800" spc="-225" dirty="0">
                <a:latin typeface="Times New Roman"/>
                <a:cs typeface="Times New Roman"/>
              </a:rPr>
              <a:t>T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800" spc="-50" dirty="0">
                <a:latin typeface="Times New Roman"/>
                <a:cs typeface="Times New Roman"/>
              </a:rPr>
              <a:t>m</a:t>
            </a:r>
            <a:r>
              <a:rPr sz="2800" spc="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t  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packet,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host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must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capture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and	destroy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one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token.</a:t>
            </a:r>
            <a:endParaRPr sz="2800">
              <a:latin typeface="Times New Roman"/>
              <a:cs typeface="Times New Roman"/>
            </a:endParaRPr>
          </a:p>
          <a:p>
            <a:pPr marL="356870" marR="102235" indent="-344805">
              <a:lnSpc>
                <a:spcPts val="3000"/>
              </a:lnSpc>
              <a:spcBef>
                <a:spcPts val="685"/>
              </a:spcBef>
              <a:buChar char="•"/>
              <a:tabLst>
                <a:tab pos="356870" algn="l"/>
                <a:tab pos="357505" algn="l"/>
                <a:tab pos="7226300" algn="l"/>
                <a:tab pos="7964170" algn="l"/>
              </a:tabLst>
            </a:pPr>
            <a:r>
              <a:rPr sz="2800" spc="-204" dirty="0">
                <a:latin typeface="Times New Roman"/>
                <a:cs typeface="Times New Roman"/>
              </a:rPr>
              <a:t>T</a:t>
            </a:r>
            <a:r>
              <a:rPr sz="2800" spc="5" dirty="0">
                <a:latin typeface="Times New Roman"/>
                <a:cs typeface="Times New Roman"/>
              </a:rPr>
              <a:t>ok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er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b</a:t>
            </a:r>
            <a:r>
              <a:rPr sz="2800" dirty="0">
                <a:latin typeface="Times New Roman"/>
                <a:cs typeface="Times New Roman"/>
              </a:rPr>
              <a:t>y</a:t>
            </a:r>
            <a:r>
              <a:rPr sz="2800" spc="1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</a:t>
            </a:r>
            <a:r>
              <a:rPr sz="2800" spc="5" dirty="0">
                <a:latin typeface="Times New Roman"/>
                <a:cs typeface="Times New Roman"/>
              </a:rPr>
              <a:t>lo</a:t>
            </a:r>
            <a:r>
              <a:rPr sz="2800" dirty="0">
                <a:latin typeface="Times New Roman"/>
                <a:cs typeface="Times New Roman"/>
              </a:rPr>
              <a:t>ck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rate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10" dirty="0">
                <a:latin typeface="Times New Roman"/>
                <a:cs typeface="Times New Roman"/>
              </a:rPr>
              <a:t>on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10" dirty="0">
                <a:latin typeface="Times New Roman"/>
                <a:cs typeface="Times New Roman"/>
              </a:rPr>
              <a:t>tok</a:t>
            </a:r>
            <a:r>
              <a:rPr sz="2800" dirty="0">
                <a:latin typeface="Times New Roman"/>
                <a:cs typeface="Times New Roman"/>
              </a:rPr>
              <a:t>en  </a:t>
            </a:r>
            <a:r>
              <a:rPr sz="2800" spc="5" dirty="0">
                <a:latin typeface="Times New Roman"/>
                <a:cs typeface="Times New Roman"/>
              </a:rPr>
              <a:t>every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sec.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>
              <a:lnSpc>
                <a:spcPts val="3020"/>
              </a:lnSpc>
              <a:spcBef>
                <a:spcPts val="610"/>
              </a:spcBef>
              <a:buChar char="•"/>
              <a:tabLst>
                <a:tab pos="356870" algn="l"/>
                <a:tab pos="357505" algn="l"/>
                <a:tab pos="6342380" algn="l"/>
                <a:tab pos="7607300" algn="l"/>
              </a:tabLst>
            </a:pPr>
            <a:r>
              <a:rPr sz="2800" spc="5" dirty="0">
                <a:latin typeface="Times New Roman"/>
                <a:cs typeface="Times New Roman"/>
              </a:rPr>
              <a:t>Idle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hosts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capture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and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save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up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tokens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(up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	the</a:t>
            </a:r>
            <a:r>
              <a:rPr sz="2800" spc="1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max.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size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bucket)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order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sendlarger	</a:t>
            </a:r>
            <a:r>
              <a:rPr sz="2800" spc="5" dirty="0">
                <a:latin typeface="Times New Roman"/>
                <a:cs typeface="Times New Roman"/>
              </a:rPr>
              <a:t>bursts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later.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7184" y="272922"/>
            <a:ext cx="8398510" cy="408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dirty="0">
                <a:solidFill>
                  <a:srgbClr val="3333FF"/>
                </a:solidFill>
                <a:latin typeface="Times New Roman"/>
                <a:cs typeface="Times New Roman"/>
              </a:rPr>
              <a:t>Network</a:t>
            </a:r>
            <a:r>
              <a:rPr sz="3600" b="1" spc="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is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 connection </a:t>
            </a:r>
            <a:r>
              <a:rPr sz="3600" spc="-5" dirty="0">
                <a:latin typeface="Times New Roman"/>
                <a:cs typeface="Times New Roman"/>
              </a:rPr>
              <a:t>between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two </a:t>
            </a:r>
            <a:r>
              <a:rPr sz="3600" dirty="0">
                <a:latin typeface="Times New Roman"/>
                <a:cs typeface="Times New Roman"/>
              </a:rPr>
              <a:t>or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more</a:t>
            </a:r>
            <a:r>
              <a:rPr sz="3600" spc="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devices.</a:t>
            </a:r>
            <a:endParaRPr sz="3600">
              <a:latin typeface="Times New Roman"/>
              <a:cs typeface="Times New Roman"/>
            </a:endParaRPr>
          </a:p>
          <a:p>
            <a:pPr marL="356870" marR="7620" indent="-344805" algn="just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spc="-5" dirty="0">
                <a:latin typeface="Times New Roman"/>
                <a:cs typeface="Times New Roman"/>
              </a:rPr>
              <a:t>Which</a:t>
            </a:r>
            <a:r>
              <a:rPr sz="3600" dirty="0">
                <a:latin typeface="Times New Roman"/>
                <a:cs typeface="Times New Roman"/>
              </a:rPr>
              <a:t> is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connected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5" dirty="0">
                <a:latin typeface="Times New Roman"/>
                <a:cs typeface="Times New Roman"/>
              </a:rPr>
              <a:t>by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communication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links.</a:t>
            </a:r>
            <a:endParaRPr sz="36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dirty="0">
                <a:latin typeface="Times New Roman"/>
                <a:cs typeface="Times New Roman"/>
              </a:rPr>
              <a:t>A </a:t>
            </a:r>
            <a:r>
              <a:rPr sz="3600" spc="-5" dirty="0">
                <a:latin typeface="Times New Roman"/>
                <a:cs typeface="Times New Roman"/>
              </a:rPr>
              <a:t>node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can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be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0" dirty="0">
                <a:latin typeface="Times New Roman"/>
                <a:cs typeface="Times New Roman"/>
              </a:rPr>
              <a:t>computer,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printer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or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15" dirty="0">
                <a:latin typeface="Times New Roman"/>
                <a:cs typeface="Times New Roman"/>
              </a:rPr>
              <a:t>any 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other </a:t>
            </a:r>
            <a:r>
              <a:rPr sz="3600" spc="-5" dirty="0">
                <a:latin typeface="Times New Roman"/>
                <a:cs typeface="Times New Roman"/>
              </a:rPr>
              <a:t>devices </a:t>
            </a:r>
            <a:r>
              <a:rPr sz="3600" dirty="0">
                <a:latin typeface="Times New Roman"/>
                <a:cs typeface="Times New Roman"/>
              </a:rPr>
              <a:t>which is </a:t>
            </a:r>
            <a:r>
              <a:rPr sz="3600" spc="-5" dirty="0">
                <a:latin typeface="Times New Roman"/>
                <a:cs typeface="Times New Roman"/>
              </a:rPr>
              <a:t>capable of </a:t>
            </a:r>
            <a:r>
              <a:rPr sz="3600" dirty="0">
                <a:latin typeface="Times New Roman"/>
                <a:cs typeface="Times New Roman"/>
              </a:rPr>
              <a:t>sending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and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receiving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information </a:t>
            </a:r>
            <a:r>
              <a:rPr sz="3600" spc="5" dirty="0">
                <a:latin typeface="Times New Roman"/>
                <a:cs typeface="Times New Roman"/>
              </a:rPr>
              <a:t>at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each</a:t>
            </a:r>
            <a:r>
              <a:rPr sz="3600" spc="-40" dirty="0">
                <a:latin typeface="Times New Roman"/>
                <a:cs typeface="Times New Roman"/>
              </a:rPr>
              <a:t> </a:t>
            </a:r>
            <a:r>
              <a:rPr sz="3600" spc="-30" dirty="0">
                <a:latin typeface="Times New Roman"/>
                <a:cs typeface="Times New Roman"/>
              </a:rPr>
              <a:t>other.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577" y="694221"/>
            <a:ext cx="4850585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Application</a:t>
            </a:r>
            <a:r>
              <a:rPr sz="4000" spc="-25" dirty="0">
                <a:latin typeface="Arial MT"/>
                <a:cs typeface="Arial MT"/>
              </a:rPr>
              <a:t> </a:t>
            </a:r>
            <a:r>
              <a:rPr sz="4000" spc="-5" dirty="0">
                <a:latin typeface="Arial MT"/>
                <a:cs typeface="Arial MT"/>
              </a:rPr>
              <a:t>Functions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682" y="1776487"/>
            <a:ext cx="4694381" cy="1213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25" marR="5080" indent="-273662"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6360" algn="l"/>
              </a:tabLst>
            </a:pPr>
            <a:r>
              <a:rPr sz="2600" dirty="0">
                <a:latin typeface="Arial MT"/>
                <a:cs typeface="Arial MT"/>
              </a:rPr>
              <a:t>Software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application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functions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are separated into three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distinct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parts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51966" y="1698450"/>
            <a:ext cx="2412910" cy="2920891"/>
            <a:chOff x="6352031" y="1698385"/>
            <a:chExt cx="2413000" cy="2921000"/>
          </a:xfrm>
        </p:grpSpPr>
        <p:sp>
          <p:nvSpPr>
            <p:cNvPr id="5" name="object 5"/>
            <p:cNvSpPr/>
            <p:nvPr/>
          </p:nvSpPr>
          <p:spPr>
            <a:xfrm>
              <a:off x="6352031" y="2591775"/>
              <a:ext cx="2413000" cy="2027555"/>
            </a:xfrm>
            <a:custGeom>
              <a:avLst/>
              <a:gdLst/>
              <a:ahLst/>
              <a:cxnLst/>
              <a:rect l="l" t="t" r="r" b="b"/>
              <a:pathLst>
                <a:path w="2413000" h="2027554">
                  <a:moveTo>
                    <a:pt x="594065" y="0"/>
                  </a:moveTo>
                  <a:lnTo>
                    <a:pt x="358510" y="60715"/>
                  </a:lnTo>
                  <a:lnTo>
                    <a:pt x="183781" y="245357"/>
                  </a:lnTo>
                  <a:lnTo>
                    <a:pt x="27179" y="281461"/>
                  </a:lnTo>
                  <a:lnTo>
                    <a:pt x="0" y="405495"/>
                  </a:lnTo>
                  <a:lnTo>
                    <a:pt x="108718" y="788980"/>
                  </a:lnTo>
                  <a:lnTo>
                    <a:pt x="314500" y="1101385"/>
                  </a:lnTo>
                  <a:lnTo>
                    <a:pt x="415455" y="1624300"/>
                  </a:lnTo>
                  <a:lnTo>
                    <a:pt x="622538" y="2027132"/>
                  </a:lnTo>
                  <a:lnTo>
                    <a:pt x="2412477" y="1527459"/>
                  </a:lnTo>
                  <a:lnTo>
                    <a:pt x="2380166" y="1479688"/>
                  </a:lnTo>
                  <a:lnTo>
                    <a:pt x="5940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4541" y="1737091"/>
              <a:ext cx="1976755" cy="2768600"/>
            </a:xfrm>
            <a:custGeom>
              <a:avLst/>
              <a:gdLst/>
              <a:ahLst/>
              <a:cxnLst/>
              <a:rect l="l" t="t" r="r" b="b"/>
              <a:pathLst>
                <a:path w="1976754" h="2768600">
                  <a:moveTo>
                    <a:pt x="1580274" y="0"/>
                  </a:moveTo>
                  <a:lnTo>
                    <a:pt x="68600" y="74918"/>
                  </a:lnTo>
                  <a:lnTo>
                    <a:pt x="100955" y="1420208"/>
                  </a:lnTo>
                  <a:lnTo>
                    <a:pt x="0" y="1909589"/>
                  </a:lnTo>
                  <a:lnTo>
                    <a:pt x="278264" y="2768198"/>
                  </a:lnTo>
                  <a:lnTo>
                    <a:pt x="1915528" y="2290473"/>
                  </a:lnTo>
                  <a:lnTo>
                    <a:pt x="1976355" y="2241412"/>
                  </a:lnTo>
                  <a:lnTo>
                    <a:pt x="1962043" y="1736581"/>
                  </a:lnTo>
                  <a:lnTo>
                    <a:pt x="1551867" y="1353096"/>
                  </a:lnTo>
                  <a:lnTo>
                    <a:pt x="1566071" y="1280779"/>
                  </a:lnTo>
                  <a:lnTo>
                    <a:pt x="1698025" y="1248578"/>
                  </a:lnTo>
                  <a:lnTo>
                    <a:pt x="1664413" y="41308"/>
                  </a:lnTo>
                  <a:lnTo>
                    <a:pt x="1580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9907" y="3039880"/>
              <a:ext cx="231597" cy="9421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11149" y="1790001"/>
              <a:ext cx="1539240" cy="1534160"/>
            </a:xfrm>
            <a:custGeom>
              <a:avLst/>
              <a:gdLst/>
              <a:ahLst/>
              <a:cxnLst/>
              <a:rect l="l" t="t" r="r" b="b"/>
              <a:pathLst>
                <a:path w="1539240" h="1534160">
                  <a:moveTo>
                    <a:pt x="1153134" y="1342796"/>
                  </a:moveTo>
                  <a:lnTo>
                    <a:pt x="1145438" y="1314399"/>
                  </a:lnTo>
                  <a:lnTo>
                    <a:pt x="1075499" y="1329905"/>
                  </a:lnTo>
                  <a:lnTo>
                    <a:pt x="1067803" y="1359611"/>
                  </a:lnTo>
                  <a:lnTo>
                    <a:pt x="1047102" y="1333804"/>
                  </a:lnTo>
                  <a:lnTo>
                    <a:pt x="996569" y="1344104"/>
                  </a:lnTo>
                  <a:lnTo>
                    <a:pt x="1000480" y="1376413"/>
                  </a:lnTo>
                  <a:lnTo>
                    <a:pt x="966749" y="1349311"/>
                  </a:lnTo>
                  <a:lnTo>
                    <a:pt x="912431" y="1360906"/>
                  </a:lnTo>
                  <a:lnTo>
                    <a:pt x="913739" y="1395717"/>
                  </a:lnTo>
                  <a:lnTo>
                    <a:pt x="885215" y="1365999"/>
                  </a:lnTo>
                  <a:lnTo>
                    <a:pt x="833501" y="1380210"/>
                  </a:lnTo>
                  <a:lnTo>
                    <a:pt x="824395" y="1408607"/>
                  </a:lnTo>
                  <a:lnTo>
                    <a:pt x="806284" y="1381506"/>
                  </a:lnTo>
                  <a:lnTo>
                    <a:pt x="746760" y="1397012"/>
                  </a:lnTo>
                  <a:lnTo>
                    <a:pt x="728649" y="1428026"/>
                  </a:lnTo>
                  <a:lnTo>
                    <a:pt x="714451" y="1403515"/>
                  </a:lnTo>
                  <a:lnTo>
                    <a:pt x="225196" y="1487436"/>
                  </a:lnTo>
                  <a:lnTo>
                    <a:pt x="229082" y="1518450"/>
                  </a:lnTo>
                  <a:lnTo>
                    <a:pt x="314490" y="1533944"/>
                  </a:lnTo>
                  <a:lnTo>
                    <a:pt x="1057402" y="1388008"/>
                  </a:lnTo>
                  <a:lnTo>
                    <a:pt x="1153134" y="1342796"/>
                  </a:lnTo>
                  <a:close/>
                </a:path>
                <a:path w="1539240" h="1534160">
                  <a:moveTo>
                    <a:pt x="1538922" y="1195679"/>
                  </a:moveTo>
                  <a:lnTo>
                    <a:pt x="1494891" y="0"/>
                  </a:lnTo>
                  <a:lnTo>
                    <a:pt x="19405" y="98132"/>
                  </a:lnTo>
                  <a:lnTo>
                    <a:pt x="0" y="142036"/>
                  </a:lnTo>
                  <a:lnTo>
                    <a:pt x="58229" y="1502943"/>
                  </a:lnTo>
                  <a:lnTo>
                    <a:pt x="1538922" y="1195679"/>
                  </a:lnTo>
                  <a:close/>
                </a:path>
              </a:pathLst>
            </a:custGeom>
            <a:solidFill>
              <a:srgbClr val="E8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2579" y="1932032"/>
              <a:ext cx="1241425" cy="1108075"/>
            </a:xfrm>
            <a:custGeom>
              <a:avLst/>
              <a:gdLst/>
              <a:ahLst/>
              <a:cxnLst/>
              <a:rect l="l" t="t" r="r" b="b"/>
              <a:pathLst>
                <a:path w="1241425" h="1108075">
                  <a:moveTo>
                    <a:pt x="1211410" y="0"/>
                  </a:moveTo>
                  <a:lnTo>
                    <a:pt x="0" y="82616"/>
                  </a:lnTo>
                  <a:lnTo>
                    <a:pt x="24591" y="1107847"/>
                  </a:lnTo>
                  <a:lnTo>
                    <a:pt x="649764" y="1025230"/>
                  </a:lnTo>
                  <a:lnTo>
                    <a:pt x="1241227" y="888294"/>
                  </a:lnTo>
                  <a:lnTo>
                    <a:pt x="1211410" y="0"/>
                  </a:lnTo>
                  <a:close/>
                </a:path>
              </a:pathLst>
            </a:custGeom>
            <a:solidFill>
              <a:srgbClr val="888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32803" y="3242525"/>
              <a:ext cx="1706245" cy="1231900"/>
            </a:xfrm>
            <a:custGeom>
              <a:avLst/>
              <a:gdLst/>
              <a:ahLst/>
              <a:cxnLst/>
              <a:rect l="l" t="t" r="r" b="b"/>
              <a:pathLst>
                <a:path w="1706245" h="1231900">
                  <a:moveTo>
                    <a:pt x="459435" y="1119454"/>
                  </a:moveTo>
                  <a:lnTo>
                    <a:pt x="431025" y="538441"/>
                  </a:lnTo>
                  <a:lnTo>
                    <a:pt x="0" y="631405"/>
                  </a:lnTo>
                  <a:lnTo>
                    <a:pt x="24587" y="1231785"/>
                  </a:lnTo>
                  <a:lnTo>
                    <a:pt x="459435" y="1119454"/>
                  </a:lnTo>
                  <a:close/>
                </a:path>
                <a:path w="1706245" h="1231900">
                  <a:moveTo>
                    <a:pt x="1066507" y="0"/>
                  </a:moveTo>
                  <a:lnTo>
                    <a:pt x="894321" y="3898"/>
                  </a:lnTo>
                  <a:lnTo>
                    <a:pt x="798588" y="62014"/>
                  </a:lnTo>
                  <a:lnTo>
                    <a:pt x="720953" y="74917"/>
                  </a:lnTo>
                  <a:lnTo>
                    <a:pt x="599186" y="65925"/>
                  </a:lnTo>
                  <a:lnTo>
                    <a:pt x="362394" y="107226"/>
                  </a:lnTo>
                  <a:lnTo>
                    <a:pt x="371449" y="187248"/>
                  </a:lnTo>
                  <a:lnTo>
                    <a:pt x="700239" y="223342"/>
                  </a:lnTo>
                  <a:lnTo>
                    <a:pt x="821893" y="205346"/>
                  </a:lnTo>
                  <a:lnTo>
                    <a:pt x="896924" y="179539"/>
                  </a:lnTo>
                  <a:lnTo>
                    <a:pt x="948651" y="153631"/>
                  </a:lnTo>
                  <a:lnTo>
                    <a:pt x="999172" y="117525"/>
                  </a:lnTo>
                  <a:lnTo>
                    <a:pt x="1034084" y="77520"/>
                  </a:lnTo>
                  <a:lnTo>
                    <a:pt x="1057402" y="31013"/>
                  </a:lnTo>
                  <a:lnTo>
                    <a:pt x="1066507" y="0"/>
                  </a:lnTo>
                  <a:close/>
                </a:path>
                <a:path w="1706245" h="1231900">
                  <a:moveTo>
                    <a:pt x="1150645" y="499706"/>
                  </a:moveTo>
                  <a:lnTo>
                    <a:pt x="1148041" y="386092"/>
                  </a:lnTo>
                  <a:lnTo>
                    <a:pt x="559079" y="519074"/>
                  </a:lnTo>
                  <a:lnTo>
                    <a:pt x="560374" y="623646"/>
                  </a:lnTo>
                  <a:lnTo>
                    <a:pt x="1150645" y="499706"/>
                  </a:lnTo>
                  <a:close/>
                </a:path>
                <a:path w="1706245" h="1231900">
                  <a:moveTo>
                    <a:pt x="1160945" y="672719"/>
                  </a:moveTo>
                  <a:lnTo>
                    <a:pt x="1154442" y="513905"/>
                  </a:lnTo>
                  <a:lnTo>
                    <a:pt x="568185" y="652056"/>
                  </a:lnTo>
                  <a:lnTo>
                    <a:pt x="575983" y="827659"/>
                  </a:lnTo>
                  <a:lnTo>
                    <a:pt x="1160945" y="672719"/>
                  </a:lnTo>
                  <a:close/>
                </a:path>
                <a:path w="1706245" h="1231900">
                  <a:moveTo>
                    <a:pt x="1171359" y="879297"/>
                  </a:moveTo>
                  <a:lnTo>
                    <a:pt x="1159649" y="698538"/>
                  </a:lnTo>
                  <a:lnTo>
                    <a:pt x="582383" y="858647"/>
                  </a:lnTo>
                  <a:lnTo>
                    <a:pt x="590194" y="1031646"/>
                  </a:lnTo>
                  <a:lnTo>
                    <a:pt x="1171359" y="879297"/>
                  </a:lnTo>
                  <a:close/>
                </a:path>
                <a:path w="1706245" h="1231900">
                  <a:moveTo>
                    <a:pt x="1550517" y="383501"/>
                  </a:moveTo>
                  <a:lnTo>
                    <a:pt x="1546618" y="307378"/>
                  </a:lnTo>
                  <a:lnTo>
                    <a:pt x="1324013" y="356387"/>
                  </a:lnTo>
                  <a:lnTo>
                    <a:pt x="1330528" y="436435"/>
                  </a:lnTo>
                  <a:lnTo>
                    <a:pt x="1550517" y="383501"/>
                  </a:lnTo>
                  <a:close/>
                </a:path>
                <a:path w="1706245" h="1231900">
                  <a:moveTo>
                    <a:pt x="1563420" y="557809"/>
                  </a:moveTo>
                  <a:lnTo>
                    <a:pt x="1553121" y="410616"/>
                  </a:lnTo>
                  <a:lnTo>
                    <a:pt x="1334427" y="462267"/>
                  </a:lnTo>
                  <a:lnTo>
                    <a:pt x="1339519" y="614616"/>
                  </a:lnTo>
                  <a:lnTo>
                    <a:pt x="1563420" y="557809"/>
                  </a:lnTo>
                  <a:close/>
                </a:path>
                <a:path w="1706245" h="1231900">
                  <a:moveTo>
                    <a:pt x="1575130" y="766965"/>
                  </a:moveTo>
                  <a:lnTo>
                    <a:pt x="1562125" y="582345"/>
                  </a:lnTo>
                  <a:lnTo>
                    <a:pt x="1340827" y="645604"/>
                  </a:lnTo>
                  <a:lnTo>
                    <a:pt x="1348625" y="827659"/>
                  </a:lnTo>
                  <a:lnTo>
                    <a:pt x="1575130" y="766965"/>
                  </a:lnTo>
                  <a:close/>
                </a:path>
                <a:path w="1706245" h="1231900">
                  <a:moveTo>
                    <a:pt x="1705787" y="728230"/>
                  </a:moveTo>
                  <a:lnTo>
                    <a:pt x="1682584" y="232460"/>
                  </a:lnTo>
                  <a:lnTo>
                    <a:pt x="586282" y="453224"/>
                  </a:lnTo>
                  <a:lnTo>
                    <a:pt x="518960" y="490677"/>
                  </a:lnTo>
                  <a:lnTo>
                    <a:pt x="530669" y="511327"/>
                  </a:lnTo>
                  <a:lnTo>
                    <a:pt x="572084" y="495833"/>
                  </a:lnTo>
                  <a:lnTo>
                    <a:pt x="1163548" y="377050"/>
                  </a:lnTo>
                  <a:lnTo>
                    <a:pt x="1189456" y="890917"/>
                  </a:lnTo>
                  <a:lnTo>
                    <a:pt x="1327924" y="845731"/>
                  </a:lnTo>
                  <a:lnTo>
                    <a:pt x="1303312" y="347345"/>
                  </a:lnTo>
                  <a:lnTo>
                    <a:pt x="1569923" y="286664"/>
                  </a:lnTo>
                  <a:lnTo>
                    <a:pt x="1591945" y="782459"/>
                  </a:lnTo>
                  <a:lnTo>
                    <a:pt x="1705787" y="728230"/>
                  </a:lnTo>
                  <a:close/>
                </a:path>
              </a:pathLst>
            </a:custGeom>
            <a:solidFill>
              <a:srgbClr val="E8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83959" y="3066986"/>
              <a:ext cx="1786255" cy="773430"/>
            </a:xfrm>
            <a:custGeom>
              <a:avLst/>
              <a:gdLst/>
              <a:ahLst/>
              <a:cxnLst/>
              <a:rect l="l" t="t" r="r" b="b"/>
              <a:pathLst>
                <a:path w="1786254" h="773429">
                  <a:moveTo>
                    <a:pt x="959027" y="383489"/>
                  </a:moveTo>
                  <a:lnTo>
                    <a:pt x="865898" y="383489"/>
                  </a:lnTo>
                  <a:lnTo>
                    <a:pt x="783056" y="379590"/>
                  </a:lnTo>
                  <a:lnTo>
                    <a:pt x="684707" y="370586"/>
                  </a:lnTo>
                  <a:lnTo>
                    <a:pt x="623887" y="358876"/>
                  </a:lnTo>
                  <a:lnTo>
                    <a:pt x="561759" y="335673"/>
                  </a:lnTo>
                  <a:lnTo>
                    <a:pt x="541007" y="316268"/>
                  </a:lnTo>
                  <a:lnTo>
                    <a:pt x="627684" y="276263"/>
                  </a:lnTo>
                  <a:lnTo>
                    <a:pt x="724827" y="250456"/>
                  </a:lnTo>
                  <a:lnTo>
                    <a:pt x="870991" y="205244"/>
                  </a:lnTo>
                  <a:lnTo>
                    <a:pt x="543598" y="262064"/>
                  </a:lnTo>
                  <a:lnTo>
                    <a:pt x="352044" y="340880"/>
                  </a:lnTo>
                  <a:lnTo>
                    <a:pt x="397344" y="373087"/>
                  </a:lnTo>
                  <a:lnTo>
                    <a:pt x="481469" y="398881"/>
                  </a:lnTo>
                  <a:lnTo>
                    <a:pt x="600570" y="413092"/>
                  </a:lnTo>
                  <a:lnTo>
                    <a:pt x="709218" y="415696"/>
                  </a:lnTo>
                  <a:lnTo>
                    <a:pt x="812761" y="413092"/>
                  </a:lnTo>
                  <a:lnTo>
                    <a:pt x="891705" y="400189"/>
                  </a:lnTo>
                  <a:lnTo>
                    <a:pt x="959027" y="383489"/>
                  </a:lnTo>
                  <a:close/>
                </a:path>
                <a:path w="1786254" h="773429">
                  <a:moveTo>
                    <a:pt x="1786102" y="361480"/>
                  </a:moveTo>
                  <a:lnTo>
                    <a:pt x="1419847" y="11607"/>
                  </a:lnTo>
                  <a:lnTo>
                    <a:pt x="1397977" y="51562"/>
                  </a:lnTo>
                  <a:lnTo>
                    <a:pt x="1418539" y="0"/>
                  </a:lnTo>
                  <a:lnTo>
                    <a:pt x="1295590" y="34810"/>
                  </a:lnTo>
                  <a:lnTo>
                    <a:pt x="1151915" y="77419"/>
                  </a:lnTo>
                  <a:lnTo>
                    <a:pt x="604367" y="183349"/>
                  </a:lnTo>
                  <a:lnTo>
                    <a:pt x="252387" y="241465"/>
                  </a:lnTo>
                  <a:lnTo>
                    <a:pt x="238150" y="316268"/>
                  </a:lnTo>
                  <a:lnTo>
                    <a:pt x="937018" y="175539"/>
                  </a:lnTo>
                  <a:lnTo>
                    <a:pt x="1377480" y="89027"/>
                  </a:lnTo>
                  <a:lnTo>
                    <a:pt x="1373212" y="96824"/>
                  </a:lnTo>
                  <a:lnTo>
                    <a:pt x="1245057" y="116230"/>
                  </a:lnTo>
                  <a:lnTo>
                    <a:pt x="1214043" y="224650"/>
                  </a:lnTo>
                  <a:lnTo>
                    <a:pt x="1190739" y="272364"/>
                  </a:lnTo>
                  <a:lnTo>
                    <a:pt x="1159624" y="316268"/>
                  </a:lnTo>
                  <a:lnTo>
                    <a:pt x="1107897" y="356387"/>
                  </a:lnTo>
                  <a:lnTo>
                    <a:pt x="1006957" y="401485"/>
                  </a:lnTo>
                  <a:lnTo>
                    <a:pt x="870991" y="429895"/>
                  </a:lnTo>
                  <a:lnTo>
                    <a:pt x="729932" y="446697"/>
                  </a:lnTo>
                  <a:lnTo>
                    <a:pt x="583768" y="446697"/>
                  </a:lnTo>
                  <a:lnTo>
                    <a:pt x="443928" y="418299"/>
                  </a:lnTo>
                  <a:lnTo>
                    <a:pt x="235559" y="356387"/>
                  </a:lnTo>
                  <a:lnTo>
                    <a:pt x="0" y="352488"/>
                  </a:lnTo>
                  <a:lnTo>
                    <a:pt x="135902" y="773379"/>
                  </a:lnTo>
                  <a:lnTo>
                    <a:pt x="597979" y="675246"/>
                  </a:lnTo>
                  <a:lnTo>
                    <a:pt x="775246" y="555167"/>
                  </a:lnTo>
                  <a:lnTo>
                    <a:pt x="1786102" y="361480"/>
                  </a:lnTo>
                  <a:close/>
                </a:path>
              </a:pathLst>
            </a:custGeom>
            <a:solidFill>
              <a:srgbClr val="D1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41260" y="2429143"/>
              <a:ext cx="107950" cy="890905"/>
            </a:xfrm>
            <a:custGeom>
              <a:avLst/>
              <a:gdLst/>
              <a:ahLst/>
              <a:cxnLst/>
              <a:rect l="l" t="t" r="r" b="b"/>
              <a:pathLst>
                <a:path w="107950" h="890904">
                  <a:moveTo>
                    <a:pt x="54353" y="0"/>
                  </a:moveTo>
                  <a:lnTo>
                    <a:pt x="0" y="90423"/>
                  </a:lnTo>
                  <a:lnTo>
                    <a:pt x="9064" y="760466"/>
                  </a:lnTo>
                  <a:lnTo>
                    <a:pt x="107428" y="890896"/>
                  </a:lnTo>
                  <a:lnTo>
                    <a:pt x="54353" y="0"/>
                  </a:lnTo>
                  <a:close/>
                </a:path>
              </a:pathLst>
            </a:custGeom>
            <a:solidFill>
              <a:srgbClr val="A2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07594" y="1703488"/>
              <a:ext cx="1609090" cy="2658745"/>
            </a:xfrm>
            <a:custGeom>
              <a:avLst/>
              <a:gdLst/>
              <a:ahLst/>
              <a:cxnLst/>
              <a:rect l="l" t="t" r="r" b="b"/>
              <a:pathLst>
                <a:path w="1609090" h="2658745">
                  <a:moveTo>
                    <a:pt x="794689" y="2590063"/>
                  </a:moveTo>
                  <a:lnTo>
                    <a:pt x="761072" y="2018080"/>
                  </a:lnTo>
                  <a:lnTo>
                    <a:pt x="692442" y="2069731"/>
                  </a:lnTo>
                  <a:lnTo>
                    <a:pt x="720966" y="2658491"/>
                  </a:lnTo>
                  <a:lnTo>
                    <a:pt x="794689" y="2590063"/>
                  </a:lnTo>
                  <a:close/>
                </a:path>
                <a:path w="1609090" h="2658745">
                  <a:moveTo>
                    <a:pt x="1608747" y="64617"/>
                  </a:moveTo>
                  <a:lnTo>
                    <a:pt x="1444383" y="0"/>
                  </a:lnTo>
                  <a:lnTo>
                    <a:pt x="50482" y="90424"/>
                  </a:lnTo>
                  <a:lnTo>
                    <a:pt x="0" y="114922"/>
                  </a:lnTo>
                  <a:lnTo>
                    <a:pt x="59537" y="167830"/>
                  </a:lnTo>
                  <a:lnTo>
                    <a:pt x="1608747" y="64617"/>
                  </a:lnTo>
                  <a:close/>
                </a:path>
              </a:pathLst>
            </a:custGeom>
            <a:solidFill>
              <a:srgbClr val="D1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26068" y="3141796"/>
              <a:ext cx="313690" cy="1335405"/>
            </a:xfrm>
            <a:custGeom>
              <a:avLst/>
              <a:gdLst/>
              <a:ahLst/>
              <a:cxnLst/>
              <a:rect l="l" t="t" r="r" b="b"/>
              <a:pathLst>
                <a:path w="313690" h="1335404">
                  <a:moveTo>
                    <a:pt x="0" y="0"/>
                  </a:moveTo>
                  <a:lnTo>
                    <a:pt x="33655" y="510045"/>
                  </a:lnTo>
                  <a:lnTo>
                    <a:pt x="313210" y="1335087"/>
                  </a:lnTo>
                  <a:lnTo>
                    <a:pt x="282146" y="70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23481" y="1698396"/>
              <a:ext cx="1736089" cy="2161540"/>
            </a:xfrm>
            <a:custGeom>
              <a:avLst/>
              <a:gdLst/>
              <a:ahLst/>
              <a:cxnLst/>
              <a:rect l="l" t="t" r="r" b="b"/>
              <a:pathLst>
                <a:path w="1736090" h="2161540">
                  <a:moveTo>
                    <a:pt x="921524" y="1528622"/>
                  </a:moveTo>
                  <a:lnTo>
                    <a:pt x="909815" y="1518323"/>
                  </a:lnTo>
                  <a:lnTo>
                    <a:pt x="415455" y="1608747"/>
                  </a:lnTo>
                  <a:lnTo>
                    <a:pt x="451688" y="1612544"/>
                  </a:lnTo>
                  <a:lnTo>
                    <a:pt x="921524" y="1528622"/>
                  </a:lnTo>
                  <a:close/>
                </a:path>
                <a:path w="1736090" h="2161540">
                  <a:moveTo>
                    <a:pt x="1629435" y="69710"/>
                  </a:moveTo>
                  <a:lnTo>
                    <a:pt x="166954" y="165227"/>
                  </a:lnTo>
                  <a:lnTo>
                    <a:pt x="102247" y="117411"/>
                  </a:lnTo>
                  <a:lnTo>
                    <a:pt x="102247" y="103212"/>
                  </a:lnTo>
                  <a:lnTo>
                    <a:pt x="85420" y="117411"/>
                  </a:lnTo>
                  <a:lnTo>
                    <a:pt x="124244" y="1430502"/>
                  </a:lnTo>
                  <a:lnTo>
                    <a:pt x="0" y="1443405"/>
                  </a:lnTo>
                  <a:lnTo>
                    <a:pt x="284721" y="2161324"/>
                  </a:lnTo>
                  <a:lnTo>
                    <a:pt x="287312" y="2140674"/>
                  </a:lnTo>
                  <a:lnTo>
                    <a:pt x="151422" y="1742973"/>
                  </a:lnTo>
                  <a:lnTo>
                    <a:pt x="249796" y="1736572"/>
                  </a:lnTo>
                  <a:lnTo>
                    <a:pt x="304139" y="1772678"/>
                  </a:lnTo>
                  <a:lnTo>
                    <a:pt x="477570" y="1749475"/>
                  </a:lnTo>
                  <a:lnTo>
                    <a:pt x="555231" y="1784286"/>
                  </a:lnTo>
                  <a:lnTo>
                    <a:pt x="616064" y="1801088"/>
                  </a:lnTo>
                  <a:lnTo>
                    <a:pt x="724725" y="1816595"/>
                  </a:lnTo>
                  <a:lnTo>
                    <a:pt x="824484" y="1823097"/>
                  </a:lnTo>
                  <a:lnTo>
                    <a:pt x="924128" y="1820494"/>
                  </a:lnTo>
                  <a:lnTo>
                    <a:pt x="1019860" y="1810092"/>
                  </a:lnTo>
                  <a:lnTo>
                    <a:pt x="1110513" y="1789480"/>
                  </a:lnTo>
                  <a:lnTo>
                    <a:pt x="1188148" y="1766290"/>
                  </a:lnTo>
                  <a:lnTo>
                    <a:pt x="1256665" y="1736572"/>
                  </a:lnTo>
                  <a:lnTo>
                    <a:pt x="1308493" y="1695272"/>
                  </a:lnTo>
                  <a:lnTo>
                    <a:pt x="1251572" y="1732673"/>
                  </a:lnTo>
                  <a:lnTo>
                    <a:pt x="1192047" y="1754581"/>
                  </a:lnTo>
                  <a:lnTo>
                    <a:pt x="1119505" y="1777885"/>
                  </a:lnTo>
                  <a:lnTo>
                    <a:pt x="1045781" y="1793392"/>
                  </a:lnTo>
                  <a:lnTo>
                    <a:pt x="948740" y="1807591"/>
                  </a:lnTo>
                  <a:lnTo>
                    <a:pt x="842594" y="1810092"/>
                  </a:lnTo>
                  <a:lnTo>
                    <a:pt x="751941" y="1804987"/>
                  </a:lnTo>
                  <a:lnTo>
                    <a:pt x="656183" y="1789480"/>
                  </a:lnTo>
                  <a:lnTo>
                    <a:pt x="573341" y="1770075"/>
                  </a:lnTo>
                  <a:lnTo>
                    <a:pt x="499579" y="1737880"/>
                  </a:lnTo>
                  <a:lnTo>
                    <a:pt x="467220" y="1722374"/>
                  </a:lnTo>
                  <a:lnTo>
                    <a:pt x="484047" y="1705571"/>
                  </a:lnTo>
                  <a:lnTo>
                    <a:pt x="525462" y="1724977"/>
                  </a:lnTo>
                  <a:lnTo>
                    <a:pt x="640651" y="1679765"/>
                  </a:lnTo>
                  <a:lnTo>
                    <a:pt x="792060" y="1625549"/>
                  </a:lnTo>
                  <a:lnTo>
                    <a:pt x="1034072" y="1581645"/>
                  </a:lnTo>
                  <a:lnTo>
                    <a:pt x="1181633" y="1555724"/>
                  </a:lnTo>
                  <a:lnTo>
                    <a:pt x="1377124" y="1545424"/>
                  </a:lnTo>
                  <a:lnTo>
                    <a:pt x="1380921" y="1571231"/>
                  </a:lnTo>
                  <a:lnTo>
                    <a:pt x="1483169" y="1540332"/>
                  </a:lnTo>
                  <a:lnTo>
                    <a:pt x="1441754" y="1495120"/>
                  </a:lnTo>
                  <a:lnTo>
                    <a:pt x="1544002" y="1475714"/>
                  </a:lnTo>
                  <a:lnTo>
                    <a:pt x="1554403" y="1431810"/>
                  </a:lnTo>
                  <a:lnTo>
                    <a:pt x="396036" y="1675866"/>
                  </a:lnTo>
                  <a:lnTo>
                    <a:pt x="323557" y="1584134"/>
                  </a:lnTo>
                  <a:lnTo>
                    <a:pt x="389559" y="1559636"/>
                  </a:lnTo>
                  <a:lnTo>
                    <a:pt x="239433" y="1577746"/>
                  </a:lnTo>
                  <a:lnTo>
                    <a:pt x="143649" y="1462811"/>
                  </a:lnTo>
                  <a:lnTo>
                    <a:pt x="139776" y="898588"/>
                  </a:lnTo>
                  <a:lnTo>
                    <a:pt x="163068" y="1142644"/>
                  </a:lnTo>
                  <a:lnTo>
                    <a:pt x="168249" y="858583"/>
                  </a:lnTo>
                  <a:lnTo>
                    <a:pt x="200609" y="1261364"/>
                  </a:lnTo>
                  <a:lnTo>
                    <a:pt x="165658" y="197535"/>
                  </a:lnTo>
                  <a:lnTo>
                    <a:pt x="176022" y="175526"/>
                  </a:lnTo>
                  <a:lnTo>
                    <a:pt x="1629435" y="69710"/>
                  </a:lnTo>
                  <a:close/>
                </a:path>
                <a:path w="1736090" h="2161540">
                  <a:moveTo>
                    <a:pt x="1735582" y="1289773"/>
                  </a:moveTo>
                  <a:lnTo>
                    <a:pt x="1698066" y="64503"/>
                  </a:lnTo>
                  <a:lnTo>
                    <a:pt x="1524584" y="0"/>
                  </a:lnTo>
                  <a:lnTo>
                    <a:pt x="141071" y="94208"/>
                  </a:lnTo>
                  <a:lnTo>
                    <a:pt x="115176" y="105816"/>
                  </a:lnTo>
                  <a:lnTo>
                    <a:pt x="1529791" y="15494"/>
                  </a:lnTo>
                  <a:lnTo>
                    <a:pt x="1677365" y="74803"/>
                  </a:lnTo>
                  <a:lnTo>
                    <a:pt x="1716176" y="1279474"/>
                  </a:lnTo>
                  <a:lnTo>
                    <a:pt x="1254175" y="1390548"/>
                  </a:lnTo>
                  <a:lnTo>
                    <a:pt x="1254175" y="1421511"/>
                  </a:lnTo>
                  <a:lnTo>
                    <a:pt x="1254175" y="1446669"/>
                  </a:lnTo>
                  <a:lnTo>
                    <a:pt x="1194650" y="1459407"/>
                  </a:lnTo>
                  <a:lnTo>
                    <a:pt x="1194650" y="1435709"/>
                  </a:lnTo>
                  <a:lnTo>
                    <a:pt x="1184236" y="1422806"/>
                  </a:lnTo>
                  <a:lnTo>
                    <a:pt x="1239862" y="1408607"/>
                  </a:lnTo>
                  <a:lnTo>
                    <a:pt x="1254175" y="1421511"/>
                  </a:lnTo>
                  <a:lnTo>
                    <a:pt x="1254175" y="1390548"/>
                  </a:lnTo>
                  <a:lnTo>
                    <a:pt x="1179029" y="1408607"/>
                  </a:lnTo>
                  <a:lnTo>
                    <a:pt x="1178750" y="1408671"/>
                  </a:lnTo>
                  <a:lnTo>
                    <a:pt x="1178750" y="1462811"/>
                  </a:lnTo>
                  <a:lnTo>
                    <a:pt x="1103655" y="1478876"/>
                  </a:lnTo>
                  <a:lnTo>
                    <a:pt x="1102702" y="1451216"/>
                  </a:lnTo>
                  <a:lnTo>
                    <a:pt x="1090231" y="1436230"/>
                  </a:lnTo>
                  <a:lnTo>
                    <a:pt x="1090231" y="1481759"/>
                  </a:lnTo>
                  <a:lnTo>
                    <a:pt x="1023429" y="1496060"/>
                  </a:lnTo>
                  <a:lnTo>
                    <a:pt x="1022464" y="1469313"/>
                  </a:lnTo>
                  <a:lnTo>
                    <a:pt x="1013358" y="1457604"/>
                  </a:lnTo>
                  <a:lnTo>
                    <a:pt x="1072883" y="1444701"/>
                  </a:lnTo>
                  <a:lnTo>
                    <a:pt x="1087196" y="1452511"/>
                  </a:lnTo>
                  <a:lnTo>
                    <a:pt x="1090231" y="1481759"/>
                  </a:lnTo>
                  <a:lnTo>
                    <a:pt x="1090231" y="1436230"/>
                  </a:lnTo>
                  <a:lnTo>
                    <a:pt x="1089799" y="1435709"/>
                  </a:lnTo>
                  <a:lnTo>
                    <a:pt x="1166126" y="1424101"/>
                  </a:lnTo>
                  <a:lnTo>
                    <a:pt x="1177734" y="1433106"/>
                  </a:lnTo>
                  <a:lnTo>
                    <a:pt x="1178750" y="1462811"/>
                  </a:lnTo>
                  <a:lnTo>
                    <a:pt x="1178750" y="1408671"/>
                  </a:lnTo>
                  <a:lnTo>
                    <a:pt x="1012532" y="1443329"/>
                  </a:lnTo>
                  <a:lnTo>
                    <a:pt x="1012532" y="1498384"/>
                  </a:lnTo>
                  <a:lnTo>
                    <a:pt x="936421" y="1514678"/>
                  </a:lnTo>
                  <a:lnTo>
                    <a:pt x="934427" y="1489913"/>
                  </a:lnTo>
                  <a:lnTo>
                    <a:pt x="926731" y="1473111"/>
                  </a:lnTo>
                  <a:lnTo>
                    <a:pt x="992644" y="1461516"/>
                  </a:lnTo>
                  <a:lnTo>
                    <a:pt x="1009561" y="1468018"/>
                  </a:lnTo>
                  <a:lnTo>
                    <a:pt x="1012532" y="1498384"/>
                  </a:lnTo>
                  <a:lnTo>
                    <a:pt x="1012532" y="1443329"/>
                  </a:lnTo>
                  <a:lnTo>
                    <a:pt x="832180" y="1480921"/>
                  </a:lnTo>
                  <a:lnTo>
                    <a:pt x="411568" y="1555724"/>
                  </a:lnTo>
                  <a:lnTo>
                    <a:pt x="484047" y="1553235"/>
                  </a:lnTo>
                  <a:lnTo>
                    <a:pt x="654888" y="1523530"/>
                  </a:lnTo>
                  <a:lnTo>
                    <a:pt x="906018" y="1477022"/>
                  </a:lnTo>
                  <a:lnTo>
                    <a:pt x="921524" y="1487322"/>
                  </a:lnTo>
                  <a:lnTo>
                    <a:pt x="924128" y="1522234"/>
                  </a:lnTo>
                  <a:lnTo>
                    <a:pt x="932205" y="1522234"/>
                  </a:lnTo>
                  <a:lnTo>
                    <a:pt x="942238" y="1529930"/>
                  </a:lnTo>
                  <a:lnTo>
                    <a:pt x="1346009" y="1440916"/>
                  </a:lnTo>
                  <a:lnTo>
                    <a:pt x="1335709" y="1429207"/>
                  </a:lnTo>
                  <a:lnTo>
                    <a:pt x="1263497" y="1444675"/>
                  </a:lnTo>
                  <a:lnTo>
                    <a:pt x="1264475" y="1421511"/>
                  </a:lnTo>
                  <a:lnTo>
                    <a:pt x="1255471" y="1407299"/>
                  </a:lnTo>
                  <a:lnTo>
                    <a:pt x="1431455" y="1365999"/>
                  </a:lnTo>
                  <a:lnTo>
                    <a:pt x="1435354" y="1411211"/>
                  </a:lnTo>
                  <a:lnTo>
                    <a:pt x="1446949" y="1407299"/>
                  </a:lnTo>
                  <a:lnTo>
                    <a:pt x="1444358" y="1364691"/>
                  </a:lnTo>
                  <a:lnTo>
                    <a:pt x="1735582" y="12897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003" y="3057878"/>
              <a:ext cx="239404" cy="917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24777" y="1910143"/>
              <a:ext cx="2021839" cy="2617470"/>
            </a:xfrm>
            <a:custGeom>
              <a:avLst/>
              <a:gdLst/>
              <a:ahLst/>
              <a:cxnLst/>
              <a:rect l="l" t="t" r="r" b="b"/>
              <a:pathLst>
                <a:path w="2021840" h="2617470">
                  <a:moveTo>
                    <a:pt x="893013" y="1740420"/>
                  </a:moveTo>
                  <a:lnTo>
                    <a:pt x="749350" y="1823059"/>
                  </a:lnTo>
                  <a:lnTo>
                    <a:pt x="280847" y="1925040"/>
                  </a:lnTo>
                  <a:lnTo>
                    <a:pt x="280847" y="1948294"/>
                  </a:lnTo>
                  <a:lnTo>
                    <a:pt x="767461" y="1834667"/>
                  </a:lnTo>
                  <a:lnTo>
                    <a:pt x="893013" y="1740420"/>
                  </a:lnTo>
                  <a:close/>
                </a:path>
                <a:path w="2021840" h="2617470">
                  <a:moveTo>
                    <a:pt x="1241171" y="1806270"/>
                  </a:moveTo>
                  <a:lnTo>
                    <a:pt x="1234668" y="1789480"/>
                  </a:lnTo>
                  <a:lnTo>
                    <a:pt x="1137627" y="1806270"/>
                  </a:lnTo>
                  <a:lnTo>
                    <a:pt x="1135024" y="1794649"/>
                  </a:lnTo>
                  <a:lnTo>
                    <a:pt x="992657" y="1820456"/>
                  </a:lnTo>
                  <a:lnTo>
                    <a:pt x="992657" y="1835950"/>
                  </a:lnTo>
                  <a:lnTo>
                    <a:pt x="881405" y="1859203"/>
                  </a:lnTo>
                  <a:lnTo>
                    <a:pt x="881405" y="1886318"/>
                  </a:lnTo>
                  <a:lnTo>
                    <a:pt x="1241171" y="1806270"/>
                  </a:lnTo>
                  <a:close/>
                </a:path>
                <a:path w="2021840" h="2617470">
                  <a:moveTo>
                    <a:pt x="1255369" y="1841131"/>
                  </a:moveTo>
                  <a:lnTo>
                    <a:pt x="1180338" y="1861781"/>
                  </a:lnTo>
                  <a:lnTo>
                    <a:pt x="1177734" y="1839836"/>
                  </a:lnTo>
                  <a:lnTo>
                    <a:pt x="1159637" y="1843709"/>
                  </a:lnTo>
                  <a:lnTo>
                    <a:pt x="1160932" y="1874697"/>
                  </a:lnTo>
                  <a:lnTo>
                    <a:pt x="1251572" y="1855330"/>
                  </a:lnTo>
                  <a:lnTo>
                    <a:pt x="1255369" y="1841131"/>
                  </a:lnTo>
                  <a:close/>
                </a:path>
                <a:path w="2021840" h="2617470">
                  <a:moveTo>
                    <a:pt x="1589328" y="930897"/>
                  </a:moveTo>
                  <a:lnTo>
                    <a:pt x="1563408" y="23202"/>
                  </a:lnTo>
                  <a:lnTo>
                    <a:pt x="1584121" y="0"/>
                  </a:lnTo>
                  <a:lnTo>
                    <a:pt x="1554416" y="2832"/>
                  </a:lnTo>
                  <a:lnTo>
                    <a:pt x="1554416" y="459587"/>
                  </a:lnTo>
                  <a:lnTo>
                    <a:pt x="1553108" y="914095"/>
                  </a:lnTo>
                  <a:lnTo>
                    <a:pt x="1017270" y="1032929"/>
                  </a:lnTo>
                  <a:lnTo>
                    <a:pt x="407682" y="1114234"/>
                  </a:lnTo>
                  <a:lnTo>
                    <a:pt x="378815" y="1110500"/>
                  </a:lnTo>
                  <a:lnTo>
                    <a:pt x="348170" y="118618"/>
                  </a:lnTo>
                  <a:lnTo>
                    <a:pt x="1528495" y="24498"/>
                  </a:lnTo>
                  <a:lnTo>
                    <a:pt x="1554416" y="459587"/>
                  </a:lnTo>
                  <a:lnTo>
                    <a:pt x="1554416" y="2832"/>
                  </a:lnTo>
                  <a:lnTo>
                    <a:pt x="1013371" y="54203"/>
                  </a:lnTo>
                  <a:lnTo>
                    <a:pt x="328726" y="104508"/>
                  </a:lnTo>
                  <a:lnTo>
                    <a:pt x="330060" y="105562"/>
                  </a:lnTo>
                  <a:lnTo>
                    <a:pt x="359791" y="1128445"/>
                  </a:lnTo>
                  <a:lnTo>
                    <a:pt x="367563" y="1126363"/>
                  </a:lnTo>
                  <a:lnTo>
                    <a:pt x="367563" y="1131049"/>
                  </a:lnTo>
                  <a:lnTo>
                    <a:pt x="561708" y="1110335"/>
                  </a:lnTo>
                  <a:lnTo>
                    <a:pt x="993952" y="1060030"/>
                  </a:lnTo>
                  <a:lnTo>
                    <a:pt x="1589328" y="930897"/>
                  </a:lnTo>
                  <a:close/>
                </a:path>
                <a:path w="2021840" h="2617470">
                  <a:moveTo>
                    <a:pt x="2021624" y="2070950"/>
                  </a:moveTo>
                  <a:lnTo>
                    <a:pt x="2006117" y="1572539"/>
                  </a:lnTo>
                  <a:lnTo>
                    <a:pt x="1971205" y="1535125"/>
                  </a:lnTo>
                  <a:lnTo>
                    <a:pt x="1968550" y="1535671"/>
                  </a:lnTo>
                  <a:lnTo>
                    <a:pt x="1582813" y="1158151"/>
                  </a:lnTo>
                  <a:lnTo>
                    <a:pt x="1567319" y="1168450"/>
                  </a:lnTo>
                  <a:lnTo>
                    <a:pt x="1954390" y="1538592"/>
                  </a:lnTo>
                  <a:lnTo>
                    <a:pt x="930529" y="1749463"/>
                  </a:lnTo>
                  <a:lnTo>
                    <a:pt x="829589" y="1817878"/>
                  </a:lnTo>
                  <a:lnTo>
                    <a:pt x="1984108" y="1581645"/>
                  </a:lnTo>
                  <a:lnTo>
                    <a:pt x="2001786" y="2062441"/>
                  </a:lnTo>
                  <a:lnTo>
                    <a:pt x="1887474" y="2091677"/>
                  </a:lnTo>
                  <a:lnTo>
                    <a:pt x="1875243" y="1860016"/>
                  </a:lnTo>
                  <a:lnTo>
                    <a:pt x="1875243" y="2094801"/>
                  </a:lnTo>
                  <a:lnTo>
                    <a:pt x="1641792" y="2154504"/>
                  </a:lnTo>
                  <a:lnTo>
                    <a:pt x="1633029" y="1959902"/>
                  </a:lnTo>
                  <a:lnTo>
                    <a:pt x="1865337" y="1897926"/>
                  </a:lnTo>
                  <a:lnTo>
                    <a:pt x="1875243" y="2094801"/>
                  </a:lnTo>
                  <a:lnTo>
                    <a:pt x="1875243" y="1860016"/>
                  </a:lnTo>
                  <a:lnTo>
                    <a:pt x="1864575" y="1657934"/>
                  </a:lnTo>
                  <a:lnTo>
                    <a:pt x="1864575" y="1882673"/>
                  </a:lnTo>
                  <a:lnTo>
                    <a:pt x="1632394" y="1945754"/>
                  </a:lnTo>
                  <a:lnTo>
                    <a:pt x="1625180" y="1785416"/>
                  </a:lnTo>
                  <a:lnTo>
                    <a:pt x="1856828" y="1728571"/>
                  </a:lnTo>
                  <a:lnTo>
                    <a:pt x="1864575" y="1882673"/>
                  </a:lnTo>
                  <a:lnTo>
                    <a:pt x="1864575" y="1657934"/>
                  </a:lnTo>
                  <a:lnTo>
                    <a:pt x="1862455" y="1617751"/>
                  </a:lnTo>
                  <a:lnTo>
                    <a:pt x="1855863" y="1619123"/>
                  </a:lnTo>
                  <a:lnTo>
                    <a:pt x="1855863" y="1709420"/>
                  </a:lnTo>
                  <a:lnTo>
                    <a:pt x="1624279" y="1765312"/>
                  </a:lnTo>
                  <a:lnTo>
                    <a:pt x="1620443" y="1679727"/>
                  </a:lnTo>
                  <a:lnTo>
                    <a:pt x="1852041" y="1633245"/>
                  </a:lnTo>
                  <a:lnTo>
                    <a:pt x="1855863" y="1709420"/>
                  </a:lnTo>
                  <a:lnTo>
                    <a:pt x="1855863" y="1619123"/>
                  </a:lnTo>
                  <a:lnTo>
                    <a:pt x="1606130" y="1670697"/>
                  </a:lnTo>
                  <a:lnTo>
                    <a:pt x="1627428" y="2158174"/>
                  </a:lnTo>
                  <a:lnTo>
                    <a:pt x="1482356" y="2195271"/>
                  </a:lnTo>
                  <a:lnTo>
                    <a:pt x="1462087" y="1782813"/>
                  </a:lnTo>
                  <a:lnTo>
                    <a:pt x="1462087" y="2000364"/>
                  </a:lnTo>
                  <a:lnTo>
                    <a:pt x="871512" y="2151164"/>
                  </a:lnTo>
                  <a:lnTo>
                    <a:pt x="862050" y="1971929"/>
                  </a:lnTo>
                  <a:lnTo>
                    <a:pt x="1453794" y="1836775"/>
                  </a:lnTo>
                  <a:lnTo>
                    <a:pt x="1462087" y="2000364"/>
                  </a:lnTo>
                  <a:lnTo>
                    <a:pt x="1462087" y="1782813"/>
                  </a:lnTo>
                  <a:lnTo>
                    <a:pt x="1458671" y="1713293"/>
                  </a:lnTo>
                  <a:lnTo>
                    <a:pt x="1063891" y="1794649"/>
                  </a:lnTo>
                  <a:lnTo>
                    <a:pt x="1259281" y="1764944"/>
                  </a:lnTo>
                  <a:lnTo>
                    <a:pt x="1278686" y="1847583"/>
                  </a:lnTo>
                  <a:lnTo>
                    <a:pt x="1278686" y="1764944"/>
                  </a:lnTo>
                  <a:lnTo>
                    <a:pt x="1448257" y="1727504"/>
                  </a:lnTo>
                  <a:lnTo>
                    <a:pt x="1453032" y="1821738"/>
                  </a:lnTo>
                  <a:lnTo>
                    <a:pt x="861187" y="1955342"/>
                  </a:lnTo>
                  <a:lnTo>
                    <a:pt x="855497" y="1847583"/>
                  </a:lnTo>
                  <a:lnTo>
                    <a:pt x="828281" y="1821764"/>
                  </a:lnTo>
                  <a:lnTo>
                    <a:pt x="855497" y="2361450"/>
                  </a:lnTo>
                  <a:lnTo>
                    <a:pt x="881405" y="2338222"/>
                  </a:lnTo>
                  <a:lnTo>
                    <a:pt x="872655" y="2172855"/>
                  </a:lnTo>
                  <a:lnTo>
                    <a:pt x="1462900" y="2016353"/>
                  </a:lnTo>
                  <a:lnTo>
                    <a:pt x="1472095" y="2197887"/>
                  </a:lnTo>
                  <a:lnTo>
                    <a:pt x="893013" y="2345956"/>
                  </a:lnTo>
                  <a:lnTo>
                    <a:pt x="807567" y="2428595"/>
                  </a:lnTo>
                  <a:lnTo>
                    <a:pt x="310616" y="2548674"/>
                  </a:lnTo>
                  <a:lnTo>
                    <a:pt x="55651" y="1749463"/>
                  </a:lnTo>
                  <a:lnTo>
                    <a:pt x="0" y="1256271"/>
                  </a:lnTo>
                  <a:lnTo>
                    <a:pt x="29756" y="1741703"/>
                  </a:lnTo>
                  <a:lnTo>
                    <a:pt x="301561" y="2617101"/>
                  </a:lnTo>
                  <a:lnTo>
                    <a:pt x="1995703" y="2153589"/>
                  </a:lnTo>
                  <a:lnTo>
                    <a:pt x="1998306" y="2082571"/>
                  </a:lnTo>
                  <a:lnTo>
                    <a:pt x="2006409" y="2072982"/>
                  </a:lnTo>
                  <a:lnTo>
                    <a:pt x="2021624" y="20709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62761" y="1995350"/>
              <a:ext cx="593090" cy="984250"/>
            </a:xfrm>
            <a:custGeom>
              <a:avLst/>
              <a:gdLst/>
              <a:ahLst/>
              <a:cxnLst/>
              <a:rect l="l" t="t" r="r" b="b"/>
              <a:pathLst>
                <a:path w="593090" h="984250">
                  <a:moveTo>
                    <a:pt x="551345" y="0"/>
                  </a:moveTo>
                  <a:lnTo>
                    <a:pt x="563055" y="854684"/>
                  </a:lnTo>
                  <a:lnTo>
                    <a:pt x="0" y="983813"/>
                  </a:lnTo>
                  <a:lnTo>
                    <a:pt x="592764" y="880488"/>
                  </a:lnTo>
                  <a:lnTo>
                    <a:pt x="551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93643" y="1977244"/>
              <a:ext cx="1161415" cy="1019175"/>
            </a:xfrm>
            <a:custGeom>
              <a:avLst/>
              <a:gdLst/>
              <a:ahLst/>
              <a:cxnLst/>
              <a:rect l="l" t="t" r="r" b="b"/>
              <a:pathLst>
                <a:path w="1161415" h="1019175">
                  <a:moveTo>
                    <a:pt x="1119519" y="0"/>
                  </a:moveTo>
                  <a:lnTo>
                    <a:pt x="0" y="71015"/>
                  </a:lnTo>
                  <a:lnTo>
                    <a:pt x="37526" y="960611"/>
                  </a:lnTo>
                  <a:lnTo>
                    <a:pt x="49182" y="1018725"/>
                  </a:lnTo>
                  <a:lnTo>
                    <a:pt x="623796" y="955407"/>
                  </a:lnTo>
                  <a:lnTo>
                    <a:pt x="1093605" y="835385"/>
                  </a:lnTo>
                  <a:lnTo>
                    <a:pt x="1148035" y="794076"/>
                  </a:lnTo>
                  <a:lnTo>
                    <a:pt x="1160938" y="369282"/>
                  </a:lnTo>
                  <a:lnTo>
                    <a:pt x="1119519" y="0"/>
                  </a:lnTo>
                  <a:close/>
                </a:path>
              </a:pathLst>
            </a:custGeom>
            <a:solidFill>
              <a:srgbClr val="B8B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27287" y="2055958"/>
              <a:ext cx="265430" cy="440690"/>
            </a:xfrm>
            <a:custGeom>
              <a:avLst/>
              <a:gdLst/>
              <a:ahLst/>
              <a:cxnLst/>
              <a:rect l="l" t="t" r="r" b="b"/>
              <a:pathLst>
                <a:path w="265429" h="440689">
                  <a:moveTo>
                    <a:pt x="265329" y="0"/>
                  </a:moveTo>
                  <a:lnTo>
                    <a:pt x="0" y="29707"/>
                  </a:lnTo>
                  <a:lnTo>
                    <a:pt x="24591" y="440298"/>
                  </a:lnTo>
                  <a:lnTo>
                    <a:pt x="53063" y="129129"/>
                  </a:lnTo>
                  <a:lnTo>
                    <a:pt x="86719" y="58113"/>
                  </a:lnTo>
                  <a:lnTo>
                    <a:pt x="265329" y="0"/>
                  </a:lnTo>
                  <a:close/>
                </a:path>
              </a:pathLst>
            </a:custGeom>
            <a:solidFill>
              <a:srgbClr val="E4E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85945" y="3424429"/>
            <a:ext cx="5567473" cy="2691665"/>
            <a:chOff x="685800" y="3424428"/>
            <a:chExt cx="5567680" cy="269176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" y="3845859"/>
              <a:ext cx="4655820" cy="227024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343400" y="3429000"/>
              <a:ext cx="1905000" cy="1371600"/>
            </a:xfrm>
            <a:custGeom>
              <a:avLst/>
              <a:gdLst/>
              <a:ahLst/>
              <a:cxnLst/>
              <a:rect l="l" t="t" r="r" b="b"/>
              <a:pathLst>
                <a:path w="1905000" h="1371600">
                  <a:moveTo>
                    <a:pt x="0" y="1371600"/>
                  </a:moveTo>
                  <a:lnTo>
                    <a:pt x="838200" y="685800"/>
                  </a:lnTo>
                </a:path>
                <a:path w="1905000" h="1371600">
                  <a:moveTo>
                    <a:pt x="838200" y="685800"/>
                  </a:moveTo>
                  <a:lnTo>
                    <a:pt x="762000" y="1066800"/>
                  </a:lnTo>
                </a:path>
                <a:path w="1905000" h="1371600">
                  <a:moveTo>
                    <a:pt x="762000" y="1066800"/>
                  </a:moveTo>
                  <a:lnTo>
                    <a:pt x="1905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69865" y="4309332"/>
            <a:ext cx="6192925" cy="1697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3162" marR="5080" indent="1523871"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S</a:t>
            </a:r>
            <a:r>
              <a:rPr sz="2400" spc="-15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rver</a:t>
            </a:r>
            <a:r>
              <a:rPr sz="2400" dirty="0">
                <a:latin typeface="Arial MT"/>
                <a:cs typeface="Arial MT"/>
              </a:rPr>
              <a:t>: 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Data</a:t>
            </a:r>
            <a:r>
              <a:rPr sz="2400" u="heavy" spc="-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Management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5"/>
              </a:spcBef>
            </a:pPr>
            <a:endParaRPr sz="3750">
              <a:latin typeface="Arial MT"/>
              <a:cs typeface="Arial MT"/>
            </a:endParaRPr>
          </a:p>
          <a:p>
            <a:pPr marL="12699"/>
            <a:r>
              <a:rPr sz="2400" spc="-5" dirty="0">
                <a:latin typeface="Arial MT"/>
                <a:cs typeface="Arial MT"/>
              </a:rPr>
              <a:t>Client: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Presentation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Application</a:t>
            </a:r>
            <a:r>
              <a:rPr sz="2400" u="heavy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Logic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1455" y="2491867"/>
            <a:ext cx="63544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Calibri"/>
                <a:cs typeface="Calibri"/>
              </a:rPr>
              <a:t>The</a:t>
            </a:r>
            <a:r>
              <a:rPr sz="4400" spc="25" dirty="0">
                <a:latin typeface="Calibri"/>
                <a:cs typeface="Calibri"/>
              </a:rPr>
              <a:t> </a:t>
            </a:r>
            <a:r>
              <a:rPr sz="4400" spc="-114" dirty="0">
                <a:latin typeface="Calibri"/>
                <a:cs typeface="Calibri"/>
              </a:rPr>
              <a:t>Token</a:t>
            </a:r>
            <a:r>
              <a:rPr sz="4400" spc="35" dirty="0">
                <a:latin typeface="Calibri"/>
                <a:cs typeface="Calibri"/>
              </a:rPr>
              <a:t> </a:t>
            </a:r>
            <a:r>
              <a:rPr sz="4400" spc="-465" dirty="0">
                <a:latin typeface="Calibri"/>
                <a:cs typeface="Calibri"/>
              </a:rPr>
              <a:t>B</a:t>
            </a:r>
            <a:r>
              <a:rPr sz="3600" spc="-697" baseline="-4629" dirty="0">
                <a:latin typeface="Times New Roman"/>
                <a:cs typeface="Times New Roman"/>
              </a:rPr>
              <a:t>5-</a:t>
            </a:r>
            <a:r>
              <a:rPr sz="4400" spc="-465" dirty="0">
                <a:latin typeface="Calibri"/>
                <a:cs typeface="Calibri"/>
              </a:rPr>
              <a:t>u</a:t>
            </a:r>
            <a:r>
              <a:rPr sz="3600" spc="-697" baseline="-4629" dirty="0">
                <a:latin typeface="Times New Roman"/>
                <a:cs typeface="Times New Roman"/>
              </a:rPr>
              <a:t>34</a:t>
            </a:r>
            <a:r>
              <a:rPr sz="4400" spc="-465" dirty="0">
                <a:latin typeface="Calibri"/>
                <a:cs typeface="Calibri"/>
              </a:rPr>
              <a:t>cket</a:t>
            </a:r>
            <a:r>
              <a:rPr sz="4400" spc="-45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Algorithm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5073" y="6098540"/>
            <a:ext cx="17760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solidFill>
                  <a:srgbClr val="800000"/>
                </a:solidFill>
                <a:latin typeface="Times New Roman"/>
                <a:cs typeface="Times New Roman"/>
              </a:rPr>
              <a:t>(a)</a:t>
            </a:r>
            <a:r>
              <a:rPr sz="3200" spc="-12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Before.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4609" y="6098844"/>
            <a:ext cx="17399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89305" algn="l"/>
              </a:tabLst>
            </a:pPr>
            <a:r>
              <a:rPr sz="3200" spc="-5" dirty="0">
                <a:solidFill>
                  <a:srgbClr val="800000"/>
                </a:solidFill>
                <a:latin typeface="Times New Roman"/>
                <a:cs typeface="Times New Roman"/>
              </a:rPr>
              <a:t>(b)	</a:t>
            </a:r>
            <a:r>
              <a:rPr sz="3200" spc="-35" dirty="0">
                <a:latin typeface="Times New Roman"/>
                <a:cs typeface="Times New Roman"/>
              </a:rPr>
              <a:t>After.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" y="353568"/>
            <a:ext cx="9067800" cy="5312663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227" y="174701"/>
            <a:ext cx="6919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0000"/>
                </a:solidFill>
                <a:latin typeface="Tahoma"/>
                <a:cs typeface="Tahoma"/>
              </a:rPr>
              <a:t>Transmission</a:t>
            </a:r>
            <a:r>
              <a:rPr sz="36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Tahoma"/>
                <a:cs typeface="Tahoma"/>
              </a:rPr>
              <a:t>Control </a:t>
            </a:r>
            <a:r>
              <a:rPr sz="3600" b="1" dirty="0">
                <a:solidFill>
                  <a:srgbClr val="FF0000"/>
                </a:solidFill>
                <a:latin typeface="Tahoma"/>
                <a:cs typeface="Tahoma"/>
              </a:rPr>
              <a:t>Protocol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835" y="922985"/>
            <a:ext cx="177228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  <a:tab pos="1442085" algn="l"/>
              </a:tabLst>
            </a:pPr>
            <a:r>
              <a:rPr sz="3200" spc="-30" dirty="0">
                <a:latin typeface="Tahoma"/>
                <a:cs typeface="Tahoma"/>
              </a:rPr>
              <a:t>TCP	</a:t>
            </a:r>
            <a:r>
              <a:rPr sz="3200" spc="-20" dirty="0">
                <a:latin typeface="Tahoma"/>
                <a:cs typeface="Tahoma"/>
              </a:rPr>
              <a:t>is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r</a:t>
            </a:r>
            <a:r>
              <a:rPr sz="3200" spc="-10" dirty="0">
                <a:latin typeface="Tahoma"/>
                <a:cs typeface="Tahoma"/>
              </a:rPr>
              <a:t>ece</a:t>
            </a:r>
            <a:r>
              <a:rPr sz="3200" spc="-40" dirty="0">
                <a:latin typeface="Tahoma"/>
                <a:cs typeface="Tahoma"/>
              </a:rPr>
              <a:t>i</a:t>
            </a:r>
            <a:r>
              <a:rPr sz="3200" spc="-35" dirty="0">
                <a:latin typeface="Tahoma"/>
                <a:cs typeface="Tahoma"/>
              </a:rPr>
              <a:t>v</a:t>
            </a:r>
            <a:r>
              <a:rPr sz="3200" spc="-10" dirty="0">
                <a:latin typeface="Tahoma"/>
                <a:cs typeface="Tahoma"/>
              </a:rPr>
              <a:t>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4194" y="922985"/>
            <a:ext cx="37433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95"/>
              </a:spcBef>
              <a:tabLst>
                <a:tab pos="1689100" algn="l"/>
                <a:tab pos="1920875" algn="l"/>
              </a:tabLst>
            </a:pPr>
            <a:r>
              <a:rPr sz="3200" b="1" spc="-5" dirty="0">
                <a:latin typeface="Tahoma"/>
                <a:cs typeface="Tahoma"/>
              </a:rPr>
              <a:t>relia</a:t>
            </a:r>
            <a:r>
              <a:rPr sz="3200" b="1" spc="-10" dirty="0">
                <a:latin typeface="Tahoma"/>
                <a:cs typeface="Tahoma"/>
              </a:rPr>
              <a:t>bl</a:t>
            </a:r>
            <a:r>
              <a:rPr sz="3200" b="1" spc="-5" dirty="0">
                <a:latin typeface="Tahoma"/>
                <a:cs typeface="Tahoma"/>
              </a:rPr>
              <a:t>e</a:t>
            </a:r>
            <a:r>
              <a:rPr sz="3200" b="1" dirty="0">
                <a:latin typeface="Tahoma"/>
                <a:cs typeface="Tahoma"/>
              </a:rPr>
              <a:t>		pr</a:t>
            </a:r>
            <a:r>
              <a:rPr sz="3200" b="1" spc="-10" dirty="0">
                <a:latin typeface="Tahoma"/>
                <a:cs typeface="Tahoma"/>
              </a:rPr>
              <a:t>o</a:t>
            </a:r>
            <a:r>
              <a:rPr sz="3200" b="1" spc="-40" dirty="0">
                <a:latin typeface="Tahoma"/>
                <a:cs typeface="Tahoma"/>
              </a:rPr>
              <a:t>t</a:t>
            </a:r>
            <a:r>
              <a:rPr sz="3200" b="1" spc="-10" dirty="0">
                <a:latin typeface="Tahoma"/>
                <a:cs typeface="Tahoma"/>
              </a:rPr>
              <a:t>oco</a:t>
            </a:r>
            <a:r>
              <a:rPr sz="3200" b="1" spc="15" dirty="0">
                <a:latin typeface="Tahoma"/>
                <a:cs typeface="Tahoma"/>
              </a:rPr>
              <a:t>l</a:t>
            </a:r>
            <a:r>
              <a:rPr sz="3200" spc="-5" dirty="0">
                <a:latin typeface="Tahoma"/>
                <a:cs typeface="Tahoma"/>
              </a:rPr>
              <a:t>.  </a:t>
            </a:r>
            <a:r>
              <a:rPr sz="3200" spc="-15" dirty="0">
                <a:latin typeface="Tahoma"/>
                <a:cs typeface="Tahoma"/>
              </a:rPr>
              <a:t>always	</a:t>
            </a:r>
            <a:r>
              <a:rPr sz="3200" spc="-10" dirty="0">
                <a:latin typeface="Tahoma"/>
                <a:cs typeface="Tahoma"/>
              </a:rPr>
              <a:t>sends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1851" y="1411350"/>
            <a:ext cx="280352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42720" algn="l"/>
              </a:tabLst>
            </a:pPr>
            <a:r>
              <a:rPr sz="3200" spc="-5" dirty="0">
                <a:latin typeface="Tahoma"/>
                <a:cs typeface="Tahoma"/>
              </a:rPr>
              <a:t>e</a:t>
            </a:r>
            <a:r>
              <a:rPr sz="3200" spc="-15" dirty="0">
                <a:latin typeface="Tahoma"/>
                <a:cs typeface="Tahoma"/>
              </a:rPr>
              <a:t>i</a:t>
            </a:r>
            <a:r>
              <a:rPr sz="3200" spc="-45" dirty="0">
                <a:latin typeface="Tahoma"/>
                <a:cs typeface="Tahoma"/>
              </a:rPr>
              <a:t>t</a:t>
            </a:r>
            <a:r>
              <a:rPr sz="3200" spc="-5" dirty="0">
                <a:latin typeface="Tahoma"/>
                <a:cs typeface="Tahoma"/>
              </a:rPr>
              <a:t>her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5" dirty="0">
                <a:latin typeface="Tahoma"/>
                <a:cs typeface="Tahoma"/>
              </a:rPr>
              <a:t>p</a:t>
            </a:r>
            <a:r>
              <a:rPr sz="3200" spc="-10" dirty="0">
                <a:latin typeface="Tahoma"/>
                <a:cs typeface="Tahoma"/>
              </a:rPr>
              <a:t>o</a:t>
            </a:r>
            <a:r>
              <a:rPr sz="3200" spc="-40" dirty="0">
                <a:latin typeface="Tahoma"/>
                <a:cs typeface="Tahoma"/>
              </a:rPr>
              <a:t>si</a:t>
            </a:r>
            <a:r>
              <a:rPr sz="3200" spc="-20" dirty="0">
                <a:latin typeface="Tahoma"/>
                <a:cs typeface="Tahoma"/>
              </a:rPr>
              <a:t>t</a:t>
            </a:r>
            <a:r>
              <a:rPr sz="3200" spc="-15" dirty="0">
                <a:latin typeface="Tahoma"/>
                <a:cs typeface="Tahoma"/>
              </a:rPr>
              <a:t>i</a:t>
            </a:r>
            <a:r>
              <a:rPr sz="3200" spc="-35" dirty="0">
                <a:latin typeface="Tahoma"/>
                <a:cs typeface="Tahoma"/>
              </a:rPr>
              <a:t>v</a:t>
            </a:r>
            <a:r>
              <a:rPr sz="3200" spc="-5" dirty="0"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5278" y="922985"/>
            <a:ext cx="257175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  <a:tabLst>
                <a:tab pos="1194435" algn="l"/>
                <a:tab pos="1975485" algn="l"/>
              </a:tabLst>
            </a:pPr>
            <a:r>
              <a:rPr sz="3200" dirty="0">
                <a:latin typeface="Tahoma"/>
                <a:cs typeface="Tahoma"/>
              </a:rPr>
              <a:t>T</a:t>
            </a:r>
            <a:r>
              <a:rPr sz="3200" spc="-15" dirty="0">
                <a:latin typeface="Tahoma"/>
                <a:cs typeface="Tahoma"/>
              </a:rPr>
              <a:t>h</a:t>
            </a:r>
            <a:r>
              <a:rPr sz="3200" spc="-5" dirty="0">
                <a:latin typeface="Tahoma"/>
                <a:cs typeface="Tahoma"/>
              </a:rPr>
              <a:t>at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5" dirty="0">
                <a:latin typeface="Tahoma"/>
                <a:cs typeface="Tahoma"/>
              </a:rPr>
              <a:t>is</a:t>
            </a:r>
            <a:r>
              <a:rPr sz="3200" spc="-5" dirty="0">
                <a:latin typeface="Tahoma"/>
                <a:cs typeface="Tahoma"/>
              </a:rPr>
              <a:t>,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45" dirty="0">
                <a:latin typeface="Tahoma"/>
                <a:cs typeface="Tahoma"/>
              </a:rPr>
              <a:t>t</a:t>
            </a:r>
            <a:r>
              <a:rPr sz="3200" spc="-15" dirty="0">
                <a:latin typeface="Tahoma"/>
                <a:cs typeface="Tahoma"/>
              </a:rPr>
              <a:t>h</a:t>
            </a:r>
            <a:r>
              <a:rPr sz="3200" spc="-5" dirty="0"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</a:pPr>
            <a:r>
              <a:rPr sz="3200" spc="-35" dirty="0">
                <a:latin typeface="Tahoma"/>
                <a:cs typeface="Tahoma"/>
              </a:rPr>
              <a:t>or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835" y="1899666"/>
            <a:ext cx="8761730" cy="32562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>
              <a:lnSpc>
                <a:spcPct val="100000"/>
              </a:lnSpc>
              <a:spcBef>
                <a:spcPts val="90"/>
              </a:spcBef>
              <a:tabLst>
                <a:tab pos="2188845" algn="l"/>
                <a:tab pos="5747385" algn="l"/>
                <a:tab pos="7077075" algn="l"/>
                <a:tab pos="7960995" algn="l"/>
              </a:tabLst>
            </a:pPr>
            <a:r>
              <a:rPr sz="3200" spc="-5" dirty="0">
                <a:latin typeface="Tahoma"/>
                <a:cs typeface="Tahoma"/>
              </a:rPr>
              <a:t>ne</a:t>
            </a:r>
            <a:r>
              <a:rPr sz="3200" dirty="0">
                <a:latin typeface="Tahoma"/>
                <a:cs typeface="Tahoma"/>
              </a:rPr>
              <a:t>g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spc="-20" dirty="0">
                <a:latin typeface="Tahoma"/>
                <a:cs typeface="Tahoma"/>
              </a:rPr>
              <a:t>t</a:t>
            </a:r>
            <a:r>
              <a:rPr sz="3200" spc="-15" dirty="0">
                <a:latin typeface="Tahoma"/>
                <a:cs typeface="Tahoma"/>
              </a:rPr>
              <a:t>i</a:t>
            </a:r>
            <a:r>
              <a:rPr sz="3200" spc="-35" dirty="0">
                <a:latin typeface="Tahoma"/>
                <a:cs typeface="Tahoma"/>
              </a:rPr>
              <a:t>v</a:t>
            </a:r>
            <a:r>
              <a:rPr sz="3200" spc="-5" dirty="0">
                <a:latin typeface="Tahoma"/>
                <a:cs typeface="Tahoma"/>
              </a:rPr>
              <a:t>e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spc="-15" dirty="0">
                <a:latin typeface="Tahoma"/>
                <a:cs typeface="Tahoma"/>
              </a:rPr>
              <a:t>ck</a:t>
            </a:r>
            <a:r>
              <a:rPr sz="3200" spc="-10" dirty="0">
                <a:latin typeface="Tahoma"/>
                <a:cs typeface="Tahoma"/>
              </a:rPr>
              <a:t>n</a:t>
            </a:r>
            <a:r>
              <a:rPr sz="3200" spc="-15" dirty="0">
                <a:latin typeface="Tahoma"/>
                <a:cs typeface="Tahoma"/>
              </a:rPr>
              <a:t>o</a:t>
            </a:r>
            <a:r>
              <a:rPr sz="3200" spc="-5" dirty="0">
                <a:latin typeface="Tahoma"/>
                <a:cs typeface="Tahoma"/>
              </a:rPr>
              <a:t>w</a:t>
            </a:r>
            <a:r>
              <a:rPr sz="3200" spc="-15" dirty="0">
                <a:latin typeface="Tahoma"/>
                <a:cs typeface="Tahoma"/>
              </a:rPr>
              <a:t>l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5" dirty="0">
                <a:latin typeface="Tahoma"/>
                <a:cs typeface="Tahoma"/>
              </a:rPr>
              <a:t>dg</a:t>
            </a:r>
            <a:r>
              <a:rPr sz="3200" spc="-5" dirty="0">
                <a:latin typeface="Tahoma"/>
                <a:cs typeface="Tahoma"/>
              </a:rPr>
              <a:t>e</a:t>
            </a:r>
            <a:r>
              <a:rPr sz="3200" spc="20" dirty="0">
                <a:latin typeface="Tahoma"/>
                <a:cs typeface="Tahoma"/>
              </a:rPr>
              <a:t>m</a:t>
            </a:r>
            <a:r>
              <a:rPr sz="3200" spc="-10" dirty="0">
                <a:latin typeface="Tahoma"/>
                <a:cs typeface="Tahoma"/>
              </a:rPr>
              <a:t>en</a:t>
            </a:r>
            <a:r>
              <a:rPr sz="3200" spc="-5" dirty="0">
                <a:latin typeface="Tahoma"/>
                <a:cs typeface="Tahoma"/>
              </a:rPr>
              <a:t>t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spc="5" dirty="0">
                <a:latin typeface="Tahoma"/>
                <a:cs typeface="Tahoma"/>
              </a:rPr>
              <a:t>b</a:t>
            </a:r>
            <a:r>
              <a:rPr sz="3200" spc="-15" dirty="0">
                <a:latin typeface="Tahoma"/>
                <a:cs typeface="Tahoma"/>
              </a:rPr>
              <a:t>o</a:t>
            </a:r>
            <a:r>
              <a:rPr sz="3200" spc="-10" dirty="0">
                <a:latin typeface="Tahoma"/>
                <a:cs typeface="Tahoma"/>
              </a:rPr>
              <a:t>u</a:t>
            </a:r>
            <a:r>
              <a:rPr sz="3200" spc="-5" dirty="0">
                <a:latin typeface="Tahoma"/>
                <a:cs typeface="Tahoma"/>
              </a:rPr>
              <a:t>t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20" dirty="0">
                <a:latin typeface="Tahoma"/>
                <a:cs typeface="Tahoma"/>
              </a:rPr>
              <a:t>t</a:t>
            </a:r>
            <a:r>
              <a:rPr sz="3200" spc="-10" dirty="0">
                <a:latin typeface="Tahoma"/>
                <a:cs typeface="Tahoma"/>
              </a:rPr>
              <a:t>h</a:t>
            </a:r>
            <a:r>
              <a:rPr sz="3200" spc="-5" dirty="0">
                <a:latin typeface="Tahoma"/>
                <a:cs typeface="Tahoma"/>
              </a:rPr>
              <a:t>e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5" dirty="0">
                <a:latin typeface="Tahoma"/>
                <a:cs typeface="Tahoma"/>
              </a:rPr>
              <a:t>d</a:t>
            </a:r>
            <a:r>
              <a:rPr sz="3200" spc="-5" dirty="0">
                <a:latin typeface="Tahoma"/>
                <a:cs typeface="Tahoma"/>
              </a:rPr>
              <a:t>ata  </a:t>
            </a:r>
            <a:r>
              <a:rPr sz="3200" spc="-10" dirty="0">
                <a:latin typeface="Tahoma"/>
                <a:cs typeface="Tahoma"/>
              </a:rPr>
              <a:t>packet</a:t>
            </a:r>
            <a:r>
              <a:rPr sz="3200" spc="-4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to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the</a:t>
            </a:r>
            <a:r>
              <a:rPr sz="3200" spc="12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sender</a:t>
            </a:r>
            <a:endParaRPr sz="3200">
              <a:latin typeface="Tahoma"/>
              <a:cs typeface="Tahoma"/>
            </a:endParaRPr>
          </a:p>
          <a:p>
            <a:pPr marL="356870" marR="6985" indent="-344805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  <a:tab pos="915035" algn="l"/>
                <a:tab pos="2576830" algn="l"/>
                <a:tab pos="3423920" algn="l"/>
                <a:tab pos="4485005" algn="l"/>
                <a:tab pos="5933440" algn="l"/>
                <a:tab pos="6476365" algn="l"/>
                <a:tab pos="8171180" algn="l"/>
              </a:tabLst>
            </a:pPr>
            <a:r>
              <a:rPr sz="3200" dirty="0">
                <a:latin typeface="Tahoma"/>
                <a:cs typeface="Tahoma"/>
              </a:rPr>
              <a:t>I</a:t>
            </a:r>
            <a:r>
              <a:rPr sz="3200" spc="-5" dirty="0">
                <a:latin typeface="Tahoma"/>
                <a:cs typeface="Tahoma"/>
              </a:rPr>
              <a:t>t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-15" dirty="0">
                <a:latin typeface="Tahoma"/>
                <a:cs typeface="Tahoma"/>
              </a:rPr>
              <a:t>ns</a:t>
            </a:r>
            <a:r>
              <a:rPr sz="3200" spc="-5" dirty="0">
                <a:latin typeface="Tahoma"/>
                <a:cs typeface="Tahoma"/>
              </a:rPr>
              <a:t>u</a:t>
            </a:r>
            <a:r>
              <a:rPr sz="3200" spc="-30" dirty="0">
                <a:latin typeface="Tahoma"/>
                <a:cs typeface="Tahoma"/>
              </a:rPr>
              <a:t>r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-5" dirty="0">
                <a:latin typeface="Tahoma"/>
                <a:cs typeface="Tahoma"/>
              </a:rPr>
              <a:t>s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45" dirty="0">
                <a:latin typeface="Tahoma"/>
                <a:cs typeface="Tahoma"/>
              </a:rPr>
              <a:t>t</a:t>
            </a:r>
            <a:r>
              <a:rPr sz="3200" spc="-15" dirty="0">
                <a:latin typeface="Tahoma"/>
                <a:cs typeface="Tahoma"/>
              </a:rPr>
              <a:t>h</a:t>
            </a:r>
            <a:r>
              <a:rPr sz="3200" spc="-5" dirty="0">
                <a:latin typeface="Tahoma"/>
                <a:cs typeface="Tahoma"/>
              </a:rPr>
              <a:t>e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5" dirty="0">
                <a:latin typeface="Tahoma"/>
                <a:cs typeface="Tahoma"/>
              </a:rPr>
              <a:t>d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spc="-45" dirty="0">
                <a:latin typeface="Tahoma"/>
                <a:cs typeface="Tahoma"/>
              </a:rPr>
              <a:t>t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5" dirty="0">
                <a:latin typeface="Tahoma"/>
                <a:cs typeface="Tahoma"/>
              </a:rPr>
              <a:t>p</a:t>
            </a:r>
            <a:r>
              <a:rPr sz="3200" spc="-5" dirty="0">
                <a:latin typeface="Tahoma"/>
                <a:cs typeface="Tahoma"/>
              </a:rPr>
              <a:t>ac</a:t>
            </a:r>
            <a:r>
              <a:rPr sz="3200" spc="-45" dirty="0">
                <a:latin typeface="Tahoma"/>
                <a:cs typeface="Tahoma"/>
              </a:rPr>
              <a:t>k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-5" dirty="0">
                <a:latin typeface="Tahoma"/>
                <a:cs typeface="Tahoma"/>
              </a:rPr>
              <a:t>t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40" dirty="0">
                <a:latin typeface="Tahoma"/>
                <a:cs typeface="Tahoma"/>
              </a:rPr>
              <a:t>i</a:t>
            </a:r>
            <a:r>
              <a:rPr sz="3200" spc="-5" dirty="0">
                <a:latin typeface="Tahoma"/>
                <a:cs typeface="Tahoma"/>
              </a:rPr>
              <a:t>s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30" dirty="0">
                <a:latin typeface="Tahoma"/>
                <a:cs typeface="Tahoma"/>
              </a:rPr>
              <a:t>r</a:t>
            </a:r>
            <a:r>
              <a:rPr sz="3200" spc="-10" dirty="0">
                <a:latin typeface="Tahoma"/>
                <a:cs typeface="Tahoma"/>
              </a:rPr>
              <a:t>eac</a:t>
            </a:r>
            <a:r>
              <a:rPr sz="3200" spc="-35" dirty="0">
                <a:latin typeface="Tahoma"/>
                <a:cs typeface="Tahoma"/>
              </a:rPr>
              <a:t>h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-5" dirty="0">
                <a:latin typeface="Tahoma"/>
                <a:cs typeface="Tahoma"/>
              </a:rPr>
              <a:t>d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20" dirty="0">
                <a:latin typeface="Tahoma"/>
                <a:cs typeface="Tahoma"/>
              </a:rPr>
              <a:t>t</a:t>
            </a:r>
            <a:r>
              <a:rPr sz="3200" spc="-5" dirty="0">
                <a:latin typeface="Tahoma"/>
                <a:cs typeface="Tahoma"/>
              </a:rPr>
              <a:t>he  </a:t>
            </a:r>
            <a:r>
              <a:rPr sz="3200" spc="-10" dirty="0">
                <a:latin typeface="Tahoma"/>
                <a:cs typeface="Tahoma"/>
              </a:rPr>
              <a:t>destination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or</a:t>
            </a:r>
            <a:r>
              <a:rPr sz="3200" spc="-3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it</a:t>
            </a:r>
            <a:r>
              <a:rPr sz="3200" spc="-5" dirty="0">
                <a:latin typeface="Tahoma"/>
                <a:cs typeface="Tahoma"/>
              </a:rPr>
              <a:t> needs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to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resend</a:t>
            </a:r>
            <a:r>
              <a:rPr sz="3200" spc="260" dirty="0">
                <a:latin typeface="Tahoma"/>
                <a:cs typeface="Tahoma"/>
              </a:rPr>
              <a:t> </a:t>
            </a:r>
            <a:r>
              <a:rPr sz="3200" spc="-40" dirty="0">
                <a:latin typeface="Tahoma"/>
                <a:cs typeface="Tahoma"/>
              </a:rPr>
              <a:t>it.</a:t>
            </a:r>
            <a:endParaRPr sz="3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spc="-30" dirty="0">
                <a:latin typeface="Tahoma"/>
                <a:cs typeface="Tahoma"/>
              </a:rPr>
              <a:t>TCP</a:t>
            </a:r>
            <a:r>
              <a:rPr sz="3200" spc="-15" dirty="0">
                <a:latin typeface="Tahoma"/>
                <a:cs typeface="Tahoma"/>
              </a:rPr>
              <a:t> provides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end-to-end</a:t>
            </a:r>
            <a:r>
              <a:rPr sz="3200" b="1" spc="13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communication.</a:t>
            </a:r>
            <a:endParaRPr sz="3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819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spc="-30" dirty="0">
                <a:latin typeface="Tahoma"/>
                <a:cs typeface="Tahoma"/>
              </a:rPr>
              <a:t>TCP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provides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full</a:t>
            </a:r>
            <a:r>
              <a:rPr sz="3200" spc="3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duplex</a:t>
            </a:r>
            <a:r>
              <a:rPr sz="3200" spc="21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server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55712" y="5669216"/>
            <a:ext cx="1637030" cy="366395"/>
            <a:chOff x="1255712" y="5669216"/>
            <a:chExt cx="1637030" cy="366395"/>
          </a:xfrm>
        </p:grpSpPr>
        <p:sp>
          <p:nvSpPr>
            <p:cNvPr id="9" name="object 9"/>
            <p:cNvSpPr/>
            <p:nvPr/>
          </p:nvSpPr>
          <p:spPr>
            <a:xfrm>
              <a:off x="1918716" y="5990843"/>
              <a:ext cx="972185" cy="42545"/>
            </a:xfrm>
            <a:custGeom>
              <a:avLst/>
              <a:gdLst/>
              <a:ahLst/>
              <a:cxnLst/>
              <a:rect l="l" t="t" r="r" b="b"/>
              <a:pathLst>
                <a:path w="972185" h="42545">
                  <a:moveTo>
                    <a:pt x="897889" y="0"/>
                  </a:moveTo>
                  <a:lnTo>
                    <a:pt x="0" y="0"/>
                  </a:lnTo>
                  <a:lnTo>
                    <a:pt x="73786" y="42202"/>
                  </a:lnTo>
                  <a:lnTo>
                    <a:pt x="971803" y="42202"/>
                  </a:lnTo>
                  <a:lnTo>
                    <a:pt x="897889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6352" y="5727191"/>
              <a:ext cx="73025" cy="304800"/>
            </a:xfrm>
            <a:custGeom>
              <a:avLst/>
              <a:gdLst/>
              <a:ahLst/>
              <a:cxnLst/>
              <a:rect l="l" t="t" r="r" b="b"/>
              <a:pathLst>
                <a:path w="73025" h="304800">
                  <a:moveTo>
                    <a:pt x="0" y="0"/>
                  </a:moveTo>
                  <a:lnTo>
                    <a:pt x="0" y="260743"/>
                  </a:lnTo>
                  <a:lnTo>
                    <a:pt x="72898" y="304800"/>
                  </a:lnTo>
                  <a:lnTo>
                    <a:pt x="72898" y="43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7300" y="5670803"/>
              <a:ext cx="1633855" cy="363220"/>
            </a:xfrm>
            <a:custGeom>
              <a:avLst/>
              <a:gdLst/>
              <a:ahLst/>
              <a:cxnLst/>
              <a:rect l="l" t="t" r="r" b="b"/>
              <a:pathLst>
                <a:path w="1633855" h="363220">
                  <a:moveTo>
                    <a:pt x="1633474" y="362712"/>
                  </a:moveTo>
                  <a:lnTo>
                    <a:pt x="1560576" y="318655"/>
                  </a:lnTo>
                  <a:lnTo>
                    <a:pt x="1560576" y="57912"/>
                  </a:lnTo>
                  <a:lnTo>
                    <a:pt x="1633474" y="101866"/>
                  </a:lnTo>
                  <a:lnTo>
                    <a:pt x="1633474" y="362712"/>
                  </a:lnTo>
                  <a:close/>
                </a:path>
                <a:path w="1633855" h="363220">
                  <a:moveTo>
                    <a:pt x="0" y="188976"/>
                  </a:moveTo>
                  <a:lnTo>
                    <a:pt x="1560576" y="188976"/>
                  </a:lnTo>
                  <a:lnTo>
                    <a:pt x="1560576" y="0"/>
                  </a:lnTo>
                  <a:lnTo>
                    <a:pt x="0" y="0"/>
                  </a:lnTo>
                  <a:lnTo>
                    <a:pt x="0" y="1889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86280" y="5702909"/>
            <a:ext cx="3714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latin typeface="Arial MT"/>
                <a:cs typeface="Arial MT"/>
              </a:rPr>
              <a:t>T</a:t>
            </a:r>
            <a:r>
              <a:rPr sz="900" spc="15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C</a:t>
            </a:r>
            <a:r>
              <a:rPr sz="900" spc="155" dirty="0">
                <a:latin typeface="Arial MT"/>
                <a:cs typeface="Arial MT"/>
              </a:rPr>
              <a:t> </a:t>
            </a:r>
            <a:r>
              <a:rPr sz="900" spc="5" dirty="0">
                <a:latin typeface="Arial MT"/>
                <a:cs typeface="Arial MT"/>
              </a:rPr>
              <a:t>P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36584" y="5977064"/>
            <a:ext cx="4800600" cy="838200"/>
            <a:chOff x="2136584" y="5977064"/>
            <a:chExt cx="4800600" cy="838200"/>
          </a:xfrm>
        </p:grpSpPr>
        <p:sp>
          <p:nvSpPr>
            <p:cNvPr id="14" name="object 14"/>
            <p:cNvSpPr/>
            <p:nvPr/>
          </p:nvSpPr>
          <p:spPr>
            <a:xfrm>
              <a:off x="2362200" y="5986272"/>
              <a:ext cx="0" cy="530860"/>
            </a:xfrm>
            <a:custGeom>
              <a:avLst/>
              <a:gdLst/>
              <a:ahLst/>
              <a:cxnLst/>
              <a:rect l="l" t="t" r="r" b="b"/>
              <a:pathLst>
                <a:path h="530859">
                  <a:moveTo>
                    <a:pt x="0" y="0"/>
                  </a:moveTo>
                  <a:lnTo>
                    <a:pt x="0" y="530288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8672" y="6513576"/>
              <a:ext cx="67310" cy="36195"/>
            </a:xfrm>
            <a:custGeom>
              <a:avLst/>
              <a:gdLst/>
              <a:ahLst/>
              <a:cxnLst/>
              <a:rect l="l" t="t" r="r" b="b"/>
              <a:pathLst>
                <a:path w="67310" h="36195">
                  <a:moveTo>
                    <a:pt x="67055" y="0"/>
                  </a:moveTo>
                  <a:lnTo>
                    <a:pt x="0" y="0"/>
                  </a:lnTo>
                  <a:lnTo>
                    <a:pt x="34416" y="36042"/>
                  </a:lnTo>
                  <a:lnTo>
                    <a:pt x="67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36648" y="6464808"/>
              <a:ext cx="4797425" cy="347345"/>
            </a:xfrm>
            <a:custGeom>
              <a:avLst/>
              <a:gdLst/>
              <a:ahLst/>
              <a:cxnLst/>
              <a:rect l="l" t="t" r="r" b="b"/>
              <a:pathLst>
                <a:path w="4797425" h="347345">
                  <a:moveTo>
                    <a:pt x="3184143" y="0"/>
                  </a:moveTo>
                  <a:lnTo>
                    <a:pt x="2998342" y="0"/>
                  </a:lnTo>
                  <a:lnTo>
                    <a:pt x="2904236" y="2324"/>
                  </a:lnTo>
                  <a:lnTo>
                    <a:pt x="2724277" y="9169"/>
                  </a:lnTo>
                  <a:lnTo>
                    <a:pt x="2638552" y="14973"/>
                  </a:lnTo>
                  <a:lnTo>
                    <a:pt x="2554351" y="21932"/>
                  </a:lnTo>
                  <a:lnTo>
                    <a:pt x="2474594" y="28905"/>
                  </a:lnTo>
                  <a:lnTo>
                    <a:pt x="2398649" y="38074"/>
                  </a:lnTo>
                  <a:lnTo>
                    <a:pt x="2322576" y="28905"/>
                  </a:lnTo>
                  <a:lnTo>
                    <a:pt x="2244725" y="21932"/>
                  </a:lnTo>
                  <a:lnTo>
                    <a:pt x="2160778" y="14973"/>
                  </a:lnTo>
                  <a:lnTo>
                    <a:pt x="2072766" y="9169"/>
                  </a:lnTo>
                  <a:lnTo>
                    <a:pt x="1984882" y="5689"/>
                  </a:lnTo>
                  <a:lnTo>
                    <a:pt x="1892807" y="2324"/>
                  </a:lnTo>
                  <a:lnTo>
                    <a:pt x="1800987" y="0"/>
                  </a:lnTo>
                  <a:lnTo>
                    <a:pt x="1613153" y="0"/>
                  </a:lnTo>
                  <a:lnTo>
                    <a:pt x="1521078" y="1155"/>
                  </a:lnTo>
                  <a:lnTo>
                    <a:pt x="1339088" y="8013"/>
                  </a:lnTo>
                  <a:lnTo>
                    <a:pt x="1251203" y="13817"/>
                  </a:lnTo>
                  <a:lnTo>
                    <a:pt x="1167256" y="19621"/>
                  </a:lnTo>
                  <a:lnTo>
                    <a:pt x="1085341" y="26581"/>
                  </a:lnTo>
                  <a:lnTo>
                    <a:pt x="1009395" y="34709"/>
                  </a:lnTo>
                  <a:lnTo>
                    <a:pt x="937387" y="43878"/>
                  </a:lnTo>
                  <a:lnTo>
                    <a:pt x="871474" y="54330"/>
                  </a:lnTo>
                  <a:lnTo>
                    <a:pt x="809497" y="64782"/>
                  </a:lnTo>
                  <a:lnTo>
                    <a:pt x="753618" y="76263"/>
                  </a:lnTo>
                  <a:lnTo>
                    <a:pt x="705612" y="89039"/>
                  </a:lnTo>
                  <a:lnTo>
                    <a:pt x="643635" y="86715"/>
                  </a:lnTo>
                  <a:lnTo>
                    <a:pt x="513714" y="86715"/>
                  </a:lnTo>
                  <a:lnTo>
                    <a:pt x="451738" y="87883"/>
                  </a:lnTo>
                  <a:lnTo>
                    <a:pt x="387857" y="90208"/>
                  </a:lnTo>
                  <a:lnTo>
                    <a:pt x="271779" y="99491"/>
                  </a:lnTo>
                  <a:lnTo>
                    <a:pt x="219963" y="104012"/>
                  </a:lnTo>
                  <a:lnTo>
                    <a:pt x="169925" y="110985"/>
                  </a:lnTo>
                  <a:lnTo>
                    <a:pt x="127888" y="117944"/>
                  </a:lnTo>
                  <a:lnTo>
                    <a:pt x="90043" y="126072"/>
                  </a:lnTo>
                  <a:lnTo>
                    <a:pt x="33908" y="144525"/>
                  </a:lnTo>
                  <a:lnTo>
                    <a:pt x="0" y="173431"/>
                  </a:lnTo>
                  <a:lnTo>
                    <a:pt x="4063" y="182727"/>
                  </a:lnTo>
                  <a:lnTo>
                    <a:pt x="57912" y="211632"/>
                  </a:lnTo>
                  <a:lnTo>
                    <a:pt x="127888" y="227876"/>
                  </a:lnTo>
                  <a:lnTo>
                    <a:pt x="169925" y="234848"/>
                  </a:lnTo>
                  <a:lnTo>
                    <a:pt x="219963" y="241693"/>
                  </a:lnTo>
                  <a:lnTo>
                    <a:pt x="271779" y="247497"/>
                  </a:lnTo>
                  <a:lnTo>
                    <a:pt x="329945" y="252145"/>
                  </a:lnTo>
                  <a:lnTo>
                    <a:pt x="387857" y="255625"/>
                  </a:lnTo>
                  <a:lnTo>
                    <a:pt x="451738" y="257949"/>
                  </a:lnTo>
                  <a:lnTo>
                    <a:pt x="579754" y="260273"/>
                  </a:lnTo>
                  <a:lnTo>
                    <a:pt x="643635" y="259105"/>
                  </a:lnTo>
                  <a:lnTo>
                    <a:pt x="705612" y="256781"/>
                  </a:lnTo>
                  <a:lnTo>
                    <a:pt x="753618" y="269556"/>
                  </a:lnTo>
                  <a:lnTo>
                    <a:pt x="809497" y="281049"/>
                  </a:lnTo>
                  <a:lnTo>
                    <a:pt x="871474" y="291495"/>
                  </a:lnTo>
                  <a:lnTo>
                    <a:pt x="937387" y="301947"/>
                  </a:lnTo>
                  <a:lnTo>
                    <a:pt x="1009395" y="311116"/>
                  </a:lnTo>
                  <a:lnTo>
                    <a:pt x="1085341" y="319244"/>
                  </a:lnTo>
                  <a:lnTo>
                    <a:pt x="1251203" y="333171"/>
                  </a:lnTo>
                  <a:lnTo>
                    <a:pt x="1429130" y="342345"/>
                  </a:lnTo>
                  <a:lnTo>
                    <a:pt x="1521078" y="344665"/>
                  </a:lnTo>
                  <a:lnTo>
                    <a:pt x="1707006" y="346988"/>
                  </a:lnTo>
                  <a:lnTo>
                    <a:pt x="1800987" y="345827"/>
                  </a:lnTo>
                  <a:lnTo>
                    <a:pt x="1984882" y="341184"/>
                  </a:lnTo>
                  <a:lnTo>
                    <a:pt x="2072766" y="336657"/>
                  </a:lnTo>
                  <a:lnTo>
                    <a:pt x="2160778" y="330852"/>
                  </a:lnTo>
                  <a:lnTo>
                    <a:pt x="2244725" y="325048"/>
                  </a:lnTo>
                  <a:lnTo>
                    <a:pt x="2398649" y="308792"/>
                  </a:lnTo>
                  <a:lnTo>
                    <a:pt x="2474594" y="316920"/>
                  </a:lnTo>
                  <a:lnTo>
                    <a:pt x="2554351" y="325048"/>
                  </a:lnTo>
                  <a:lnTo>
                    <a:pt x="2724277" y="336657"/>
                  </a:lnTo>
                  <a:lnTo>
                    <a:pt x="2814319" y="341184"/>
                  </a:lnTo>
                  <a:lnTo>
                    <a:pt x="2998342" y="345827"/>
                  </a:lnTo>
                  <a:lnTo>
                    <a:pt x="3090164" y="346988"/>
                  </a:lnTo>
                  <a:lnTo>
                    <a:pt x="3278124" y="344665"/>
                  </a:lnTo>
                  <a:lnTo>
                    <a:pt x="3367913" y="342345"/>
                  </a:lnTo>
                  <a:lnTo>
                    <a:pt x="3545966" y="333171"/>
                  </a:lnTo>
                  <a:lnTo>
                    <a:pt x="3631818" y="326205"/>
                  </a:lnTo>
                  <a:lnTo>
                    <a:pt x="3711702" y="319244"/>
                  </a:lnTo>
                  <a:lnTo>
                    <a:pt x="3787775" y="311116"/>
                  </a:lnTo>
                  <a:lnTo>
                    <a:pt x="3859656" y="301947"/>
                  </a:lnTo>
                  <a:lnTo>
                    <a:pt x="3927602" y="291495"/>
                  </a:lnTo>
                  <a:lnTo>
                    <a:pt x="3987546" y="281049"/>
                  </a:lnTo>
                  <a:lnTo>
                    <a:pt x="4043679" y="269556"/>
                  </a:lnTo>
                  <a:lnTo>
                    <a:pt x="4091559" y="256781"/>
                  </a:lnTo>
                  <a:lnTo>
                    <a:pt x="4155440" y="259105"/>
                  </a:lnTo>
                  <a:lnTo>
                    <a:pt x="4219448" y="260273"/>
                  </a:lnTo>
                  <a:lnTo>
                    <a:pt x="4347337" y="257949"/>
                  </a:lnTo>
                  <a:lnTo>
                    <a:pt x="4409440" y="255625"/>
                  </a:lnTo>
                  <a:lnTo>
                    <a:pt x="4469383" y="252145"/>
                  </a:lnTo>
                  <a:lnTo>
                    <a:pt x="4525263" y="247497"/>
                  </a:lnTo>
                  <a:lnTo>
                    <a:pt x="4579366" y="241693"/>
                  </a:lnTo>
                  <a:lnTo>
                    <a:pt x="4627118" y="234848"/>
                  </a:lnTo>
                  <a:lnTo>
                    <a:pt x="4671186" y="227876"/>
                  </a:lnTo>
                  <a:lnTo>
                    <a:pt x="4709286" y="219760"/>
                  </a:lnTo>
                  <a:lnTo>
                    <a:pt x="4765167" y="202463"/>
                  </a:lnTo>
                  <a:lnTo>
                    <a:pt x="4797044" y="173431"/>
                  </a:lnTo>
                  <a:lnTo>
                    <a:pt x="4793233" y="163106"/>
                  </a:lnTo>
                  <a:lnTo>
                    <a:pt x="4739132" y="135356"/>
                  </a:lnTo>
                  <a:lnTo>
                    <a:pt x="4671186" y="117944"/>
                  </a:lnTo>
                  <a:lnTo>
                    <a:pt x="4627118" y="110985"/>
                  </a:lnTo>
                  <a:lnTo>
                    <a:pt x="4579366" y="104012"/>
                  </a:lnTo>
                  <a:lnTo>
                    <a:pt x="4469383" y="94843"/>
                  </a:lnTo>
                  <a:lnTo>
                    <a:pt x="4409440" y="90208"/>
                  </a:lnTo>
                  <a:lnTo>
                    <a:pt x="4347337" y="87883"/>
                  </a:lnTo>
                  <a:lnTo>
                    <a:pt x="4283329" y="86715"/>
                  </a:lnTo>
                  <a:lnTo>
                    <a:pt x="4155440" y="86715"/>
                  </a:lnTo>
                  <a:lnTo>
                    <a:pt x="4091559" y="89039"/>
                  </a:lnTo>
                  <a:lnTo>
                    <a:pt x="4043679" y="76263"/>
                  </a:lnTo>
                  <a:lnTo>
                    <a:pt x="3987546" y="64782"/>
                  </a:lnTo>
                  <a:lnTo>
                    <a:pt x="3927602" y="54330"/>
                  </a:lnTo>
                  <a:lnTo>
                    <a:pt x="3859656" y="43878"/>
                  </a:lnTo>
                  <a:lnTo>
                    <a:pt x="3787775" y="34709"/>
                  </a:lnTo>
                  <a:lnTo>
                    <a:pt x="3711702" y="26581"/>
                  </a:lnTo>
                  <a:lnTo>
                    <a:pt x="3631818" y="19621"/>
                  </a:lnTo>
                  <a:lnTo>
                    <a:pt x="3457955" y="8013"/>
                  </a:lnTo>
                  <a:lnTo>
                    <a:pt x="3278124" y="1155"/>
                  </a:lnTo>
                  <a:lnTo>
                    <a:pt x="318414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38172" y="6466332"/>
              <a:ext cx="4797425" cy="347345"/>
            </a:xfrm>
            <a:custGeom>
              <a:avLst/>
              <a:gdLst/>
              <a:ahLst/>
              <a:cxnLst/>
              <a:rect l="l" t="t" r="r" b="b"/>
              <a:pathLst>
                <a:path w="4797425" h="347345">
                  <a:moveTo>
                    <a:pt x="705611" y="256781"/>
                  </a:moveTo>
                  <a:lnTo>
                    <a:pt x="753617" y="269556"/>
                  </a:lnTo>
                  <a:lnTo>
                    <a:pt x="809497" y="281049"/>
                  </a:lnTo>
                  <a:lnTo>
                    <a:pt x="871473" y="291495"/>
                  </a:lnTo>
                  <a:lnTo>
                    <a:pt x="937386" y="301947"/>
                  </a:lnTo>
                  <a:lnTo>
                    <a:pt x="1009395" y="311115"/>
                  </a:lnTo>
                  <a:lnTo>
                    <a:pt x="1085341" y="319244"/>
                  </a:lnTo>
                  <a:lnTo>
                    <a:pt x="1167256" y="326205"/>
                  </a:lnTo>
                  <a:lnTo>
                    <a:pt x="1251203" y="333171"/>
                  </a:lnTo>
                  <a:lnTo>
                    <a:pt x="1339088" y="337699"/>
                  </a:lnTo>
                  <a:lnTo>
                    <a:pt x="1429130" y="342345"/>
                  </a:lnTo>
                  <a:lnTo>
                    <a:pt x="1521078" y="344665"/>
                  </a:lnTo>
                  <a:lnTo>
                    <a:pt x="1613153" y="345827"/>
                  </a:lnTo>
                  <a:lnTo>
                    <a:pt x="1707006" y="346988"/>
                  </a:lnTo>
                  <a:lnTo>
                    <a:pt x="1800987" y="345827"/>
                  </a:lnTo>
                  <a:lnTo>
                    <a:pt x="1892807" y="343503"/>
                  </a:lnTo>
                  <a:lnTo>
                    <a:pt x="1984882" y="341184"/>
                  </a:lnTo>
                  <a:lnTo>
                    <a:pt x="2072766" y="336657"/>
                  </a:lnTo>
                  <a:lnTo>
                    <a:pt x="2160778" y="330852"/>
                  </a:lnTo>
                  <a:lnTo>
                    <a:pt x="2244725" y="325048"/>
                  </a:lnTo>
                  <a:lnTo>
                    <a:pt x="2322576" y="316920"/>
                  </a:lnTo>
                  <a:lnTo>
                    <a:pt x="2398649" y="308792"/>
                  </a:lnTo>
                  <a:lnTo>
                    <a:pt x="2474594" y="316920"/>
                  </a:lnTo>
                  <a:lnTo>
                    <a:pt x="2554351" y="325048"/>
                  </a:lnTo>
                  <a:lnTo>
                    <a:pt x="2638552" y="330852"/>
                  </a:lnTo>
                  <a:lnTo>
                    <a:pt x="2724277" y="336657"/>
                  </a:lnTo>
                  <a:lnTo>
                    <a:pt x="2814319" y="341184"/>
                  </a:lnTo>
                  <a:lnTo>
                    <a:pt x="2904236" y="343503"/>
                  </a:lnTo>
                  <a:lnTo>
                    <a:pt x="2998342" y="345827"/>
                  </a:lnTo>
                  <a:lnTo>
                    <a:pt x="3090164" y="346988"/>
                  </a:lnTo>
                  <a:lnTo>
                    <a:pt x="3184143" y="345827"/>
                  </a:lnTo>
                  <a:lnTo>
                    <a:pt x="3278124" y="344665"/>
                  </a:lnTo>
                  <a:lnTo>
                    <a:pt x="3367913" y="342345"/>
                  </a:lnTo>
                  <a:lnTo>
                    <a:pt x="3457955" y="337699"/>
                  </a:lnTo>
                  <a:lnTo>
                    <a:pt x="3545966" y="333171"/>
                  </a:lnTo>
                  <a:lnTo>
                    <a:pt x="3631818" y="326205"/>
                  </a:lnTo>
                  <a:lnTo>
                    <a:pt x="3711702" y="319244"/>
                  </a:lnTo>
                  <a:lnTo>
                    <a:pt x="3787775" y="311115"/>
                  </a:lnTo>
                  <a:lnTo>
                    <a:pt x="3859656" y="301947"/>
                  </a:lnTo>
                  <a:lnTo>
                    <a:pt x="3927602" y="291495"/>
                  </a:lnTo>
                  <a:lnTo>
                    <a:pt x="3987545" y="281049"/>
                  </a:lnTo>
                  <a:lnTo>
                    <a:pt x="4043679" y="269556"/>
                  </a:lnTo>
                  <a:lnTo>
                    <a:pt x="4091558" y="256781"/>
                  </a:lnTo>
                  <a:lnTo>
                    <a:pt x="4155440" y="259105"/>
                  </a:lnTo>
                  <a:lnTo>
                    <a:pt x="4219448" y="260273"/>
                  </a:lnTo>
                  <a:lnTo>
                    <a:pt x="4283329" y="259105"/>
                  </a:lnTo>
                  <a:lnTo>
                    <a:pt x="4347337" y="257949"/>
                  </a:lnTo>
                  <a:lnTo>
                    <a:pt x="4409439" y="255625"/>
                  </a:lnTo>
                  <a:lnTo>
                    <a:pt x="4469383" y="252145"/>
                  </a:lnTo>
                  <a:lnTo>
                    <a:pt x="4525263" y="247497"/>
                  </a:lnTo>
                  <a:lnTo>
                    <a:pt x="4579366" y="241693"/>
                  </a:lnTo>
                  <a:lnTo>
                    <a:pt x="4627118" y="234848"/>
                  </a:lnTo>
                  <a:lnTo>
                    <a:pt x="4671186" y="227876"/>
                  </a:lnTo>
                  <a:lnTo>
                    <a:pt x="4709286" y="219760"/>
                  </a:lnTo>
                  <a:lnTo>
                    <a:pt x="4765167" y="202463"/>
                  </a:lnTo>
                  <a:lnTo>
                    <a:pt x="4797044" y="173431"/>
                  </a:lnTo>
                  <a:lnTo>
                    <a:pt x="4793233" y="163106"/>
                  </a:lnTo>
                  <a:lnTo>
                    <a:pt x="4739132" y="135356"/>
                  </a:lnTo>
                  <a:lnTo>
                    <a:pt x="4671186" y="117944"/>
                  </a:lnTo>
                  <a:lnTo>
                    <a:pt x="4627118" y="110985"/>
                  </a:lnTo>
                  <a:lnTo>
                    <a:pt x="4579366" y="104012"/>
                  </a:lnTo>
                  <a:lnTo>
                    <a:pt x="4525263" y="99491"/>
                  </a:lnTo>
                  <a:lnTo>
                    <a:pt x="4469383" y="94843"/>
                  </a:lnTo>
                  <a:lnTo>
                    <a:pt x="4409439" y="90208"/>
                  </a:lnTo>
                  <a:lnTo>
                    <a:pt x="4347337" y="87883"/>
                  </a:lnTo>
                  <a:lnTo>
                    <a:pt x="4283329" y="86715"/>
                  </a:lnTo>
                  <a:lnTo>
                    <a:pt x="4219448" y="86715"/>
                  </a:lnTo>
                  <a:lnTo>
                    <a:pt x="4155440" y="86715"/>
                  </a:lnTo>
                  <a:lnTo>
                    <a:pt x="4091558" y="89039"/>
                  </a:lnTo>
                  <a:lnTo>
                    <a:pt x="4043679" y="76263"/>
                  </a:lnTo>
                  <a:lnTo>
                    <a:pt x="3987545" y="64769"/>
                  </a:lnTo>
                  <a:lnTo>
                    <a:pt x="3927602" y="54330"/>
                  </a:lnTo>
                  <a:lnTo>
                    <a:pt x="3859656" y="43878"/>
                  </a:lnTo>
                  <a:lnTo>
                    <a:pt x="3787775" y="34709"/>
                  </a:lnTo>
                  <a:lnTo>
                    <a:pt x="3711702" y="26581"/>
                  </a:lnTo>
                  <a:lnTo>
                    <a:pt x="3631818" y="19621"/>
                  </a:lnTo>
                  <a:lnTo>
                    <a:pt x="3545966" y="13817"/>
                  </a:lnTo>
                  <a:lnTo>
                    <a:pt x="3457955" y="8013"/>
                  </a:lnTo>
                  <a:lnTo>
                    <a:pt x="3367913" y="4521"/>
                  </a:lnTo>
                  <a:lnTo>
                    <a:pt x="3278124" y="1155"/>
                  </a:lnTo>
                  <a:lnTo>
                    <a:pt x="3184143" y="0"/>
                  </a:lnTo>
                  <a:lnTo>
                    <a:pt x="3090164" y="0"/>
                  </a:lnTo>
                  <a:lnTo>
                    <a:pt x="2998342" y="0"/>
                  </a:lnTo>
                  <a:lnTo>
                    <a:pt x="2904236" y="2324"/>
                  </a:lnTo>
                  <a:lnTo>
                    <a:pt x="2814319" y="5689"/>
                  </a:lnTo>
                  <a:lnTo>
                    <a:pt x="2724277" y="9169"/>
                  </a:lnTo>
                  <a:lnTo>
                    <a:pt x="2638552" y="14973"/>
                  </a:lnTo>
                  <a:lnTo>
                    <a:pt x="2554351" y="21932"/>
                  </a:lnTo>
                  <a:lnTo>
                    <a:pt x="2474594" y="28905"/>
                  </a:lnTo>
                  <a:lnTo>
                    <a:pt x="2398649" y="38074"/>
                  </a:lnTo>
                  <a:lnTo>
                    <a:pt x="2322576" y="28905"/>
                  </a:lnTo>
                  <a:lnTo>
                    <a:pt x="2244725" y="21932"/>
                  </a:lnTo>
                  <a:lnTo>
                    <a:pt x="2160778" y="14973"/>
                  </a:lnTo>
                  <a:lnTo>
                    <a:pt x="2072766" y="9169"/>
                  </a:lnTo>
                  <a:lnTo>
                    <a:pt x="1984882" y="5689"/>
                  </a:lnTo>
                  <a:lnTo>
                    <a:pt x="1892807" y="2324"/>
                  </a:lnTo>
                  <a:lnTo>
                    <a:pt x="1800987" y="0"/>
                  </a:lnTo>
                  <a:lnTo>
                    <a:pt x="1707006" y="0"/>
                  </a:lnTo>
                  <a:lnTo>
                    <a:pt x="1613153" y="0"/>
                  </a:lnTo>
                  <a:lnTo>
                    <a:pt x="1521078" y="1155"/>
                  </a:lnTo>
                  <a:lnTo>
                    <a:pt x="1429130" y="4521"/>
                  </a:lnTo>
                  <a:lnTo>
                    <a:pt x="1339088" y="8013"/>
                  </a:lnTo>
                  <a:lnTo>
                    <a:pt x="1251203" y="13817"/>
                  </a:lnTo>
                  <a:lnTo>
                    <a:pt x="1167256" y="19621"/>
                  </a:lnTo>
                  <a:lnTo>
                    <a:pt x="1085341" y="26581"/>
                  </a:lnTo>
                  <a:lnTo>
                    <a:pt x="1009395" y="34709"/>
                  </a:lnTo>
                  <a:lnTo>
                    <a:pt x="937386" y="43878"/>
                  </a:lnTo>
                  <a:lnTo>
                    <a:pt x="871473" y="54330"/>
                  </a:lnTo>
                  <a:lnTo>
                    <a:pt x="809497" y="64769"/>
                  </a:lnTo>
                  <a:lnTo>
                    <a:pt x="753617" y="76263"/>
                  </a:lnTo>
                  <a:lnTo>
                    <a:pt x="705611" y="89039"/>
                  </a:lnTo>
                  <a:lnTo>
                    <a:pt x="643635" y="86715"/>
                  </a:lnTo>
                  <a:lnTo>
                    <a:pt x="579754" y="86715"/>
                  </a:lnTo>
                  <a:lnTo>
                    <a:pt x="513714" y="86715"/>
                  </a:lnTo>
                  <a:lnTo>
                    <a:pt x="451738" y="87883"/>
                  </a:lnTo>
                  <a:lnTo>
                    <a:pt x="387857" y="90208"/>
                  </a:lnTo>
                  <a:lnTo>
                    <a:pt x="329945" y="94843"/>
                  </a:lnTo>
                  <a:lnTo>
                    <a:pt x="271779" y="99491"/>
                  </a:lnTo>
                  <a:lnTo>
                    <a:pt x="219963" y="104012"/>
                  </a:lnTo>
                  <a:lnTo>
                    <a:pt x="169925" y="110985"/>
                  </a:lnTo>
                  <a:lnTo>
                    <a:pt x="127888" y="117944"/>
                  </a:lnTo>
                  <a:lnTo>
                    <a:pt x="90042" y="126072"/>
                  </a:lnTo>
                  <a:lnTo>
                    <a:pt x="33908" y="144525"/>
                  </a:lnTo>
                  <a:lnTo>
                    <a:pt x="0" y="173431"/>
                  </a:lnTo>
                  <a:lnTo>
                    <a:pt x="4063" y="182727"/>
                  </a:lnTo>
                  <a:lnTo>
                    <a:pt x="57911" y="211632"/>
                  </a:lnTo>
                  <a:lnTo>
                    <a:pt x="127888" y="227876"/>
                  </a:lnTo>
                  <a:lnTo>
                    <a:pt x="169925" y="234848"/>
                  </a:lnTo>
                  <a:lnTo>
                    <a:pt x="219963" y="241693"/>
                  </a:lnTo>
                  <a:lnTo>
                    <a:pt x="271779" y="247497"/>
                  </a:lnTo>
                  <a:lnTo>
                    <a:pt x="329945" y="252145"/>
                  </a:lnTo>
                  <a:lnTo>
                    <a:pt x="387857" y="255625"/>
                  </a:lnTo>
                  <a:lnTo>
                    <a:pt x="451738" y="257949"/>
                  </a:lnTo>
                  <a:lnTo>
                    <a:pt x="513714" y="259105"/>
                  </a:lnTo>
                  <a:lnTo>
                    <a:pt x="579754" y="260273"/>
                  </a:lnTo>
                  <a:lnTo>
                    <a:pt x="643635" y="259105"/>
                  </a:lnTo>
                  <a:lnTo>
                    <a:pt x="705611" y="2567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86658" y="6487159"/>
            <a:ext cx="16154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0" dirty="0">
                <a:latin typeface="Arial MT"/>
                <a:cs typeface="Arial MT"/>
              </a:rPr>
              <a:t>I</a:t>
            </a:r>
            <a:r>
              <a:rPr sz="1150" spc="-10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P</a:t>
            </a:r>
            <a:r>
              <a:rPr sz="1150" spc="530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I n</a:t>
            </a:r>
            <a:r>
              <a:rPr sz="1150" spc="40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t</a:t>
            </a:r>
            <a:r>
              <a:rPr sz="1150" spc="2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e</a:t>
            </a:r>
            <a:r>
              <a:rPr sz="1150" spc="40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r</a:t>
            </a:r>
            <a:r>
              <a:rPr sz="1150" spc="2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n</a:t>
            </a:r>
            <a:r>
              <a:rPr sz="1150" spc="40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e</a:t>
            </a:r>
            <a:r>
              <a:rPr sz="1150" spc="40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t</a:t>
            </a:r>
            <a:r>
              <a:rPr sz="1150" spc="2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w</a:t>
            </a:r>
            <a:r>
              <a:rPr sz="1150" spc="-10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o</a:t>
            </a:r>
            <a:r>
              <a:rPr sz="1150" spc="3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r</a:t>
            </a:r>
            <a:r>
              <a:rPr sz="1150" spc="30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k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66480" y="5251640"/>
            <a:ext cx="603250" cy="478790"/>
            <a:chOff x="2066480" y="5251640"/>
            <a:chExt cx="603250" cy="478790"/>
          </a:xfrm>
        </p:grpSpPr>
        <p:sp>
          <p:nvSpPr>
            <p:cNvPr id="20" name="object 20"/>
            <p:cNvSpPr/>
            <p:nvPr/>
          </p:nvSpPr>
          <p:spPr>
            <a:xfrm>
              <a:off x="2066543" y="5251704"/>
              <a:ext cx="600075" cy="475615"/>
            </a:xfrm>
            <a:custGeom>
              <a:avLst/>
              <a:gdLst/>
              <a:ahLst/>
              <a:cxnLst/>
              <a:rect l="l" t="t" r="r" b="b"/>
              <a:pathLst>
                <a:path w="600075" h="475614">
                  <a:moveTo>
                    <a:pt x="402081" y="0"/>
                  </a:moveTo>
                  <a:lnTo>
                    <a:pt x="197866" y="0"/>
                  </a:lnTo>
                  <a:lnTo>
                    <a:pt x="197866" y="375907"/>
                  </a:lnTo>
                  <a:lnTo>
                    <a:pt x="0" y="375907"/>
                  </a:lnTo>
                  <a:lnTo>
                    <a:pt x="299847" y="475056"/>
                  </a:lnTo>
                  <a:lnTo>
                    <a:pt x="599948" y="375907"/>
                  </a:lnTo>
                  <a:lnTo>
                    <a:pt x="402081" y="375907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68067" y="5253228"/>
              <a:ext cx="600075" cy="475615"/>
            </a:xfrm>
            <a:custGeom>
              <a:avLst/>
              <a:gdLst/>
              <a:ahLst/>
              <a:cxnLst/>
              <a:rect l="l" t="t" r="r" b="b"/>
              <a:pathLst>
                <a:path w="600075" h="475614">
                  <a:moveTo>
                    <a:pt x="299846" y="475056"/>
                  </a:moveTo>
                  <a:lnTo>
                    <a:pt x="599948" y="375907"/>
                  </a:lnTo>
                  <a:lnTo>
                    <a:pt x="402081" y="375907"/>
                  </a:lnTo>
                  <a:lnTo>
                    <a:pt x="402081" y="0"/>
                  </a:lnTo>
                  <a:lnTo>
                    <a:pt x="197865" y="0"/>
                  </a:lnTo>
                  <a:lnTo>
                    <a:pt x="197865" y="375907"/>
                  </a:lnTo>
                  <a:lnTo>
                    <a:pt x="0" y="375907"/>
                  </a:lnTo>
                  <a:lnTo>
                    <a:pt x="299846" y="4750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71190" y="5284913"/>
            <a:ext cx="154940" cy="402590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900" spc="-180" dirty="0">
                <a:latin typeface="Arial MT"/>
                <a:cs typeface="Arial MT"/>
              </a:rPr>
              <a:t>ByteStream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89128" y="5251640"/>
            <a:ext cx="600710" cy="478790"/>
            <a:chOff x="6489128" y="5251640"/>
            <a:chExt cx="600710" cy="478790"/>
          </a:xfrm>
        </p:grpSpPr>
        <p:sp>
          <p:nvSpPr>
            <p:cNvPr id="24" name="object 24"/>
            <p:cNvSpPr/>
            <p:nvPr/>
          </p:nvSpPr>
          <p:spPr>
            <a:xfrm>
              <a:off x="6489191" y="5251704"/>
              <a:ext cx="597535" cy="475615"/>
            </a:xfrm>
            <a:custGeom>
              <a:avLst/>
              <a:gdLst/>
              <a:ahLst/>
              <a:cxnLst/>
              <a:rect l="l" t="t" r="r" b="b"/>
              <a:pathLst>
                <a:path w="597534" h="475614">
                  <a:moveTo>
                    <a:pt x="298577" y="0"/>
                  </a:moveTo>
                  <a:lnTo>
                    <a:pt x="0" y="99187"/>
                  </a:lnTo>
                  <a:lnTo>
                    <a:pt x="197104" y="99187"/>
                  </a:lnTo>
                  <a:lnTo>
                    <a:pt x="197104" y="475056"/>
                  </a:lnTo>
                  <a:lnTo>
                    <a:pt x="400177" y="475056"/>
                  </a:lnTo>
                  <a:lnTo>
                    <a:pt x="400177" y="99187"/>
                  </a:lnTo>
                  <a:lnTo>
                    <a:pt x="597154" y="99187"/>
                  </a:lnTo>
                  <a:lnTo>
                    <a:pt x="2985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90715" y="5253228"/>
              <a:ext cx="597535" cy="475615"/>
            </a:xfrm>
            <a:custGeom>
              <a:avLst/>
              <a:gdLst/>
              <a:ahLst/>
              <a:cxnLst/>
              <a:rect l="l" t="t" r="r" b="b"/>
              <a:pathLst>
                <a:path w="597534" h="475614">
                  <a:moveTo>
                    <a:pt x="298577" y="0"/>
                  </a:moveTo>
                  <a:lnTo>
                    <a:pt x="597154" y="99187"/>
                  </a:lnTo>
                  <a:lnTo>
                    <a:pt x="400177" y="99187"/>
                  </a:lnTo>
                  <a:lnTo>
                    <a:pt x="400177" y="475056"/>
                  </a:lnTo>
                  <a:lnTo>
                    <a:pt x="197104" y="475056"/>
                  </a:lnTo>
                  <a:lnTo>
                    <a:pt x="197104" y="99187"/>
                  </a:lnTo>
                  <a:lnTo>
                    <a:pt x="0" y="99187"/>
                  </a:lnTo>
                  <a:lnTo>
                    <a:pt x="29857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700188" y="5284532"/>
            <a:ext cx="154940" cy="402590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900" spc="-180" dirty="0">
                <a:latin typeface="Arial MT"/>
                <a:cs typeface="Arial MT"/>
              </a:rPr>
              <a:t>ByteStream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01760" y="5498528"/>
            <a:ext cx="5502275" cy="762635"/>
            <a:chOff x="2401760" y="5498528"/>
            <a:chExt cx="5502275" cy="762635"/>
          </a:xfrm>
        </p:grpSpPr>
        <p:sp>
          <p:nvSpPr>
            <p:cNvPr id="28" name="object 28"/>
            <p:cNvSpPr/>
            <p:nvPr/>
          </p:nvSpPr>
          <p:spPr>
            <a:xfrm>
              <a:off x="2401824" y="5824727"/>
              <a:ext cx="225425" cy="131445"/>
            </a:xfrm>
            <a:custGeom>
              <a:avLst/>
              <a:gdLst/>
              <a:ahLst/>
              <a:cxnLst/>
              <a:rect l="l" t="t" r="r" b="b"/>
              <a:pathLst>
                <a:path w="225425" h="131445">
                  <a:moveTo>
                    <a:pt x="225323" y="0"/>
                  </a:moveTo>
                  <a:lnTo>
                    <a:pt x="0" y="0"/>
                  </a:lnTo>
                  <a:lnTo>
                    <a:pt x="0" y="130924"/>
                  </a:lnTo>
                  <a:lnTo>
                    <a:pt x="225323" y="130924"/>
                  </a:lnTo>
                  <a:lnTo>
                    <a:pt x="22532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03348" y="5826251"/>
              <a:ext cx="225425" cy="131445"/>
            </a:xfrm>
            <a:custGeom>
              <a:avLst/>
              <a:gdLst/>
              <a:ahLst/>
              <a:cxnLst/>
              <a:rect l="l" t="t" r="r" b="b"/>
              <a:pathLst>
                <a:path w="225425" h="131445">
                  <a:moveTo>
                    <a:pt x="0" y="130924"/>
                  </a:moveTo>
                  <a:lnTo>
                    <a:pt x="225323" y="130924"/>
                  </a:lnTo>
                  <a:lnTo>
                    <a:pt x="225323" y="0"/>
                  </a:lnTo>
                  <a:lnTo>
                    <a:pt x="0" y="0"/>
                  </a:lnTo>
                  <a:lnTo>
                    <a:pt x="0" y="1309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1824" y="5974079"/>
              <a:ext cx="225551" cy="28651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27519" y="5824727"/>
              <a:ext cx="222250" cy="131445"/>
            </a:xfrm>
            <a:custGeom>
              <a:avLst/>
              <a:gdLst/>
              <a:ahLst/>
              <a:cxnLst/>
              <a:rect l="l" t="t" r="r" b="b"/>
              <a:pathLst>
                <a:path w="222250" h="131445">
                  <a:moveTo>
                    <a:pt x="222173" y="0"/>
                  </a:moveTo>
                  <a:lnTo>
                    <a:pt x="0" y="0"/>
                  </a:lnTo>
                  <a:lnTo>
                    <a:pt x="0" y="130924"/>
                  </a:lnTo>
                  <a:lnTo>
                    <a:pt x="222173" y="130924"/>
                  </a:lnTo>
                  <a:lnTo>
                    <a:pt x="22217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29044" y="5826251"/>
              <a:ext cx="222250" cy="131445"/>
            </a:xfrm>
            <a:custGeom>
              <a:avLst/>
              <a:gdLst/>
              <a:ahLst/>
              <a:cxnLst/>
              <a:rect l="l" t="t" r="r" b="b"/>
              <a:pathLst>
                <a:path w="222250" h="131445">
                  <a:moveTo>
                    <a:pt x="0" y="130924"/>
                  </a:moveTo>
                  <a:lnTo>
                    <a:pt x="222173" y="130924"/>
                  </a:lnTo>
                  <a:lnTo>
                    <a:pt x="222173" y="0"/>
                  </a:lnTo>
                  <a:lnTo>
                    <a:pt x="0" y="0"/>
                  </a:lnTo>
                  <a:lnTo>
                    <a:pt x="0" y="1309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4472" y="5974079"/>
              <a:ext cx="225551" cy="28651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38316" y="5762243"/>
              <a:ext cx="978535" cy="42545"/>
            </a:xfrm>
            <a:custGeom>
              <a:avLst/>
              <a:gdLst/>
              <a:ahLst/>
              <a:cxnLst/>
              <a:rect l="l" t="t" r="r" b="b"/>
              <a:pathLst>
                <a:path w="978534" h="42545">
                  <a:moveTo>
                    <a:pt x="901827" y="0"/>
                  </a:moveTo>
                  <a:lnTo>
                    <a:pt x="0" y="0"/>
                  </a:lnTo>
                  <a:lnTo>
                    <a:pt x="76200" y="42202"/>
                  </a:lnTo>
                  <a:lnTo>
                    <a:pt x="978154" y="42202"/>
                  </a:lnTo>
                  <a:lnTo>
                    <a:pt x="90182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39000" y="5498591"/>
              <a:ext cx="76200" cy="304800"/>
            </a:xfrm>
            <a:custGeom>
              <a:avLst/>
              <a:gdLst/>
              <a:ahLst/>
              <a:cxnLst/>
              <a:rect l="l" t="t" r="r" b="b"/>
              <a:pathLst>
                <a:path w="76200" h="304800">
                  <a:moveTo>
                    <a:pt x="0" y="0"/>
                  </a:moveTo>
                  <a:lnTo>
                    <a:pt x="0" y="260743"/>
                  </a:lnTo>
                  <a:lnTo>
                    <a:pt x="76073" y="304800"/>
                  </a:lnTo>
                  <a:lnTo>
                    <a:pt x="76073" y="4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38316" y="5500115"/>
              <a:ext cx="1564005" cy="372110"/>
            </a:xfrm>
            <a:custGeom>
              <a:avLst/>
              <a:gdLst/>
              <a:ahLst/>
              <a:cxnLst/>
              <a:rect l="l" t="t" r="r" b="b"/>
              <a:pathLst>
                <a:path w="1564004" h="372110">
                  <a:moveTo>
                    <a:pt x="978281" y="304800"/>
                  </a:moveTo>
                  <a:lnTo>
                    <a:pt x="902208" y="260743"/>
                  </a:lnTo>
                  <a:lnTo>
                    <a:pt x="902208" y="0"/>
                  </a:lnTo>
                  <a:lnTo>
                    <a:pt x="978281" y="43942"/>
                  </a:lnTo>
                  <a:lnTo>
                    <a:pt x="978281" y="304800"/>
                  </a:lnTo>
                  <a:close/>
                </a:path>
                <a:path w="1564004" h="372110">
                  <a:moveTo>
                    <a:pt x="0" y="371856"/>
                  </a:moveTo>
                  <a:lnTo>
                    <a:pt x="1563624" y="371856"/>
                  </a:lnTo>
                  <a:lnTo>
                    <a:pt x="1563624" y="185928"/>
                  </a:lnTo>
                  <a:lnTo>
                    <a:pt x="0" y="185928"/>
                  </a:lnTo>
                  <a:lnTo>
                    <a:pt x="0" y="3718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574281" y="5716625"/>
            <a:ext cx="37084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Arial MT"/>
                <a:cs typeface="Arial MT"/>
              </a:rPr>
              <a:t>T</a:t>
            </a:r>
            <a:r>
              <a:rPr sz="900" spc="150" dirty="0">
                <a:latin typeface="Arial MT"/>
                <a:cs typeface="Arial MT"/>
              </a:rPr>
              <a:t> 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155" dirty="0">
                <a:latin typeface="Arial MT"/>
                <a:cs typeface="Arial MT"/>
              </a:rPr>
              <a:t> </a:t>
            </a:r>
            <a:r>
              <a:rPr sz="900" spc="5" dirty="0">
                <a:latin typeface="Arial MT"/>
                <a:cs typeface="Arial MT"/>
              </a:rPr>
              <a:t>P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751319" y="5986271"/>
            <a:ext cx="66675" cy="563880"/>
            <a:chOff x="6751319" y="5986271"/>
            <a:chExt cx="66675" cy="563880"/>
          </a:xfrm>
        </p:grpSpPr>
        <p:sp>
          <p:nvSpPr>
            <p:cNvPr id="39" name="object 39"/>
            <p:cNvSpPr/>
            <p:nvPr/>
          </p:nvSpPr>
          <p:spPr>
            <a:xfrm>
              <a:off x="6784847" y="6019799"/>
              <a:ext cx="0" cy="530860"/>
            </a:xfrm>
            <a:custGeom>
              <a:avLst/>
              <a:gdLst/>
              <a:ahLst/>
              <a:cxnLst/>
              <a:rect l="l" t="t" r="r" b="b"/>
              <a:pathLst>
                <a:path h="530859">
                  <a:moveTo>
                    <a:pt x="0" y="530288"/>
                  </a:moveTo>
                  <a:lnTo>
                    <a:pt x="0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51319" y="5986271"/>
              <a:ext cx="66675" cy="39370"/>
            </a:xfrm>
            <a:custGeom>
              <a:avLst/>
              <a:gdLst/>
              <a:ahLst/>
              <a:cxnLst/>
              <a:rect l="l" t="t" r="r" b="b"/>
              <a:pathLst>
                <a:path w="66675" h="39370">
                  <a:moveTo>
                    <a:pt x="32130" y="0"/>
                  </a:moveTo>
                  <a:lnTo>
                    <a:pt x="0" y="39077"/>
                  </a:lnTo>
                  <a:lnTo>
                    <a:pt x="66421" y="39077"/>
                  </a:lnTo>
                  <a:lnTo>
                    <a:pt x="321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5026" y="96774"/>
            <a:ext cx="32105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Well-known</a:t>
            </a:r>
            <a:r>
              <a:rPr sz="20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ports</a:t>
            </a:r>
            <a:r>
              <a:rPr sz="2000" b="1" i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used</a:t>
            </a:r>
            <a:r>
              <a:rPr sz="20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2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TCP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533400"/>
            <a:ext cx="8717280" cy="5772912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" y="153923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95017" y="386283"/>
            <a:ext cx="11550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5" dirty="0">
                <a:latin typeface="Times New Roman"/>
                <a:cs typeface="Times New Roman"/>
              </a:rPr>
              <a:t>Figure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40404" y="386283"/>
            <a:ext cx="38112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687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:	</a:t>
            </a:r>
            <a:r>
              <a:rPr sz="3200" b="1" i="1" spc="-5" dirty="0">
                <a:latin typeface="Times New Roman"/>
                <a:cs typeface="Times New Roman"/>
              </a:rPr>
              <a:t>TCP</a:t>
            </a:r>
            <a:r>
              <a:rPr sz="3200" b="1" i="1" spc="-16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segment</a:t>
            </a:r>
            <a:r>
              <a:rPr sz="3200" b="1" i="1" spc="-14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format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240" y="1142998"/>
            <a:ext cx="9128760" cy="5608320"/>
            <a:chOff x="15240" y="1142998"/>
            <a:chExt cx="9128760" cy="5608320"/>
          </a:xfrm>
        </p:grpSpPr>
        <p:sp>
          <p:nvSpPr>
            <p:cNvPr id="7" name="object 7"/>
            <p:cNvSpPr/>
            <p:nvPr/>
          </p:nvSpPr>
          <p:spPr>
            <a:xfrm>
              <a:off x="153924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" y="1142998"/>
              <a:ext cx="9128760" cy="5608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484" y="307289"/>
            <a:ext cx="29152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33399"/>
                </a:solidFill>
                <a:latin typeface="Tahoma"/>
                <a:cs typeface="Tahoma"/>
              </a:rPr>
              <a:t>TCP</a:t>
            </a:r>
            <a:r>
              <a:rPr spc="-14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333399"/>
                </a:solidFill>
                <a:latin typeface="Tahoma"/>
                <a:cs typeface="Tahoma"/>
              </a:rPr>
              <a:t>Header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92" y="999820"/>
            <a:ext cx="8910955" cy="5696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315595" indent="-344805" algn="just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spc="-5" dirty="0">
                <a:latin typeface="Tahoma"/>
                <a:cs typeface="Tahoma"/>
              </a:rPr>
              <a:t>The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length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of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TCP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header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is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minimum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ahoma"/>
                <a:cs typeface="Tahoma"/>
              </a:rPr>
              <a:t>20 </a:t>
            </a:r>
            <a:r>
              <a:rPr sz="3200" spc="-9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bytes</a:t>
            </a:r>
            <a:r>
              <a:rPr sz="3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30" dirty="0">
                <a:solidFill>
                  <a:srgbClr val="FF0000"/>
                </a:solidFill>
                <a:latin typeface="Tahoma"/>
                <a:cs typeface="Tahoma"/>
              </a:rPr>
              <a:t>long</a:t>
            </a:r>
            <a:r>
              <a:rPr sz="3200" spc="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 maximum</a:t>
            </a:r>
            <a:r>
              <a:rPr sz="32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60</a:t>
            </a:r>
            <a:r>
              <a:rPr sz="3200" spc="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bytes.</a:t>
            </a:r>
            <a:endParaRPr sz="3200">
              <a:latin typeface="Tahoma"/>
              <a:cs typeface="Tahoma"/>
            </a:endParaRPr>
          </a:p>
          <a:p>
            <a:pPr marL="356870" marR="368300" indent="-344805" algn="just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Source Port (16-bits)</a:t>
            </a:r>
            <a:r>
              <a:rPr sz="3200" b="1" spc="91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spc="994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It</a:t>
            </a:r>
            <a:r>
              <a:rPr sz="3200" spc="994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identifies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source </a:t>
            </a:r>
            <a:r>
              <a:rPr sz="3200" spc="-5" dirty="0">
                <a:latin typeface="Tahoma"/>
                <a:cs typeface="Tahoma"/>
              </a:rPr>
              <a:t>port </a:t>
            </a:r>
            <a:r>
              <a:rPr sz="3200" spc="-10" dirty="0">
                <a:latin typeface="Tahoma"/>
                <a:cs typeface="Tahoma"/>
              </a:rPr>
              <a:t>of </a:t>
            </a:r>
            <a:r>
              <a:rPr sz="3200" spc="-20" dirty="0">
                <a:latin typeface="Tahoma"/>
                <a:cs typeface="Tahoma"/>
              </a:rPr>
              <a:t>the </a:t>
            </a:r>
            <a:r>
              <a:rPr sz="3200" spc="-10" dirty="0">
                <a:latin typeface="Tahoma"/>
                <a:cs typeface="Tahoma"/>
              </a:rPr>
              <a:t>application </a:t>
            </a:r>
            <a:r>
              <a:rPr sz="3200" spc="-15" dirty="0">
                <a:latin typeface="Tahoma"/>
                <a:cs typeface="Tahoma"/>
              </a:rPr>
              <a:t>process </a:t>
            </a:r>
            <a:r>
              <a:rPr sz="3200" spc="-10" dirty="0">
                <a:latin typeface="Tahoma"/>
                <a:cs typeface="Tahoma"/>
              </a:rPr>
              <a:t>on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the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sending</a:t>
            </a:r>
            <a:r>
              <a:rPr sz="3200" spc="8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device.</a:t>
            </a:r>
            <a:endParaRPr sz="3200">
              <a:latin typeface="Tahoma"/>
              <a:cs typeface="Tahoma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5" dirty="0">
                <a:latin typeface="Tahoma"/>
                <a:cs typeface="Tahoma"/>
              </a:rPr>
              <a:t>Destination</a:t>
            </a:r>
            <a:r>
              <a:rPr sz="3200" b="1" spc="-10" dirty="0">
                <a:latin typeface="Tahoma"/>
                <a:cs typeface="Tahoma"/>
              </a:rPr>
              <a:t> </a:t>
            </a:r>
            <a:r>
              <a:rPr sz="3200" b="1" spc="-20" dirty="0">
                <a:latin typeface="Tahoma"/>
                <a:cs typeface="Tahoma"/>
              </a:rPr>
              <a:t>Port</a:t>
            </a:r>
            <a:r>
              <a:rPr sz="3200" b="1" spc="-15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(16-bits)</a:t>
            </a:r>
            <a:r>
              <a:rPr sz="3200" b="1" spc="-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 It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identifies 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destination </a:t>
            </a:r>
            <a:r>
              <a:rPr sz="3200" spc="-5" dirty="0">
                <a:latin typeface="Tahoma"/>
                <a:cs typeface="Tahoma"/>
              </a:rPr>
              <a:t>port </a:t>
            </a:r>
            <a:r>
              <a:rPr sz="3200" spc="-10" dirty="0">
                <a:latin typeface="Tahoma"/>
                <a:cs typeface="Tahoma"/>
              </a:rPr>
              <a:t>of the application </a:t>
            </a:r>
            <a:r>
              <a:rPr sz="3200" spc="-15" dirty="0">
                <a:latin typeface="Tahoma"/>
                <a:cs typeface="Tahoma"/>
              </a:rPr>
              <a:t>process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on </a:t>
            </a:r>
            <a:r>
              <a:rPr sz="3200" spc="-10" dirty="0">
                <a:latin typeface="Tahoma"/>
                <a:cs typeface="Tahoma"/>
              </a:rPr>
              <a:t> the </a:t>
            </a:r>
            <a:r>
              <a:rPr sz="3200" spc="-30" dirty="0">
                <a:latin typeface="Tahoma"/>
                <a:cs typeface="Tahoma"/>
              </a:rPr>
              <a:t>receiving</a:t>
            </a:r>
            <a:r>
              <a:rPr sz="3200" spc="22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device.</a:t>
            </a:r>
            <a:endParaRPr sz="3200">
              <a:latin typeface="Tahoma"/>
              <a:cs typeface="Tahoma"/>
            </a:endParaRPr>
          </a:p>
          <a:p>
            <a:pPr marL="356870" marR="1155065" indent="-344805" algn="just">
              <a:lnSpc>
                <a:spcPct val="100000"/>
              </a:lnSpc>
              <a:spcBef>
                <a:spcPts val="819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Sequence</a:t>
            </a:r>
            <a:r>
              <a:rPr sz="3200" b="1" spc="-5" dirty="0">
                <a:latin typeface="Tahoma"/>
                <a:cs typeface="Tahoma"/>
              </a:rPr>
              <a:t> </a:t>
            </a:r>
            <a:r>
              <a:rPr sz="3200" b="1" spc="-25" dirty="0">
                <a:latin typeface="Tahoma"/>
                <a:cs typeface="Tahoma"/>
              </a:rPr>
              <a:t>Number</a:t>
            </a:r>
            <a:r>
              <a:rPr sz="3200" b="1" spc="-20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(32-bits)</a:t>
            </a:r>
            <a:r>
              <a:rPr sz="3200" b="1" spc="-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Sequence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number</a:t>
            </a:r>
            <a:r>
              <a:rPr sz="3200" spc="-10" dirty="0">
                <a:latin typeface="Tahoma"/>
                <a:cs typeface="Tahoma"/>
              </a:rPr>
              <a:t> of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data</a:t>
            </a:r>
            <a:r>
              <a:rPr sz="3200" spc="-5" dirty="0">
                <a:latin typeface="Tahoma"/>
                <a:cs typeface="Tahoma"/>
              </a:rPr>
              <a:t> bytes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of</a:t>
            </a:r>
            <a:r>
              <a:rPr sz="3200" spc="-5" dirty="0">
                <a:latin typeface="Tahoma"/>
                <a:cs typeface="Tahoma"/>
              </a:rPr>
              <a:t> a 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segment</a:t>
            </a:r>
            <a:r>
              <a:rPr sz="3200" spc="-25" dirty="0">
                <a:latin typeface="Tahoma"/>
                <a:cs typeface="Tahoma"/>
              </a:rPr>
              <a:t> in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spc="55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session.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151" y="337261"/>
            <a:ext cx="8985250" cy="559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Acknowledgement</a:t>
            </a:r>
            <a:r>
              <a:rPr sz="3200" b="1" spc="-95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Number</a:t>
            </a:r>
            <a:r>
              <a:rPr sz="3200" b="1" spc="60" dirty="0">
                <a:latin typeface="Tahoma"/>
                <a:cs typeface="Tahoma"/>
              </a:rPr>
              <a:t> </a:t>
            </a:r>
            <a:r>
              <a:rPr sz="3200" b="1" spc="-5" dirty="0">
                <a:latin typeface="Tahoma"/>
                <a:cs typeface="Tahoma"/>
              </a:rPr>
              <a:t>(32-</a:t>
            </a:r>
            <a:endParaRPr sz="3200">
              <a:latin typeface="Tahoma"/>
              <a:cs typeface="Tahoma"/>
            </a:endParaRPr>
          </a:p>
          <a:p>
            <a:pPr marL="356870" marR="5080" algn="just">
              <a:lnSpc>
                <a:spcPct val="100000"/>
              </a:lnSpc>
            </a:pPr>
            <a:r>
              <a:rPr sz="3200" b="1" spc="-10" dirty="0">
                <a:latin typeface="Tahoma"/>
                <a:cs typeface="Tahoma"/>
              </a:rPr>
              <a:t>bits)</a:t>
            </a:r>
            <a:r>
              <a:rPr sz="3200" b="1" spc="-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When</a:t>
            </a:r>
            <a:r>
              <a:rPr sz="3200" spc="-5" dirty="0">
                <a:latin typeface="Tahoma"/>
                <a:cs typeface="Tahoma"/>
              </a:rPr>
              <a:t> ACK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flag</a:t>
            </a:r>
            <a:r>
              <a:rPr sz="3200" spc="-10" dirty="0">
                <a:latin typeface="Tahoma"/>
                <a:cs typeface="Tahoma"/>
              </a:rPr>
              <a:t> is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set,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this</a:t>
            </a:r>
            <a:r>
              <a:rPr sz="3200" spc="-10" dirty="0">
                <a:latin typeface="Tahoma"/>
                <a:cs typeface="Tahoma"/>
              </a:rPr>
              <a:t> number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contains the </a:t>
            </a:r>
            <a:r>
              <a:rPr sz="3200" spc="-5" dirty="0">
                <a:latin typeface="Tahoma"/>
                <a:cs typeface="Tahoma"/>
              </a:rPr>
              <a:t>next sequence </a:t>
            </a:r>
            <a:r>
              <a:rPr sz="3200" spc="-15" dirty="0">
                <a:latin typeface="Tahoma"/>
                <a:cs typeface="Tahoma"/>
              </a:rPr>
              <a:t>number </a:t>
            </a:r>
            <a:r>
              <a:rPr sz="3200" spc="-10" dirty="0">
                <a:latin typeface="Tahoma"/>
                <a:cs typeface="Tahoma"/>
              </a:rPr>
              <a:t>of the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data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byte </a:t>
            </a:r>
            <a:r>
              <a:rPr sz="3200" spc="-10" dirty="0">
                <a:latin typeface="Tahoma"/>
                <a:cs typeface="Tahoma"/>
              </a:rPr>
              <a:t>expected </a:t>
            </a:r>
            <a:r>
              <a:rPr sz="3200" spc="-15" dirty="0">
                <a:latin typeface="Tahoma"/>
                <a:cs typeface="Tahoma"/>
              </a:rPr>
              <a:t>and works </a:t>
            </a:r>
            <a:r>
              <a:rPr sz="3200" spc="-5" dirty="0">
                <a:latin typeface="Tahoma"/>
                <a:cs typeface="Tahoma"/>
              </a:rPr>
              <a:t>as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acknowledgement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of the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previous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data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received.</a:t>
            </a:r>
            <a:endParaRPr sz="3200">
              <a:latin typeface="Tahoma"/>
              <a:cs typeface="Tahoma"/>
            </a:endParaRPr>
          </a:p>
          <a:p>
            <a:pPr marL="356870" marR="88900" indent="-344805" algn="just">
              <a:lnSpc>
                <a:spcPct val="100000"/>
              </a:lnSpc>
              <a:spcBef>
                <a:spcPts val="80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5" dirty="0">
                <a:latin typeface="Tahoma"/>
                <a:cs typeface="Tahoma"/>
              </a:rPr>
              <a:t>Data </a:t>
            </a:r>
            <a:r>
              <a:rPr sz="3200" b="1" spc="-10" dirty="0">
                <a:latin typeface="Tahoma"/>
                <a:cs typeface="Tahoma"/>
              </a:rPr>
              <a:t>Offset (4-bits)</a:t>
            </a:r>
            <a:r>
              <a:rPr sz="3200" b="1" spc="-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spc="994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This</a:t>
            </a:r>
            <a:r>
              <a:rPr sz="3200" spc="985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field</a:t>
            </a:r>
            <a:r>
              <a:rPr sz="3200" spc="96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implies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both, the </a:t>
            </a:r>
            <a:r>
              <a:rPr sz="3200" spc="-30" dirty="0">
                <a:latin typeface="Tahoma"/>
                <a:cs typeface="Tahoma"/>
              </a:rPr>
              <a:t>size </a:t>
            </a:r>
            <a:r>
              <a:rPr sz="3200" dirty="0">
                <a:latin typeface="Tahoma"/>
                <a:cs typeface="Tahoma"/>
              </a:rPr>
              <a:t>of </a:t>
            </a:r>
            <a:r>
              <a:rPr sz="3200" spc="-30" dirty="0">
                <a:latin typeface="Tahoma"/>
                <a:cs typeface="Tahoma"/>
              </a:rPr>
              <a:t>TCP </a:t>
            </a:r>
            <a:r>
              <a:rPr sz="3200" spc="-5" dirty="0">
                <a:latin typeface="Tahoma"/>
                <a:cs typeface="Tahoma"/>
              </a:rPr>
              <a:t>header </a:t>
            </a:r>
            <a:r>
              <a:rPr sz="3200" spc="-10" dirty="0">
                <a:latin typeface="Tahoma"/>
                <a:cs typeface="Tahoma"/>
              </a:rPr>
              <a:t>(32-bit</a:t>
            </a:r>
            <a:r>
              <a:rPr sz="3200" spc="1970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words) 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and </a:t>
            </a:r>
            <a:r>
              <a:rPr sz="3200" spc="-10" dirty="0">
                <a:latin typeface="Tahoma"/>
                <a:cs typeface="Tahoma"/>
              </a:rPr>
              <a:t>the </a:t>
            </a:r>
            <a:r>
              <a:rPr sz="3200" spc="-20" dirty="0">
                <a:latin typeface="Tahoma"/>
                <a:cs typeface="Tahoma"/>
              </a:rPr>
              <a:t>offset </a:t>
            </a:r>
            <a:r>
              <a:rPr sz="3200" spc="-10" dirty="0">
                <a:latin typeface="Tahoma"/>
                <a:cs typeface="Tahoma"/>
              </a:rPr>
              <a:t>of </a:t>
            </a:r>
            <a:r>
              <a:rPr sz="3200" spc="-5" dirty="0">
                <a:latin typeface="Tahoma"/>
                <a:cs typeface="Tahoma"/>
              </a:rPr>
              <a:t>data </a:t>
            </a:r>
            <a:r>
              <a:rPr sz="3200" spc="-20" dirty="0">
                <a:latin typeface="Tahoma"/>
                <a:cs typeface="Tahoma"/>
              </a:rPr>
              <a:t>in </a:t>
            </a:r>
            <a:r>
              <a:rPr sz="3200" spc="-15" dirty="0">
                <a:latin typeface="Tahoma"/>
                <a:cs typeface="Tahoma"/>
              </a:rPr>
              <a:t>current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packet </a:t>
            </a:r>
            <a:r>
              <a:rPr sz="3200" spc="-20" dirty="0">
                <a:latin typeface="Tahoma"/>
                <a:cs typeface="Tahoma"/>
              </a:rPr>
              <a:t>in </a:t>
            </a:r>
            <a:r>
              <a:rPr sz="3200" spc="-10" dirty="0">
                <a:latin typeface="Tahoma"/>
                <a:cs typeface="Tahoma"/>
              </a:rPr>
              <a:t>the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whole</a:t>
            </a:r>
            <a:r>
              <a:rPr sz="3200" spc="55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TCP</a:t>
            </a:r>
            <a:r>
              <a:rPr sz="3200" spc="19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segment.</a:t>
            </a:r>
            <a:endParaRPr sz="3200">
              <a:latin typeface="Tahoma"/>
              <a:cs typeface="Tahoma"/>
            </a:endParaRPr>
          </a:p>
          <a:p>
            <a:pPr marL="356870" marR="27305" indent="-344805" algn="just">
              <a:lnSpc>
                <a:spcPct val="100000"/>
              </a:lnSpc>
              <a:spcBef>
                <a:spcPts val="80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Reserved (3-bits)</a:t>
            </a:r>
            <a:r>
              <a:rPr sz="3200" b="1" spc="-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 </a:t>
            </a:r>
            <a:r>
              <a:rPr sz="3200" spc="-20" dirty="0">
                <a:latin typeface="Tahoma"/>
                <a:cs typeface="Tahoma"/>
              </a:rPr>
              <a:t>Reserved </a:t>
            </a:r>
            <a:r>
              <a:rPr sz="3200" spc="-25" dirty="0">
                <a:latin typeface="Tahoma"/>
                <a:cs typeface="Tahoma"/>
              </a:rPr>
              <a:t>for future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use </a:t>
            </a:r>
            <a:r>
              <a:rPr sz="3200" spc="-5" dirty="0">
                <a:latin typeface="Tahoma"/>
                <a:cs typeface="Tahoma"/>
              </a:rPr>
              <a:t> and</a:t>
            </a:r>
            <a:r>
              <a:rPr sz="3200" spc="-3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all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are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spc="-25" dirty="0">
                <a:latin typeface="Tahoma"/>
                <a:cs typeface="Tahoma"/>
              </a:rPr>
              <a:t>set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zero </a:t>
            </a:r>
            <a:r>
              <a:rPr sz="3200" dirty="0">
                <a:latin typeface="Tahoma"/>
                <a:cs typeface="Tahoma"/>
              </a:rPr>
              <a:t>by</a:t>
            </a:r>
            <a:r>
              <a:rPr sz="3200" spc="12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default.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53" y="158353"/>
            <a:ext cx="8941435" cy="325501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894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5" dirty="0">
                <a:latin typeface="Tahoma"/>
                <a:cs typeface="Tahoma"/>
              </a:rPr>
              <a:t>Flags</a:t>
            </a:r>
            <a:r>
              <a:rPr sz="3200" b="1" spc="-35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(1-bit</a:t>
            </a:r>
            <a:r>
              <a:rPr sz="3200" b="1" spc="-35" dirty="0">
                <a:latin typeface="Tahoma"/>
                <a:cs typeface="Tahoma"/>
              </a:rPr>
              <a:t> </a:t>
            </a:r>
            <a:r>
              <a:rPr sz="3200" b="1" spc="-5" dirty="0">
                <a:latin typeface="Tahoma"/>
                <a:cs typeface="Tahoma"/>
              </a:rPr>
              <a:t>each)</a:t>
            </a:r>
            <a:endParaRPr sz="3200">
              <a:latin typeface="Tahoma"/>
              <a:cs typeface="Tahoma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5" dirty="0">
                <a:latin typeface="Tahoma"/>
                <a:cs typeface="Tahoma"/>
              </a:rPr>
              <a:t>NS</a:t>
            </a:r>
            <a:r>
              <a:rPr sz="3200" b="1" spc="-1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Tahoma"/>
                <a:cs typeface="Tahoma"/>
              </a:rPr>
              <a:t>Nonce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Tahoma"/>
                <a:cs typeface="Tahoma"/>
              </a:rPr>
              <a:t>Sum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bit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is</a:t>
            </a:r>
            <a:r>
              <a:rPr sz="3200" spc="-5" dirty="0">
                <a:latin typeface="Tahoma"/>
                <a:cs typeface="Tahoma"/>
              </a:rPr>
              <a:t> used</a:t>
            </a:r>
            <a:r>
              <a:rPr sz="3200" dirty="0">
                <a:latin typeface="Tahoma"/>
                <a:cs typeface="Tahoma"/>
              </a:rPr>
              <a:t> by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Explicit </a:t>
            </a:r>
            <a:r>
              <a:rPr sz="3200" spc="-10" dirty="0">
                <a:latin typeface="Tahoma"/>
                <a:cs typeface="Tahoma"/>
              </a:rPr>
              <a:t> Congestion</a:t>
            </a:r>
            <a:r>
              <a:rPr sz="3200" spc="-30" dirty="0">
                <a:latin typeface="Tahoma"/>
                <a:cs typeface="Tahoma"/>
              </a:rPr>
              <a:t> </a:t>
            </a:r>
            <a:r>
              <a:rPr sz="3200" spc="-25" dirty="0">
                <a:latin typeface="Tahoma"/>
                <a:cs typeface="Tahoma"/>
              </a:rPr>
              <a:t>Notification</a:t>
            </a:r>
            <a:r>
              <a:rPr sz="3200" spc="8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signaling</a:t>
            </a:r>
            <a:r>
              <a:rPr sz="3200" spc="28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process.</a:t>
            </a:r>
            <a:endParaRPr sz="3200">
              <a:latin typeface="Tahoma"/>
              <a:cs typeface="Tahoma"/>
            </a:endParaRPr>
          </a:p>
          <a:p>
            <a:pPr marL="356870" marR="19685" indent="-344805" algn="just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5" dirty="0">
                <a:latin typeface="Tahoma"/>
                <a:cs typeface="Tahoma"/>
              </a:rPr>
              <a:t>CWR </a:t>
            </a:r>
            <a:r>
              <a:rPr sz="3200" spc="-5" dirty="0">
                <a:latin typeface="Tahoma"/>
                <a:cs typeface="Tahoma"/>
              </a:rPr>
              <a:t>- </a:t>
            </a:r>
            <a:r>
              <a:rPr sz="3200" spc="-15" dirty="0">
                <a:latin typeface="Tahoma"/>
                <a:cs typeface="Tahoma"/>
              </a:rPr>
              <a:t>When </a:t>
            </a:r>
            <a:r>
              <a:rPr sz="3200" spc="-5" dirty="0">
                <a:latin typeface="Tahoma"/>
                <a:cs typeface="Tahoma"/>
              </a:rPr>
              <a:t>a </a:t>
            </a:r>
            <a:r>
              <a:rPr sz="3200" spc="-10" dirty="0">
                <a:latin typeface="Tahoma"/>
                <a:cs typeface="Tahoma"/>
              </a:rPr>
              <a:t>host </a:t>
            </a:r>
            <a:r>
              <a:rPr sz="3200" spc="-20" dirty="0">
                <a:latin typeface="Tahoma"/>
                <a:cs typeface="Tahoma"/>
              </a:rPr>
              <a:t>receives </a:t>
            </a:r>
            <a:r>
              <a:rPr sz="3200" spc="-15" dirty="0">
                <a:latin typeface="Tahoma"/>
                <a:cs typeface="Tahoma"/>
              </a:rPr>
              <a:t>packet with</a:t>
            </a:r>
            <a:r>
              <a:rPr sz="3200" spc="-10" dirty="0">
                <a:latin typeface="Tahoma"/>
                <a:cs typeface="Tahoma"/>
              </a:rPr>
              <a:t> ECE </a:t>
            </a:r>
            <a:r>
              <a:rPr sz="3200" spc="-5" dirty="0">
                <a:latin typeface="Tahoma"/>
                <a:cs typeface="Tahoma"/>
              </a:rPr>
              <a:t> bit </a:t>
            </a:r>
            <a:r>
              <a:rPr sz="3200" spc="-20" dirty="0">
                <a:latin typeface="Tahoma"/>
                <a:cs typeface="Tahoma"/>
              </a:rPr>
              <a:t>set, </a:t>
            </a:r>
            <a:r>
              <a:rPr sz="3200" spc="-10" dirty="0">
                <a:latin typeface="Tahoma"/>
                <a:cs typeface="Tahoma"/>
              </a:rPr>
              <a:t>it </a:t>
            </a:r>
            <a:r>
              <a:rPr sz="3200" spc="-15" dirty="0">
                <a:latin typeface="Tahoma"/>
                <a:cs typeface="Tahoma"/>
              </a:rPr>
              <a:t>sets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Congestion Windows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Tahoma"/>
                <a:cs typeface="Tahoma"/>
              </a:rPr>
              <a:t>Reduced </a:t>
            </a:r>
            <a:r>
              <a:rPr sz="3200" spc="-20" dirty="0">
                <a:latin typeface="Tahoma"/>
                <a:cs typeface="Tahoma"/>
              </a:rPr>
              <a:t>to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acknowledge</a:t>
            </a:r>
            <a:r>
              <a:rPr sz="3200" spc="-4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that</a:t>
            </a:r>
            <a:r>
              <a:rPr sz="3200" spc="-3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ECE</a:t>
            </a:r>
            <a:r>
              <a:rPr sz="3200" spc="98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received.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353" y="3493134"/>
            <a:ext cx="114109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E</a:t>
            </a:r>
            <a:r>
              <a:rPr sz="3200" b="1" dirty="0">
                <a:latin typeface="Tahoma"/>
                <a:cs typeface="Tahoma"/>
              </a:rPr>
              <a:t>C</a:t>
            </a:r>
            <a:r>
              <a:rPr sz="3200" b="1" spc="-5" dirty="0"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1144" y="3541903"/>
            <a:ext cx="7520305" cy="453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200" b="1" spc="-5" dirty="0">
                <a:latin typeface="Tahoma"/>
                <a:cs typeface="Tahoma"/>
              </a:rPr>
              <a:t>-</a:t>
            </a:r>
            <a:r>
              <a:rPr sz="3200" b="1" spc="275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If</a:t>
            </a:r>
            <a:r>
              <a:rPr sz="2800" spc="1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SYN</a:t>
            </a:r>
            <a:r>
              <a:rPr sz="2800" spc="1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bit</a:t>
            </a:r>
            <a:r>
              <a:rPr sz="2800" spc="13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is</a:t>
            </a:r>
            <a:r>
              <a:rPr sz="2800" spc="15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clear</a:t>
            </a:r>
            <a:r>
              <a:rPr sz="2800" spc="1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to</a:t>
            </a:r>
            <a:r>
              <a:rPr sz="2800" spc="16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0,</a:t>
            </a:r>
            <a:r>
              <a:rPr sz="2800" spc="1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then</a:t>
            </a:r>
            <a:r>
              <a:rPr sz="2800" spc="125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ECE</a:t>
            </a:r>
            <a:r>
              <a:rPr sz="2800" spc="1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means</a:t>
            </a:r>
            <a:r>
              <a:rPr sz="2800" spc="14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that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777" y="3977462"/>
            <a:ext cx="8605520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tabLst>
                <a:tab pos="6207760" algn="l"/>
              </a:tabLst>
            </a:pPr>
            <a:r>
              <a:rPr sz="2800" spc="-5" dirty="0">
                <a:latin typeface="Tahoma"/>
                <a:cs typeface="Tahoma"/>
              </a:rPr>
              <a:t>the</a:t>
            </a:r>
            <a:r>
              <a:rPr sz="2800" spc="30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IP</a:t>
            </a:r>
            <a:r>
              <a:rPr sz="2800" spc="27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packet</a:t>
            </a:r>
            <a:r>
              <a:rPr sz="2800" spc="28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has</a:t>
            </a:r>
            <a:r>
              <a:rPr sz="2800" spc="30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its</a:t>
            </a:r>
            <a:r>
              <a:rPr sz="2800" spc="30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CE</a:t>
            </a:r>
            <a:r>
              <a:rPr sz="2800" spc="295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(congestion	</a:t>
            </a:r>
            <a:r>
              <a:rPr sz="2800" dirty="0">
                <a:latin typeface="Tahoma"/>
                <a:cs typeface="Tahoma"/>
              </a:rPr>
              <a:t>experience)</a:t>
            </a:r>
            <a:r>
              <a:rPr sz="2800" spc="24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bit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set.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635" y="413461"/>
            <a:ext cx="8797925" cy="559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647700" indent="-344805" algn="just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5" dirty="0">
                <a:latin typeface="Tahoma"/>
                <a:cs typeface="Tahoma"/>
              </a:rPr>
              <a:t>URG</a:t>
            </a:r>
            <a:r>
              <a:rPr sz="3200" b="1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 It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indicates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that</a:t>
            </a:r>
            <a:r>
              <a:rPr sz="3200" spc="980" dirty="0"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Urgent</a:t>
            </a:r>
            <a:r>
              <a:rPr sz="3200" spc="9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Tahoma"/>
                <a:cs typeface="Tahoma"/>
              </a:rPr>
              <a:t>Pointer </a:t>
            </a:r>
            <a:r>
              <a:rPr sz="3200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field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has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significant</a:t>
            </a:r>
            <a:r>
              <a:rPr sz="3200" spc="-5" dirty="0">
                <a:latin typeface="Tahoma"/>
                <a:cs typeface="Tahoma"/>
              </a:rPr>
              <a:t> data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and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should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5" dirty="0">
                <a:latin typeface="Tahoma"/>
                <a:cs typeface="Tahoma"/>
              </a:rPr>
              <a:t>be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processed.</a:t>
            </a:r>
            <a:endParaRPr sz="3200">
              <a:latin typeface="Tahoma"/>
              <a:cs typeface="Tahoma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ACK</a:t>
            </a:r>
            <a:r>
              <a:rPr sz="3200" b="1" spc="-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It</a:t>
            </a:r>
            <a:r>
              <a:rPr sz="3200" spc="99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indicates</a:t>
            </a:r>
            <a:r>
              <a:rPr sz="3200" spc="99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that</a:t>
            </a:r>
            <a:r>
              <a:rPr sz="3200" spc="980" dirty="0"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Acknowledgement 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Tahoma"/>
                <a:cs typeface="Tahoma"/>
              </a:rPr>
              <a:t>field </a:t>
            </a:r>
            <a:r>
              <a:rPr sz="3200" spc="-5" dirty="0">
                <a:latin typeface="Tahoma"/>
                <a:cs typeface="Tahoma"/>
              </a:rPr>
              <a:t>has </a:t>
            </a:r>
            <a:r>
              <a:rPr sz="3200" spc="-10" dirty="0">
                <a:latin typeface="Tahoma"/>
                <a:cs typeface="Tahoma"/>
              </a:rPr>
              <a:t>significance. </a:t>
            </a:r>
            <a:r>
              <a:rPr sz="3200" dirty="0">
                <a:latin typeface="Tahoma"/>
                <a:cs typeface="Tahoma"/>
              </a:rPr>
              <a:t>If </a:t>
            </a:r>
            <a:r>
              <a:rPr sz="3200" spc="-5" dirty="0">
                <a:latin typeface="Tahoma"/>
                <a:cs typeface="Tahoma"/>
              </a:rPr>
              <a:t>ACK </a:t>
            </a:r>
            <a:r>
              <a:rPr sz="3200" spc="-10" dirty="0">
                <a:latin typeface="Tahoma"/>
                <a:cs typeface="Tahoma"/>
              </a:rPr>
              <a:t>is </a:t>
            </a:r>
            <a:r>
              <a:rPr sz="3200" spc="-15" dirty="0">
                <a:latin typeface="Tahoma"/>
                <a:cs typeface="Tahoma"/>
              </a:rPr>
              <a:t>cleared </a:t>
            </a:r>
            <a:r>
              <a:rPr sz="3200" spc="-10" dirty="0">
                <a:latin typeface="Tahoma"/>
                <a:cs typeface="Tahoma"/>
              </a:rPr>
              <a:t>to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0, </a:t>
            </a:r>
            <a:r>
              <a:rPr sz="3200" spc="-15" dirty="0">
                <a:latin typeface="Tahoma"/>
                <a:cs typeface="Tahoma"/>
              </a:rPr>
              <a:t>it </a:t>
            </a:r>
            <a:r>
              <a:rPr sz="3200" spc="-10" dirty="0">
                <a:latin typeface="Tahoma"/>
                <a:cs typeface="Tahoma"/>
              </a:rPr>
              <a:t> indicates that </a:t>
            </a:r>
            <a:r>
              <a:rPr sz="3200" spc="-15" dirty="0">
                <a:latin typeface="Tahoma"/>
                <a:cs typeface="Tahoma"/>
              </a:rPr>
              <a:t>packet </a:t>
            </a:r>
            <a:r>
              <a:rPr sz="3200" spc="-5" dirty="0">
                <a:latin typeface="Tahoma"/>
                <a:cs typeface="Tahoma"/>
              </a:rPr>
              <a:t>does </a:t>
            </a:r>
            <a:r>
              <a:rPr sz="3200" spc="-10" dirty="0">
                <a:latin typeface="Tahoma"/>
                <a:cs typeface="Tahoma"/>
              </a:rPr>
              <a:t>not contain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any </a:t>
            </a:r>
            <a:r>
              <a:rPr sz="3200" spc="-10" dirty="0">
                <a:latin typeface="Tahoma"/>
                <a:cs typeface="Tahoma"/>
              </a:rPr>
              <a:t> acknowledgement.</a:t>
            </a:r>
            <a:endParaRPr sz="3200">
              <a:latin typeface="Tahoma"/>
              <a:cs typeface="Tahoma"/>
            </a:endParaRPr>
          </a:p>
          <a:p>
            <a:pPr marL="356870" marR="32384" indent="-344805" algn="just">
              <a:lnSpc>
                <a:spcPct val="100000"/>
              </a:lnSpc>
              <a:spcBef>
                <a:spcPts val="80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25" dirty="0">
                <a:latin typeface="Tahoma"/>
                <a:cs typeface="Tahoma"/>
              </a:rPr>
              <a:t>PSH</a:t>
            </a:r>
            <a:r>
              <a:rPr sz="3200" b="1" spc="-2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When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set,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it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is</a:t>
            </a:r>
            <a:r>
              <a:rPr sz="3200" spc="-5" dirty="0">
                <a:latin typeface="Tahoma"/>
                <a:cs typeface="Tahoma"/>
              </a:rPr>
              <a:t> a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request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to</a:t>
            </a:r>
            <a:r>
              <a:rPr sz="3200" spc="969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the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receiving </a:t>
            </a:r>
            <a:r>
              <a:rPr sz="3200" spc="-10" dirty="0">
                <a:latin typeface="Tahoma"/>
                <a:cs typeface="Tahoma"/>
              </a:rPr>
              <a:t>station to </a:t>
            </a:r>
            <a:r>
              <a:rPr sz="3200" spc="-25" dirty="0">
                <a:solidFill>
                  <a:srgbClr val="FF0000"/>
                </a:solidFill>
                <a:latin typeface="Tahoma"/>
                <a:cs typeface="Tahoma"/>
              </a:rPr>
              <a:t>PUSH 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data </a:t>
            </a:r>
            <a:r>
              <a:rPr sz="3200" spc="-5" dirty="0">
                <a:latin typeface="Tahoma"/>
                <a:cs typeface="Tahoma"/>
              </a:rPr>
              <a:t>(as </a:t>
            </a:r>
            <a:r>
              <a:rPr sz="3200" spc="-10" dirty="0">
                <a:latin typeface="Tahoma"/>
                <a:cs typeface="Tahoma"/>
              </a:rPr>
              <a:t>soon </a:t>
            </a:r>
            <a:r>
              <a:rPr sz="3200" spc="-5" dirty="0">
                <a:latin typeface="Tahoma"/>
                <a:cs typeface="Tahoma"/>
              </a:rPr>
              <a:t>as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it </a:t>
            </a:r>
            <a:r>
              <a:rPr sz="3200" spc="-10" dirty="0">
                <a:latin typeface="Tahoma"/>
                <a:cs typeface="Tahoma"/>
              </a:rPr>
              <a:t> comes) to the </a:t>
            </a:r>
            <a:r>
              <a:rPr sz="3200" spc="-25" dirty="0">
                <a:latin typeface="Tahoma"/>
                <a:cs typeface="Tahoma"/>
              </a:rPr>
              <a:t>receiving </a:t>
            </a:r>
            <a:r>
              <a:rPr sz="3200" spc="-10" dirty="0">
                <a:latin typeface="Tahoma"/>
                <a:cs typeface="Tahoma"/>
              </a:rPr>
              <a:t>application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without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buffering</a:t>
            </a:r>
            <a:r>
              <a:rPr sz="3200" spc="145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it.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30" y="413461"/>
            <a:ext cx="8811260" cy="6165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889635" indent="-34480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  <a:tab pos="1521460" algn="l"/>
                <a:tab pos="2030730" algn="l"/>
                <a:tab pos="3384550" algn="l"/>
                <a:tab pos="4408805" algn="l"/>
                <a:tab pos="5394325" algn="l"/>
                <a:tab pos="6330315" algn="l"/>
              </a:tabLst>
            </a:pPr>
            <a:r>
              <a:rPr sz="3200" b="1" spc="-10" dirty="0">
                <a:latin typeface="Tahoma"/>
                <a:cs typeface="Tahoma"/>
              </a:rPr>
              <a:t>RS</a:t>
            </a:r>
            <a:r>
              <a:rPr sz="3200" b="1" spc="-5" dirty="0">
                <a:latin typeface="Tahoma"/>
                <a:cs typeface="Tahoma"/>
              </a:rPr>
              <a:t>T</a:t>
            </a:r>
            <a:r>
              <a:rPr sz="3200" b="1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4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ese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dirty="0">
                <a:solidFill>
                  <a:srgbClr val="FF0000"/>
                </a:solidFill>
                <a:latin typeface="Tahoma"/>
                <a:cs typeface="Tahoma"/>
              </a:rPr>
              <a:t>	</a:t>
            </a:r>
            <a:r>
              <a:rPr sz="3200" spc="-10" dirty="0">
                <a:latin typeface="Tahoma"/>
                <a:cs typeface="Tahoma"/>
              </a:rPr>
              <a:t>f</a:t>
            </a:r>
            <a:r>
              <a:rPr sz="3200" spc="-30" dirty="0">
                <a:latin typeface="Tahoma"/>
                <a:cs typeface="Tahoma"/>
              </a:rPr>
              <a:t>l</a:t>
            </a:r>
            <a:r>
              <a:rPr sz="3200" spc="-5" dirty="0">
                <a:latin typeface="Tahoma"/>
                <a:cs typeface="Tahoma"/>
              </a:rPr>
              <a:t>ag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has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20" dirty="0">
                <a:latin typeface="Tahoma"/>
                <a:cs typeface="Tahoma"/>
              </a:rPr>
              <a:t>t</a:t>
            </a:r>
            <a:r>
              <a:rPr sz="3200" spc="-5" dirty="0">
                <a:latin typeface="Tahoma"/>
                <a:cs typeface="Tahoma"/>
              </a:rPr>
              <a:t>he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65" dirty="0">
                <a:latin typeface="Tahoma"/>
                <a:cs typeface="Tahoma"/>
              </a:rPr>
              <a:t>f</a:t>
            </a:r>
            <a:r>
              <a:rPr sz="3200" spc="-5" dirty="0">
                <a:latin typeface="Tahoma"/>
                <a:cs typeface="Tahoma"/>
              </a:rPr>
              <a:t>o</a:t>
            </a:r>
            <a:r>
              <a:rPr sz="3200" spc="-25" dirty="0">
                <a:latin typeface="Tahoma"/>
                <a:cs typeface="Tahoma"/>
              </a:rPr>
              <a:t>l</a:t>
            </a:r>
            <a:r>
              <a:rPr sz="3200" spc="-20" dirty="0">
                <a:latin typeface="Tahoma"/>
                <a:cs typeface="Tahoma"/>
              </a:rPr>
              <a:t>l</a:t>
            </a:r>
            <a:r>
              <a:rPr sz="3200" spc="-40" dirty="0">
                <a:latin typeface="Tahoma"/>
                <a:cs typeface="Tahoma"/>
              </a:rPr>
              <a:t>o</a:t>
            </a:r>
            <a:r>
              <a:rPr sz="3200" spc="-10" dirty="0">
                <a:latin typeface="Tahoma"/>
                <a:cs typeface="Tahoma"/>
              </a:rPr>
              <a:t>wi</a:t>
            </a:r>
            <a:r>
              <a:rPr sz="3200" spc="-20" dirty="0">
                <a:latin typeface="Tahoma"/>
                <a:cs typeface="Tahoma"/>
              </a:rPr>
              <a:t>n</a:t>
            </a:r>
            <a:r>
              <a:rPr sz="3200" spc="-5" dirty="0">
                <a:latin typeface="Tahoma"/>
                <a:cs typeface="Tahoma"/>
              </a:rPr>
              <a:t>g  </a:t>
            </a:r>
            <a:r>
              <a:rPr sz="3200" spc="-15" dirty="0">
                <a:latin typeface="Tahoma"/>
                <a:cs typeface="Tahoma"/>
              </a:rPr>
              <a:t>features:</a:t>
            </a:r>
            <a:endParaRPr sz="3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5" dirty="0">
                <a:latin typeface="Tahoma"/>
                <a:cs typeface="Tahoma"/>
              </a:rPr>
              <a:t>It is</a:t>
            </a:r>
            <a:r>
              <a:rPr sz="2800" spc="-2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used</a:t>
            </a:r>
            <a:r>
              <a:rPr sz="2800" spc="-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to</a:t>
            </a:r>
            <a:r>
              <a:rPr sz="2800" spc="-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refuse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an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incoming</a:t>
            </a:r>
            <a:r>
              <a:rPr sz="2800" spc="-8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connection.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5" dirty="0">
                <a:latin typeface="Tahoma"/>
                <a:cs typeface="Tahoma"/>
              </a:rPr>
              <a:t>It is</a:t>
            </a:r>
            <a:r>
              <a:rPr sz="2800" spc="-2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used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to</a:t>
            </a:r>
            <a:r>
              <a:rPr sz="2800" spc="-5" dirty="0">
                <a:latin typeface="Tahoma"/>
                <a:cs typeface="Tahoma"/>
              </a:rPr>
              <a:t> reject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a</a:t>
            </a:r>
            <a:r>
              <a:rPr sz="2800" spc="-7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segment.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5" dirty="0">
                <a:latin typeface="Tahoma"/>
                <a:cs typeface="Tahoma"/>
              </a:rPr>
              <a:t>It is</a:t>
            </a:r>
            <a:r>
              <a:rPr sz="2800" spc="-2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used to</a:t>
            </a:r>
            <a:r>
              <a:rPr sz="2800" spc="-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restart</a:t>
            </a:r>
            <a:r>
              <a:rPr sz="2800" spc="5" dirty="0">
                <a:latin typeface="Tahoma"/>
                <a:cs typeface="Tahoma"/>
              </a:rPr>
              <a:t> a</a:t>
            </a:r>
            <a:r>
              <a:rPr sz="2800" dirty="0">
                <a:latin typeface="Tahoma"/>
                <a:cs typeface="Tahoma"/>
              </a:rPr>
              <a:t> connection.</a:t>
            </a:r>
            <a:endParaRPr sz="2800">
              <a:latin typeface="Tahoma"/>
              <a:cs typeface="Tahoma"/>
            </a:endParaRPr>
          </a:p>
          <a:p>
            <a:pPr marL="356870" marR="835660" indent="-344805">
              <a:lnSpc>
                <a:spcPct val="100000"/>
              </a:lnSpc>
              <a:spcBef>
                <a:spcPts val="77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  <a:tab pos="1475740" algn="l"/>
                <a:tab pos="1908810" algn="l"/>
                <a:tab pos="2933700" algn="l"/>
                <a:tab pos="3878579" algn="l"/>
                <a:tab pos="4436745" algn="l"/>
                <a:tab pos="5565140" algn="l"/>
                <a:tab pos="6205220" algn="l"/>
                <a:tab pos="7016115" algn="l"/>
                <a:tab pos="7753984" algn="l"/>
              </a:tabLst>
            </a:pPr>
            <a:r>
              <a:rPr sz="3200" b="1" spc="-10" dirty="0">
                <a:latin typeface="Tahoma"/>
                <a:cs typeface="Tahoma"/>
              </a:rPr>
              <a:t>S</a:t>
            </a:r>
            <a:r>
              <a:rPr sz="3200" b="1" spc="-20" dirty="0">
                <a:latin typeface="Tahoma"/>
                <a:cs typeface="Tahoma"/>
              </a:rPr>
              <a:t>Y</a:t>
            </a:r>
            <a:r>
              <a:rPr sz="3200" b="1" spc="-5" dirty="0">
                <a:latin typeface="Tahoma"/>
                <a:cs typeface="Tahoma"/>
              </a:rPr>
              <a:t>N</a:t>
            </a:r>
            <a:r>
              <a:rPr sz="3200" b="1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Th</a:t>
            </a:r>
            <a:r>
              <a:rPr sz="3200" dirty="0">
                <a:latin typeface="Tahoma"/>
                <a:cs typeface="Tahoma"/>
              </a:rPr>
              <a:t>i</a:t>
            </a:r>
            <a:r>
              <a:rPr sz="3200" spc="-5" dirty="0">
                <a:latin typeface="Tahoma"/>
                <a:cs typeface="Tahoma"/>
              </a:rPr>
              <a:t>s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0" dirty="0">
                <a:latin typeface="Tahoma"/>
                <a:cs typeface="Tahoma"/>
              </a:rPr>
              <a:t>f</a:t>
            </a:r>
            <a:r>
              <a:rPr sz="3200" spc="-30" dirty="0">
                <a:latin typeface="Tahoma"/>
                <a:cs typeface="Tahoma"/>
              </a:rPr>
              <a:t>l</a:t>
            </a:r>
            <a:r>
              <a:rPr sz="3200" spc="-5" dirty="0">
                <a:latin typeface="Tahoma"/>
                <a:cs typeface="Tahoma"/>
              </a:rPr>
              <a:t>ag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5" dirty="0">
                <a:latin typeface="Tahoma"/>
                <a:cs typeface="Tahoma"/>
              </a:rPr>
              <a:t>i</a:t>
            </a:r>
            <a:r>
              <a:rPr sz="3200" spc="-5" dirty="0">
                <a:latin typeface="Tahoma"/>
                <a:cs typeface="Tahoma"/>
              </a:rPr>
              <a:t>s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u</a:t>
            </a:r>
            <a:r>
              <a:rPr sz="3200" spc="-15" dirty="0">
                <a:latin typeface="Tahoma"/>
                <a:cs typeface="Tahoma"/>
              </a:rPr>
              <a:t>s</a:t>
            </a:r>
            <a:r>
              <a:rPr sz="3200" spc="-30" dirty="0">
                <a:latin typeface="Tahoma"/>
                <a:cs typeface="Tahoma"/>
              </a:rPr>
              <a:t>e</a:t>
            </a:r>
            <a:r>
              <a:rPr sz="3200" spc="-5" dirty="0">
                <a:latin typeface="Tahoma"/>
                <a:cs typeface="Tahoma"/>
              </a:rPr>
              <a:t>d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20" dirty="0">
                <a:latin typeface="Tahoma"/>
                <a:cs typeface="Tahoma"/>
              </a:rPr>
              <a:t>t</a:t>
            </a:r>
            <a:r>
              <a:rPr sz="3200" spc="-5" dirty="0">
                <a:latin typeface="Tahoma"/>
                <a:cs typeface="Tahoma"/>
              </a:rPr>
              <a:t>o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35" dirty="0">
                <a:latin typeface="Tahoma"/>
                <a:cs typeface="Tahoma"/>
              </a:rPr>
              <a:t>s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-5" dirty="0">
                <a:latin typeface="Tahoma"/>
                <a:cs typeface="Tahoma"/>
              </a:rPr>
              <a:t>t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0" dirty="0">
                <a:latin typeface="Tahoma"/>
                <a:cs typeface="Tahoma"/>
              </a:rPr>
              <a:t>u</a:t>
            </a:r>
            <a:r>
              <a:rPr sz="3200" spc="-5" dirty="0">
                <a:latin typeface="Tahoma"/>
                <a:cs typeface="Tahoma"/>
              </a:rPr>
              <a:t>p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a  </a:t>
            </a:r>
            <a:r>
              <a:rPr sz="3200" spc="-25" dirty="0">
                <a:latin typeface="Tahoma"/>
                <a:cs typeface="Tahoma"/>
              </a:rPr>
              <a:t>connection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between</a:t>
            </a:r>
            <a:r>
              <a:rPr sz="3200" spc="140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hosts.</a:t>
            </a:r>
            <a:endParaRPr sz="3200">
              <a:latin typeface="Tahoma"/>
              <a:cs typeface="Tahoma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2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5" dirty="0">
                <a:latin typeface="Tahoma"/>
                <a:cs typeface="Tahoma"/>
              </a:rPr>
              <a:t>FIN </a:t>
            </a:r>
            <a:r>
              <a:rPr sz="3200" spc="-5" dirty="0">
                <a:latin typeface="Tahoma"/>
                <a:cs typeface="Tahoma"/>
              </a:rPr>
              <a:t>- This </a:t>
            </a:r>
            <a:r>
              <a:rPr sz="3200" spc="-20" dirty="0">
                <a:latin typeface="Tahoma"/>
                <a:cs typeface="Tahoma"/>
              </a:rPr>
              <a:t>flag </a:t>
            </a:r>
            <a:r>
              <a:rPr sz="3200" spc="-10" dirty="0">
                <a:latin typeface="Tahoma"/>
                <a:cs typeface="Tahoma"/>
              </a:rPr>
              <a:t>is </a:t>
            </a:r>
            <a:r>
              <a:rPr sz="3200" spc="-5" dirty="0">
                <a:latin typeface="Tahoma"/>
                <a:cs typeface="Tahoma"/>
              </a:rPr>
              <a:t>used </a:t>
            </a:r>
            <a:r>
              <a:rPr sz="3200" spc="-25" dirty="0">
                <a:latin typeface="Tahoma"/>
                <a:cs typeface="Tahoma"/>
              </a:rPr>
              <a:t>to </a:t>
            </a:r>
            <a:r>
              <a:rPr sz="3200" spc="-15" dirty="0">
                <a:latin typeface="Tahoma"/>
                <a:cs typeface="Tahoma"/>
              </a:rPr>
              <a:t>release 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connection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and </a:t>
            </a:r>
            <a:r>
              <a:rPr sz="3200" spc="-10" dirty="0">
                <a:latin typeface="Tahoma"/>
                <a:cs typeface="Tahoma"/>
              </a:rPr>
              <a:t>no more data is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exchanged </a:t>
            </a:r>
            <a:r>
              <a:rPr sz="3200" spc="-50" dirty="0">
                <a:latin typeface="Tahoma"/>
                <a:cs typeface="Tahoma"/>
              </a:rPr>
              <a:t>thereafter. </a:t>
            </a:r>
            <a:r>
              <a:rPr sz="3200" spc="-4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Because </a:t>
            </a:r>
            <a:r>
              <a:rPr sz="3200" spc="-15" dirty="0">
                <a:latin typeface="Tahoma"/>
                <a:cs typeface="Tahoma"/>
              </a:rPr>
              <a:t>packets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with </a:t>
            </a:r>
            <a:r>
              <a:rPr sz="3200" spc="-10" dirty="0">
                <a:latin typeface="Tahoma"/>
                <a:cs typeface="Tahoma"/>
              </a:rPr>
              <a:t>SYN </a:t>
            </a:r>
            <a:r>
              <a:rPr sz="3200" spc="-5" dirty="0">
                <a:latin typeface="Tahoma"/>
                <a:cs typeface="Tahoma"/>
              </a:rPr>
              <a:t>and </a:t>
            </a:r>
            <a:r>
              <a:rPr sz="3200" spc="-15" dirty="0">
                <a:latin typeface="Tahoma"/>
                <a:cs typeface="Tahoma"/>
              </a:rPr>
              <a:t>FIN </a:t>
            </a:r>
            <a:r>
              <a:rPr sz="3200" spc="-10" dirty="0">
                <a:latin typeface="Tahoma"/>
                <a:cs typeface="Tahoma"/>
              </a:rPr>
              <a:t>flags </a:t>
            </a:r>
            <a:r>
              <a:rPr sz="3200" spc="-20" dirty="0">
                <a:latin typeface="Tahoma"/>
                <a:cs typeface="Tahoma"/>
              </a:rPr>
              <a:t>have 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sequence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numbers,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they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are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processed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in 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correct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80" dirty="0">
                <a:latin typeface="Tahoma"/>
                <a:cs typeface="Tahoma"/>
              </a:rPr>
              <a:t>order.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143" y="413461"/>
            <a:ext cx="8540115" cy="559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186690" indent="-344805" algn="just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5" dirty="0">
                <a:latin typeface="Tahoma"/>
                <a:cs typeface="Tahoma"/>
              </a:rPr>
              <a:t>Windows </a:t>
            </a:r>
            <a:r>
              <a:rPr sz="3200" b="1" spc="-10" dirty="0">
                <a:latin typeface="Tahoma"/>
                <a:cs typeface="Tahoma"/>
              </a:rPr>
              <a:t>Size</a:t>
            </a:r>
            <a:r>
              <a:rPr sz="3200" b="1" spc="-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 </a:t>
            </a:r>
            <a:r>
              <a:rPr sz="3200" spc="-10" dirty="0">
                <a:latin typeface="Tahoma"/>
                <a:cs typeface="Tahoma"/>
              </a:rPr>
              <a:t>This </a:t>
            </a:r>
            <a:r>
              <a:rPr sz="3200" spc="-20" dirty="0">
                <a:latin typeface="Tahoma"/>
                <a:cs typeface="Tahoma"/>
              </a:rPr>
              <a:t>field </a:t>
            </a:r>
            <a:r>
              <a:rPr sz="3200" spc="-10" dirty="0">
                <a:latin typeface="Tahoma"/>
                <a:cs typeface="Tahoma"/>
              </a:rPr>
              <a:t>is used </a:t>
            </a:r>
            <a:r>
              <a:rPr sz="3200" spc="-30" dirty="0">
                <a:latin typeface="Tahoma"/>
                <a:cs typeface="Tahoma"/>
              </a:rPr>
              <a:t>for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flow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control </a:t>
            </a:r>
            <a:r>
              <a:rPr sz="3200" spc="-5" dirty="0">
                <a:latin typeface="Tahoma"/>
                <a:cs typeface="Tahoma"/>
              </a:rPr>
              <a:t>between </a:t>
            </a:r>
            <a:r>
              <a:rPr sz="3200" spc="-10" dirty="0">
                <a:latin typeface="Tahoma"/>
                <a:cs typeface="Tahoma"/>
              </a:rPr>
              <a:t>two </a:t>
            </a:r>
            <a:r>
              <a:rPr sz="3200" spc="-20" dirty="0">
                <a:latin typeface="Tahoma"/>
                <a:cs typeface="Tahoma"/>
              </a:rPr>
              <a:t>stations </a:t>
            </a:r>
            <a:r>
              <a:rPr sz="3200" spc="-5" dirty="0">
                <a:latin typeface="Tahoma"/>
                <a:cs typeface="Tahoma"/>
              </a:rPr>
              <a:t>and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indicates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the amount of </a:t>
            </a:r>
            <a:r>
              <a:rPr sz="3200" spc="-20" dirty="0">
                <a:latin typeface="Tahoma"/>
                <a:cs typeface="Tahoma"/>
              </a:rPr>
              <a:t>buffer </a:t>
            </a:r>
            <a:r>
              <a:rPr sz="3200" spc="-5" dirty="0">
                <a:latin typeface="Tahoma"/>
                <a:cs typeface="Tahoma"/>
              </a:rPr>
              <a:t>(in </a:t>
            </a:r>
            <a:r>
              <a:rPr sz="3200" spc="-10" dirty="0">
                <a:latin typeface="Tahoma"/>
                <a:cs typeface="Tahoma"/>
              </a:rPr>
              <a:t>bytes)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the receiver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has</a:t>
            </a:r>
            <a:r>
              <a:rPr sz="3200" spc="-3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allocated</a:t>
            </a:r>
            <a:r>
              <a:rPr sz="3200" spc="-15" dirty="0">
                <a:latin typeface="Tahoma"/>
                <a:cs typeface="Tahoma"/>
              </a:rPr>
              <a:t> for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spc="17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segment,</a:t>
            </a:r>
            <a:endParaRPr sz="3200">
              <a:latin typeface="Tahoma"/>
              <a:cs typeface="Tahoma"/>
            </a:endParaRPr>
          </a:p>
          <a:p>
            <a:pPr marL="356870" marR="1429385" algn="just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latin typeface="Tahoma"/>
                <a:cs typeface="Tahoma"/>
              </a:rPr>
              <a:t>i.e. </a:t>
            </a:r>
            <a:r>
              <a:rPr sz="3200" spc="-15" dirty="0">
                <a:latin typeface="Tahoma"/>
                <a:cs typeface="Tahoma"/>
              </a:rPr>
              <a:t>how </a:t>
            </a:r>
            <a:r>
              <a:rPr sz="3200" spc="-5" dirty="0">
                <a:latin typeface="Tahoma"/>
                <a:cs typeface="Tahoma"/>
              </a:rPr>
              <a:t>much data </a:t>
            </a:r>
            <a:r>
              <a:rPr sz="3200" spc="-10" dirty="0">
                <a:latin typeface="Tahoma"/>
                <a:cs typeface="Tahoma"/>
              </a:rPr>
              <a:t>is the </a:t>
            </a:r>
            <a:r>
              <a:rPr sz="3200" spc="-20" dirty="0">
                <a:latin typeface="Tahoma"/>
                <a:cs typeface="Tahoma"/>
              </a:rPr>
              <a:t>receiver 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expecting.</a:t>
            </a:r>
            <a:endParaRPr sz="3200">
              <a:latin typeface="Tahoma"/>
              <a:cs typeface="Tahoma"/>
            </a:endParaRPr>
          </a:p>
          <a:p>
            <a:pPr marL="356870" marR="577850" indent="-344805" algn="just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20" dirty="0">
                <a:latin typeface="Tahoma"/>
                <a:cs typeface="Tahoma"/>
              </a:rPr>
              <a:t>Checksum</a:t>
            </a:r>
            <a:r>
              <a:rPr sz="3200" b="1" spc="-1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This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field</a:t>
            </a:r>
            <a:r>
              <a:rPr sz="3200" spc="-10" dirty="0">
                <a:latin typeface="Tahoma"/>
                <a:cs typeface="Tahoma"/>
              </a:rPr>
              <a:t> contains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the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checksum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5" dirty="0">
                <a:latin typeface="Tahoma"/>
                <a:cs typeface="Tahoma"/>
              </a:rPr>
              <a:t>of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-65" dirty="0">
                <a:latin typeface="Tahoma"/>
                <a:cs typeface="Tahoma"/>
              </a:rPr>
              <a:t>Header,</a:t>
            </a:r>
            <a:r>
              <a:rPr sz="3200" spc="-6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Data</a:t>
            </a:r>
            <a:r>
              <a:rPr sz="3200" spc="-5" dirty="0">
                <a:latin typeface="Tahoma"/>
                <a:cs typeface="Tahoma"/>
              </a:rPr>
              <a:t> and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Pseudo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Headers.</a:t>
            </a:r>
            <a:endParaRPr sz="3200">
              <a:latin typeface="Tahoma"/>
              <a:cs typeface="Tahoma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0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5" dirty="0">
                <a:latin typeface="Tahoma"/>
                <a:cs typeface="Tahoma"/>
              </a:rPr>
              <a:t>Urgent </a:t>
            </a:r>
            <a:r>
              <a:rPr sz="3200" b="1" spc="-35" dirty="0">
                <a:latin typeface="Tahoma"/>
                <a:cs typeface="Tahoma"/>
              </a:rPr>
              <a:t>Pointer</a:t>
            </a:r>
            <a:r>
              <a:rPr sz="3200" b="1" spc="-3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dirty="0">
                <a:latin typeface="Tahoma"/>
                <a:cs typeface="Tahoma"/>
              </a:rPr>
              <a:t> It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points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to</a:t>
            </a:r>
            <a:r>
              <a:rPr sz="3200" spc="-5" dirty="0">
                <a:latin typeface="Tahoma"/>
                <a:cs typeface="Tahoma"/>
              </a:rPr>
              <a:t> the</a:t>
            </a:r>
            <a:r>
              <a:rPr sz="3200" spc="99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urgent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data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byte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if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URG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flag</a:t>
            </a:r>
            <a:r>
              <a:rPr sz="3200" spc="4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is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set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to</a:t>
            </a:r>
            <a:r>
              <a:rPr sz="3200" spc="19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1.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682" y="648123"/>
            <a:ext cx="5529375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Application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5" dirty="0">
                <a:latin typeface="Arial MT"/>
                <a:cs typeface="Arial MT"/>
              </a:rPr>
              <a:t>Components</a:t>
            </a:r>
            <a:endParaRPr sz="40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72077" y="2052879"/>
          <a:ext cx="2590704" cy="18287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7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sz="2400" spc="-20" dirty="0">
                          <a:solidFill>
                            <a:schemeClr val="tx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Arial MT"/>
                          <a:cs typeface="Arial MT"/>
                        </a:rPr>
                        <a:t>Management</a:t>
                      </a:r>
                      <a:endParaRPr sz="2400" dirty="0">
                        <a:solidFill>
                          <a:schemeClr val="tx1"/>
                        </a:solidFill>
                        <a:latin typeface="Arial MT"/>
                        <a:cs typeface="Arial MT"/>
                      </a:endParaRPr>
                    </a:p>
                  </a:txBody>
                  <a:tcPr marL="0" marR="0" marT="11493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Arial MT"/>
                          <a:cs typeface="Arial MT"/>
                        </a:rPr>
                        <a:t>Application</a:t>
                      </a:r>
                      <a:r>
                        <a:rPr sz="2400" dirty="0">
                          <a:solidFill>
                            <a:schemeClr val="tx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Arial MT"/>
                          <a:cs typeface="Arial MT"/>
                        </a:rPr>
                        <a:t>Logic</a:t>
                      </a:r>
                      <a:endParaRPr sz="2400" dirty="0">
                        <a:solidFill>
                          <a:schemeClr val="tx1"/>
                        </a:solidFill>
                        <a:latin typeface="Arial MT"/>
                        <a:cs typeface="Arial MT"/>
                      </a:endParaRPr>
                    </a:p>
                  </a:txBody>
                  <a:tcPr marL="0" marR="0" marT="11493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Arial MT"/>
                          <a:cs typeface="Arial MT"/>
                        </a:rPr>
                        <a:t>Presentation</a:t>
                      </a:r>
                      <a:endParaRPr sz="2400" dirty="0">
                        <a:solidFill>
                          <a:schemeClr val="tx1"/>
                        </a:solidFill>
                        <a:latin typeface="Arial MT"/>
                        <a:cs typeface="Arial MT"/>
                      </a:endParaRPr>
                    </a:p>
                  </a:txBody>
                  <a:tcPr marL="0" marR="0" marT="11493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08415" y="3988669"/>
            <a:ext cx="2151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3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Logical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Tiers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74709" y="2159681"/>
            <a:ext cx="194938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699">
              <a:spcBef>
                <a:spcPts val="1770"/>
              </a:spcBef>
            </a:pPr>
            <a:r>
              <a:rPr sz="2400" b="1" spc="-5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699">
              <a:spcBef>
                <a:spcPts val="1785"/>
              </a:spcBef>
            </a:pPr>
            <a:r>
              <a:rPr sz="2400" b="1" spc="-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9325" y="4876747"/>
            <a:ext cx="7103481" cy="914351"/>
          </a:xfrm>
          <a:prstGeom prst="rect">
            <a:avLst/>
          </a:prstGeom>
          <a:ln w="57911">
            <a:solidFill>
              <a:srgbClr val="1F66DF"/>
            </a:solidFill>
          </a:ln>
        </p:spPr>
        <p:txBody>
          <a:bodyPr vert="horz" wrap="square" lIns="0" tIns="36828" rIns="0" bIns="0" rtlCol="0">
            <a:spAutoFit/>
          </a:bodyPr>
          <a:lstStyle/>
          <a:p>
            <a:pPr marL="91432">
              <a:spcBef>
                <a:spcPts val="290"/>
              </a:spcBef>
            </a:pPr>
            <a:r>
              <a:rPr sz="2800" dirty="0">
                <a:latin typeface="Arial MT"/>
                <a:cs typeface="Arial MT"/>
              </a:rPr>
              <a:t>Database</a:t>
            </a:r>
            <a:r>
              <a:rPr sz="2800" spc="-1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Applications:</a:t>
            </a:r>
            <a:endParaRPr sz="2800">
              <a:latin typeface="Arial MT"/>
              <a:cs typeface="Arial MT"/>
            </a:endParaRPr>
          </a:p>
          <a:p>
            <a:pPr marL="548593">
              <a:spcBef>
                <a:spcPts val="595"/>
              </a:spcBef>
            </a:pPr>
            <a:r>
              <a:rPr sz="2400" dirty="0">
                <a:latin typeface="Arial MT"/>
                <a:cs typeface="Arial MT"/>
              </a:rPr>
              <a:t>Most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common use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client-server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architectures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34112" y="2743226"/>
            <a:ext cx="380986" cy="1066760"/>
          </a:xfrm>
          <a:custGeom>
            <a:avLst/>
            <a:gdLst/>
            <a:ahLst/>
            <a:cxnLst/>
            <a:rect l="l" t="t" r="r" b="b"/>
            <a:pathLst>
              <a:path w="381000" h="1066800">
                <a:moveTo>
                  <a:pt x="0" y="0"/>
                </a:moveTo>
                <a:lnTo>
                  <a:pt x="60191" y="4527"/>
                </a:lnTo>
                <a:lnTo>
                  <a:pt x="112483" y="17137"/>
                </a:lnTo>
                <a:lnTo>
                  <a:pt x="153728" y="36374"/>
                </a:lnTo>
                <a:lnTo>
                  <a:pt x="190500" y="88900"/>
                </a:lnTo>
                <a:lnTo>
                  <a:pt x="190500" y="444500"/>
                </a:lnTo>
                <a:lnTo>
                  <a:pt x="200217" y="472618"/>
                </a:lnTo>
                <a:lnTo>
                  <a:pt x="227271" y="497025"/>
                </a:lnTo>
                <a:lnTo>
                  <a:pt x="268516" y="516262"/>
                </a:lnTo>
                <a:lnTo>
                  <a:pt x="320808" y="528872"/>
                </a:lnTo>
                <a:lnTo>
                  <a:pt x="381000" y="533400"/>
                </a:lnTo>
                <a:lnTo>
                  <a:pt x="320808" y="537927"/>
                </a:lnTo>
                <a:lnTo>
                  <a:pt x="268516" y="550537"/>
                </a:lnTo>
                <a:lnTo>
                  <a:pt x="227271" y="569774"/>
                </a:lnTo>
                <a:lnTo>
                  <a:pt x="200217" y="594181"/>
                </a:lnTo>
                <a:lnTo>
                  <a:pt x="190500" y="622300"/>
                </a:lnTo>
                <a:lnTo>
                  <a:pt x="190500" y="977900"/>
                </a:lnTo>
                <a:lnTo>
                  <a:pt x="180782" y="1006018"/>
                </a:lnTo>
                <a:lnTo>
                  <a:pt x="153728" y="1030425"/>
                </a:lnTo>
                <a:lnTo>
                  <a:pt x="112483" y="1049662"/>
                </a:lnTo>
                <a:lnTo>
                  <a:pt x="60191" y="1062272"/>
                </a:lnTo>
                <a:lnTo>
                  <a:pt x="0" y="106680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0507" y="3353564"/>
            <a:ext cx="76197" cy="457183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14847" y="2988"/>
                </a:lnTo>
                <a:lnTo>
                  <a:pt x="26955" y="11144"/>
                </a:lnTo>
                <a:lnTo>
                  <a:pt x="35111" y="23252"/>
                </a:lnTo>
                <a:lnTo>
                  <a:pt x="38100" y="38100"/>
                </a:lnTo>
                <a:lnTo>
                  <a:pt x="38100" y="190500"/>
                </a:lnTo>
                <a:lnTo>
                  <a:pt x="41088" y="205347"/>
                </a:lnTo>
                <a:lnTo>
                  <a:pt x="49244" y="217455"/>
                </a:lnTo>
                <a:lnTo>
                  <a:pt x="61352" y="225611"/>
                </a:lnTo>
                <a:lnTo>
                  <a:pt x="76200" y="228600"/>
                </a:lnTo>
                <a:lnTo>
                  <a:pt x="61352" y="231588"/>
                </a:lnTo>
                <a:lnTo>
                  <a:pt x="49244" y="239744"/>
                </a:lnTo>
                <a:lnTo>
                  <a:pt x="41088" y="251852"/>
                </a:lnTo>
                <a:lnTo>
                  <a:pt x="38100" y="266700"/>
                </a:lnTo>
                <a:lnTo>
                  <a:pt x="38100" y="419100"/>
                </a:lnTo>
                <a:lnTo>
                  <a:pt x="35111" y="433947"/>
                </a:lnTo>
                <a:lnTo>
                  <a:pt x="26955" y="446055"/>
                </a:lnTo>
                <a:lnTo>
                  <a:pt x="14847" y="454211"/>
                </a:lnTo>
                <a:lnTo>
                  <a:pt x="0" y="4572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00008" y="3264541"/>
            <a:ext cx="6076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 marR="5080" indent="68574"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Thin </a:t>
            </a:r>
            <a:r>
              <a:rPr spc="-49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</a:t>
            </a:r>
            <a:r>
              <a:rPr spc="-15" dirty="0">
                <a:latin typeface="Arial MT"/>
                <a:cs typeface="Arial MT"/>
              </a:rPr>
              <a:t>l</a:t>
            </a:r>
            <a:r>
              <a:rPr spc="-5" dirty="0">
                <a:latin typeface="Arial MT"/>
                <a:cs typeface="Arial MT"/>
              </a:rPr>
              <a:t>i</a:t>
            </a:r>
            <a:r>
              <a:rPr spc="-15" dirty="0">
                <a:latin typeface="Arial MT"/>
                <a:cs typeface="Arial MT"/>
              </a:rPr>
              <a:t>e</a:t>
            </a:r>
            <a:r>
              <a:rPr dirty="0">
                <a:latin typeface="Arial MT"/>
                <a:cs typeface="Arial MT"/>
              </a:rPr>
              <a:t>nt</a:t>
            </a:r>
            <a:endParaRPr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03343" y="2921654"/>
            <a:ext cx="87309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 marR="5080" indent="193658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Fat </a:t>
            </a:r>
            <a:r>
              <a:rPr sz="2400" b="1" dirty="0">
                <a:latin typeface="Arial"/>
                <a:cs typeface="Arial"/>
              </a:rPr>
              <a:t> Client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64538" y="2083485"/>
            <a:ext cx="20636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2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635" y="337261"/>
            <a:ext cx="81915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  <a:tab pos="2192020" algn="l"/>
                <a:tab pos="2548890" algn="l"/>
                <a:tab pos="3046095" algn="l"/>
                <a:tab pos="4936490" algn="l"/>
                <a:tab pos="6878955" algn="l"/>
              </a:tabLst>
            </a:pPr>
            <a:r>
              <a:rPr sz="3200" b="1" spc="-30" dirty="0">
                <a:latin typeface="Tahoma"/>
                <a:cs typeface="Tahoma"/>
              </a:rPr>
              <a:t>Options	</a:t>
            </a:r>
            <a:r>
              <a:rPr sz="3200" spc="-5" dirty="0">
                <a:latin typeface="Tahoma"/>
                <a:cs typeface="Tahoma"/>
              </a:rPr>
              <a:t>-	</a:t>
            </a:r>
            <a:r>
              <a:rPr sz="3200" dirty="0">
                <a:latin typeface="Tahoma"/>
                <a:cs typeface="Tahoma"/>
              </a:rPr>
              <a:t>It	</a:t>
            </a:r>
            <a:r>
              <a:rPr sz="3200" spc="-10" dirty="0">
                <a:latin typeface="Tahoma"/>
                <a:cs typeface="Tahoma"/>
              </a:rPr>
              <a:t>facilitates	additional	options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4010" y="825500"/>
            <a:ext cx="12776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30" dirty="0">
                <a:latin typeface="Tahoma"/>
                <a:cs typeface="Tahoma"/>
              </a:rPr>
              <a:t>re</a:t>
            </a:r>
            <a:r>
              <a:rPr sz="3200" dirty="0">
                <a:latin typeface="Tahoma"/>
                <a:cs typeface="Tahoma"/>
              </a:rPr>
              <a:t>g</a:t>
            </a:r>
            <a:r>
              <a:rPr sz="3200" spc="-5" dirty="0">
                <a:latin typeface="Tahoma"/>
                <a:cs typeface="Tahoma"/>
              </a:rPr>
              <a:t>u</a:t>
            </a:r>
            <a:r>
              <a:rPr sz="3200" spc="-20" dirty="0">
                <a:latin typeface="Tahoma"/>
                <a:cs typeface="Tahoma"/>
              </a:rPr>
              <a:t>l</a:t>
            </a:r>
            <a:r>
              <a:rPr sz="3200" spc="-25" dirty="0">
                <a:latin typeface="Tahoma"/>
                <a:cs typeface="Tahoma"/>
              </a:rPr>
              <a:t>a</a:t>
            </a:r>
            <a:r>
              <a:rPr sz="3200" spc="-5" dirty="0">
                <a:latin typeface="Tahoma"/>
                <a:cs typeface="Tahoma"/>
              </a:rPr>
              <a:t>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635" y="825500"/>
            <a:ext cx="6757034" cy="149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152400">
              <a:lnSpc>
                <a:spcPct val="100000"/>
              </a:lnSpc>
              <a:spcBef>
                <a:spcPts val="90"/>
              </a:spcBef>
              <a:tabLst>
                <a:tab pos="1722755" algn="l"/>
                <a:tab pos="2625090" algn="l"/>
                <a:tab pos="3536950" algn="l"/>
                <a:tab pos="5262880" algn="l"/>
                <a:tab pos="6021705" algn="l"/>
              </a:tabLst>
            </a:pPr>
            <a:r>
              <a:rPr sz="3200" spc="-5" dirty="0">
                <a:latin typeface="Tahoma"/>
                <a:cs typeface="Tahoma"/>
              </a:rPr>
              <a:t>wh</a:t>
            </a:r>
            <a:r>
              <a:rPr sz="3200" spc="-20" dirty="0">
                <a:latin typeface="Tahoma"/>
                <a:cs typeface="Tahoma"/>
              </a:rPr>
              <a:t>i</a:t>
            </a:r>
            <a:r>
              <a:rPr sz="3200" spc="-10" dirty="0">
                <a:latin typeface="Tahoma"/>
                <a:cs typeface="Tahoma"/>
              </a:rPr>
              <a:t>c</a:t>
            </a:r>
            <a:r>
              <a:rPr sz="3200" spc="-5" dirty="0">
                <a:latin typeface="Tahoma"/>
                <a:cs typeface="Tahoma"/>
              </a:rPr>
              <a:t>h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spc="-25" dirty="0">
                <a:latin typeface="Tahoma"/>
                <a:cs typeface="Tahoma"/>
              </a:rPr>
              <a:t>r</a:t>
            </a:r>
            <a:r>
              <a:rPr sz="3200" spc="-5" dirty="0">
                <a:latin typeface="Tahoma"/>
                <a:cs typeface="Tahoma"/>
              </a:rPr>
              <a:t>e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0" dirty="0">
                <a:latin typeface="Tahoma"/>
                <a:cs typeface="Tahoma"/>
              </a:rPr>
              <a:t>no</a:t>
            </a:r>
            <a:r>
              <a:rPr sz="3200" spc="-5" dirty="0">
                <a:latin typeface="Tahoma"/>
                <a:cs typeface="Tahoma"/>
              </a:rPr>
              <a:t>t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0" dirty="0">
                <a:latin typeface="Tahoma"/>
                <a:cs typeface="Tahoma"/>
              </a:rPr>
              <a:t>c</a:t>
            </a:r>
            <a:r>
              <a:rPr sz="3200" spc="-45" dirty="0">
                <a:latin typeface="Tahoma"/>
                <a:cs typeface="Tahoma"/>
              </a:rPr>
              <a:t>o</a:t>
            </a:r>
            <a:r>
              <a:rPr sz="3200" spc="-35" dirty="0">
                <a:latin typeface="Tahoma"/>
                <a:cs typeface="Tahoma"/>
              </a:rPr>
              <a:t>v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-30" dirty="0">
                <a:latin typeface="Tahoma"/>
                <a:cs typeface="Tahoma"/>
              </a:rPr>
              <a:t>r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-5" dirty="0">
                <a:latin typeface="Tahoma"/>
                <a:cs typeface="Tahoma"/>
              </a:rPr>
              <a:t>d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5" dirty="0">
                <a:latin typeface="Tahoma"/>
                <a:cs typeface="Tahoma"/>
              </a:rPr>
              <a:t>b</a:t>
            </a:r>
            <a:r>
              <a:rPr sz="3200" spc="-5" dirty="0">
                <a:latin typeface="Tahoma"/>
                <a:cs typeface="Tahoma"/>
              </a:rPr>
              <a:t>y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20" dirty="0">
                <a:latin typeface="Tahoma"/>
                <a:cs typeface="Tahoma"/>
              </a:rPr>
              <a:t>t</a:t>
            </a:r>
            <a:r>
              <a:rPr sz="3200" spc="-5" dirty="0">
                <a:latin typeface="Tahoma"/>
                <a:cs typeface="Tahoma"/>
              </a:rPr>
              <a:t>he  </a:t>
            </a:r>
            <a:r>
              <a:rPr sz="3200" spc="-65" dirty="0">
                <a:latin typeface="Tahoma"/>
                <a:cs typeface="Tahoma"/>
              </a:rPr>
              <a:t>header.</a:t>
            </a:r>
            <a:endParaRPr sz="3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  <a:tab pos="1734820" algn="l"/>
                <a:tab pos="2673985" algn="l"/>
                <a:tab pos="3140710" algn="l"/>
                <a:tab pos="4533900" algn="l"/>
                <a:tab pos="6433185" algn="l"/>
              </a:tabLst>
            </a:pPr>
            <a:r>
              <a:rPr sz="3200" spc="-5" dirty="0">
                <a:latin typeface="Tahoma"/>
                <a:cs typeface="Tahoma"/>
              </a:rPr>
              <a:t>Opti</a:t>
            </a:r>
            <a:r>
              <a:rPr sz="3200" spc="-20" dirty="0">
                <a:latin typeface="Tahoma"/>
                <a:cs typeface="Tahoma"/>
              </a:rPr>
              <a:t>o</a:t>
            </a:r>
            <a:r>
              <a:rPr sz="3200" spc="-5" dirty="0">
                <a:latin typeface="Tahoma"/>
                <a:cs typeface="Tahoma"/>
              </a:rPr>
              <a:t>n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0" dirty="0">
                <a:latin typeface="Tahoma"/>
                <a:cs typeface="Tahoma"/>
              </a:rPr>
              <a:t>f</a:t>
            </a:r>
            <a:r>
              <a:rPr sz="3200" spc="-30" dirty="0">
                <a:latin typeface="Tahoma"/>
                <a:cs typeface="Tahoma"/>
              </a:rPr>
              <a:t>i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-45" dirty="0">
                <a:latin typeface="Tahoma"/>
                <a:cs typeface="Tahoma"/>
              </a:rPr>
              <a:t>l</a:t>
            </a:r>
            <a:r>
              <a:rPr sz="3200" spc="-5" dirty="0">
                <a:latin typeface="Tahoma"/>
                <a:cs typeface="Tahoma"/>
              </a:rPr>
              <a:t>d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5" dirty="0">
                <a:latin typeface="Tahoma"/>
                <a:cs typeface="Tahoma"/>
              </a:rPr>
              <a:t>i</a:t>
            </a:r>
            <a:r>
              <a:rPr sz="3200" spc="-5" dirty="0">
                <a:latin typeface="Tahoma"/>
                <a:cs typeface="Tahoma"/>
              </a:rPr>
              <a:t>s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a</a:t>
            </a:r>
            <a:r>
              <a:rPr sz="3200" spc="5" dirty="0">
                <a:latin typeface="Tahoma"/>
                <a:cs typeface="Tahoma"/>
              </a:rPr>
              <a:t>l</a:t>
            </a:r>
            <a:r>
              <a:rPr sz="3200" spc="-25" dirty="0">
                <a:latin typeface="Tahoma"/>
                <a:cs typeface="Tahoma"/>
              </a:rPr>
              <a:t>w</a:t>
            </a:r>
            <a:r>
              <a:rPr sz="3200" spc="-30" dirty="0">
                <a:latin typeface="Tahoma"/>
                <a:cs typeface="Tahoma"/>
              </a:rPr>
              <a:t>a</a:t>
            </a:r>
            <a:r>
              <a:rPr sz="3200" spc="-10" dirty="0">
                <a:latin typeface="Tahoma"/>
                <a:cs typeface="Tahoma"/>
              </a:rPr>
              <a:t>y</a:t>
            </a:r>
            <a:r>
              <a:rPr sz="3200" spc="-5" dirty="0">
                <a:latin typeface="Tahoma"/>
                <a:cs typeface="Tahoma"/>
              </a:rPr>
              <a:t>s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5" dirty="0">
                <a:latin typeface="Tahoma"/>
                <a:cs typeface="Tahoma"/>
              </a:rPr>
              <a:t>descr</a:t>
            </a:r>
            <a:r>
              <a:rPr sz="3200" spc="-50" dirty="0">
                <a:latin typeface="Tahoma"/>
                <a:cs typeface="Tahoma"/>
              </a:rPr>
              <a:t>i</a:t>
            </a:r>
            <a:r>
              <a:rPr sz="3200" spc="-5" dirty="0">
                <a:latin typeface="Tahoma"/>
                <a:cs typeface="Tahoma"/>
              </a:rPr>
              <a:t>bed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40" dirty="0">
                <a:latin typeface="Tahoma"/>
                <a:cs typeface="Tahoma"/>
              </a:rPr>
              <a:t>in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1275" y="1813001"/>
            <a:ext cx="10699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latin typeface="Tahoma"/>
                <a:cs typeface="Tahoma"/>
              </a:rPr>
              <a:t>3</a:t>
            </a:r>
            <a:r>
              <a:rPr sz="3200" spc="5" dirty="0">
                <a:latin typeface="Tahoma"/>
                <a:cs typeface="Tahoma"/>
              </a:rPr>
              <a:t>2</a:t>
            </a:r>
            <a:r>
              <a:rPr sz="3200" spc="-15" dirty="0">
                <a:latin typeface="Tahoma"/>
                <a:cs typeface="Tahoma"/>
              </a:rPr>
              <a:t>-</a:t>
            </a:r>
            <a:r>
              <a:rPr sz="3200" spc="-5" dirty="0">
                <a:latin typeface="Tahoma"/>
                <a:cs typeface="Tahoma"/>
              </a:rPr>
              <a:t>bit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059" y="2301062"/>
            <a:ext cx="785368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Tahoma"/>
                <a:cs typeface="Tahoma"/>
              </a:rPr>
              <a:t>words. </a:t>
            </a:r>
            <a:r>
              <a:rPr sz="3200" dirty="0">
                <a:latin typeface="Tahoma"/>
                <a:cs typeface="Tahoma"/>
              </a:rPr>
              <a:t>If </a:t>
            </a:r>
            <a:r>
              <a:rPr sz="3200" spc="-15" dirty="0">
                <a:latin typeface="Tahoma"/>
                <a:cs typeface="Tahoma"/>
              </a:rPr>
              <a:t>this field contains </a:t>
            </a:r>
            <a:r>
              <a:rPr sz="3200" spc="-5" dirty="0">
                <a:latin typeface="Tahoma"/>
                <a:cs typeface="Tahoma"/>
              </a:rPr>
              <a:t>data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less than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32-bit,</a:t>
            </a:r>
            <a:r>
              <a:rPr sz="3200" spc="-5" dirty="0">
                <a:latin typeface="Tahoma"/>
                <a:cs typeface="Tahoma"/>
              </a:rPr>
              <a:t> padding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is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used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to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25" dirty="0">
                <a:latin typeface="Tahoma"/>
                <a:cs typeface="Tahoma"/>
              </a:rPr>
              <a:t>cover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the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remaining</a:t>
            </a:r>
            <a:r>
              <a:rPr sz="3200" spc="-4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bits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25" dirty="0">
                <a:latin typeface="Tahoma"/>
                <a:cs typeface="Tahoma"/>
              </a:rPr>
              <a:t>to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reach</a:t>
            </a:r>
            <a:r>
              <a:rPr sz="3200" spc="-4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32-bit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-40" dirty="0">
                <a:latin typeface="Tahoma"/>
                <a:cs typeface="Tahoma"/>
              </a:rPr>
              <a:t>boundary.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933" y="307289"/>
            <a:ext cx="785875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33399"/>
                </a:solidFill>
                <a:latin typeface="Tahoma"/>
                <a:cs typeface="Tahoma"/>
              </a:rPr>
              <a:t>Connection</a:t>
            </a:r>
            <a:r>
              <a:rPr spc="-9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333399"/>
                </a:solidFill>
                <a:latin typeface="Tahoma"/>
                <a:cs typeface="Tahoma"/>
              </a:rPr>
              <a:t>Management</a:t>
            </a:r>
            <a:r>
              <a:rPr spc="-7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333399"/>
                </a:solidFill>
                <a:latin typeface="Tahoma"/>
                <a:cs typeface="Tahoma"/>
              </a:rPr>
              <a:t>in</a:t>
            </a:r>
            <a:r>
              <a:rPr spc="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35" dirty="0">
                <a:solidFill>
                  <a:srgbClr val="333399"/>
                </a:solidFill>
                <a:latin typeface="Tahoma"/>
                <a:cs typeface="Tahoma"/>
              </a:rPr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835" y="1889109"/>
            <a:ext cx="5742305" cy="238315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94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Opening</a:t>
            </a:r>
            <a:r>
              <a:rPr sz="3200" b="1" spc="-65" dirty="0">
                <a:latin typeface="Tahoma"/>
                <a:cs typeface="Tahoma"/>
              </a:rPr>
              <a:t> </a:t>
            </a:r>
            <a:r>
              <a:rPr sz="3200" b="1" spc="-5" dirty="0">
                <a:latin typeface="Tahoma"/>
                <a:cs typeface="Tahoma"/>
              </a:rPr>
              <a:t>a</a:t>
            </a:r>
            <a:r>
              <a:rPr sz="3200" b="1" spc="-45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TCP</a:t>
            </a:r>
            <a:r>
              <a:rPr sz="3200" b="1" spc="-40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Connection</a:t>
            </a:r>
            <a:endParaRPr sz="3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Closing</a:t>
            </a:r>
            <a:r>
              <a:rPr sz="3200" b="1" spc="-75" dirty="0">
                <a:latin typeface="Tahoma"/>
                <a:cs typeface="Tahoma"/>
              </a:rPr>
              <a:t> </a:t>
            </a:r>
            <a:r>
              <a:rPr sz="3200" b="1" spc="-5" dirty="0">
                <a:latin typeface="Tahoma"/>
                <a:cs typeface="Tahoma"/>
              </a:rPr>
              <a:t>a</a:t>
            </a:r>
            <a:r>
              <a:rPr sz="3200" b="1" spc="-15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TCP</a:t>
            </a:r>
            <a:r>
              <a:rPr sz="3200" b="1" spc="-65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Connection</a:t>
            </a:r>
            <a:endParaRPr sz="3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79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Special</a:t>
            </a:r>
            <a:r>
              <a:rPr sz="3200" b="1" spc="-85" dirty="0">
                <a:latin typeface="Tahoma"/>
                <a:cs typeface="Tahoma"/>
              </a:rPr>
              <a:t> </a:t>
            </a:r>
            <a:r>
              <a:rPr sz="3200" b="1" spc="-10" dirty="0">
                <a:latin typeface="Tahoma"/>
                <a:cs typeface="Tahoma"/>
              </a:rPr>
              <a:t>Scenarios</a:t>
            </a:r>
            <a:endParaRPr sz="3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819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Tahoma"/>
                <a:cs typeface="Tahoma"/>
              </a:rPr>
              <a:t>State</a:t>
            </a:r>
            <a:r>
              <a:rPr sz="3200" b="1" spc="-60" dirty="0">
                <a:latin typeface="Tahoma"/>
                <a:cs typeface="Tahoma"/>
              </a:rPr>
              <a:t> </a:t>
            </a:r>
            <a:r>
              <a:rPr sz="3200" b="1" spc="-5" dirty="0">
                <a:latin typeface="Tahoma"/>
                <a:cs typeface="Tahoma"/>
              </a:rPr>
              <a:t>Diagram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276" y="307289"/>
            <a:ext cx="748093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33399"/>
                </a:solidFill>
                <a:latin typeface="Tahoma"/>
                <a:cs typeface="Tahoma"/>
              </a:rPr>
              <a:t>TCP</a:t>
            </a:r>
            <a:r>
              <a:rPr spc="-4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333399"/>
                </a:solidFill>
                <a:latin typeface="Tahoma"/>
                <a:cs typeface="Tahoma"/>
              </a:rPr>
              <a:t>Connection</a:t>
            </a:r>
            <a:r>
              <a:rPr spc="-9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333399"/>
                </a:solidFill>
                <a:latin typeface="Tahoma"/>
                <a:cs typeface="Tahoma"/>
              </a:rPr>
              <a:t>Establishment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192" y="1096466"/>
            <a:ext cx="8420735" cy="4990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400" spc="-20" dirty="0">
                <a:latin typeface="Tahoma"/>
                <a:cs typeface="Tahoma"/>
              </a:rPr>
              <a:t>TCP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5" dirty="0">
                <a:latin typeface="Tahoma"/>
                <a:cs typeface="Tahoma"/>
              </a:rPr>
              <a:t>uses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ahoma"/>
                <a:cs typeface="Tahoma"/>
              </a:rPr>
              <a:t>three-way</a:t>
            </a:r>
            <a:r>
              <a:rPr sz="2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ahoma"/>
                <a:cs typeface="Tahoma"/>
              </a:rPr>
              <a:t>handshake</a:t>
            </a:r>
            <a:r>
              <a:rPr sz="2400" b="1" spc="-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to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open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</a:t>
            </a:r>
            <a:r>
              <a:rPr sz="2400" spc="18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connection: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33CC"/>
              </a:buClr>
              <a:buFont typeface="Wingdings"/>
              <a:buChar char=""/>
            </a:pPr>
            <a:endParaRPr sz="2350">
              <a:latin typeface="Tahoma"/>
              <a:cs typeface="Tahoma"/>
            </a:endParaRPr>
          </a:p>
          <a:p>
            <a:pPr marL="828675" lvl="1" indent="-472440">
              <a:lnSpc>
                <a:spcPct val="100000"/>
              </a:lnSpc>
              <a:buSzPct val="95833"/>
              <a:buAutoNum type="arabicParenBoth"/>
              <a:tabLst>
                <a:tab pos="829310" algn="l"/>
              </a:tabLst>
            </a:pPr>
            <a:r>
              <a:rPr sz="2400" b="1" spc="-10" dirty="0">
                <a:solidFill>
                  <a:srgbClr val="FF00FF"/>
                </a:solidFill>
                <a:latin typeface="Tahoma"/>
                <a:cs typeface="Tahoma"/>
              </a:rPr>
              <a:t>ACTIVE</a:t>
            </a:r>
            <a:r>
              <a:rPr sz="2400" b="1" dirty="0">
                <a:solidFill>
                  <a:srgbClr val="FF00FF"/>
                </a:solidFill>
                <a:latin typeface="Tahoma"/>
                <a:cs typeface="Tahoma"/>
              </a:rPr>
              <a:t> OPEN:</a:t>
            </a:r>
            <a:r>
              <a:rPr sz="2400" b="1" spc="-55" dirty="0">
                <a:solidFill>
                  <a:srgbClr val="FF00FF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Client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sends</a:t>
            </a:r>
            <a:r>
              <a:rPr sz="2400" spc="-10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segment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with</a:t>
            </a:r>
            <a:endParaRPr sz="2400">
              <a:latin typeface="Tahoma"/>
              <a:cs typeface="Tahoma"/>
            </a:endParaRPr>
          </a:p>
          <a:p>
            <a:pPr marL="1612900" lvl="2" indent="-229235">
              <a:lnSpc>
                <a:spcPct val="100000"/>
              </a:lnSpc>
              <a:spcBef>
                <a:spcPts val="509"/>
              </a:spcBef>
              <a:buClr>
                <a:srgbClr val="FFCF00"/>
              </a:buClr>
              <a:buSzPct val="54166"/>
              <a:buFont typeface="Wingdings"/>
              <a:buChar char=""/>
              <a:tabLst>
                <a:tab pos="1613535" algn="l"/>
              </a:tabLst>
            </a:pPr>
            <a:r>
              <a:rPr sz="2400" dirty="0">
                <a:latin typeface="Tahoma"/>
                <a:cs typeface="Tahoma"/>
              </a:rPr>
              <a:t>SYN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bit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set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*</a:t>
            </a:r>
            <a:endParaRPr sz="2400">
              <a:latin typeface="Tahoma"/>
              <a:cs typeface="Tahoma"/>
            </a:endParaRPr>
          </a:p>
          <a:p>
            <a:pPr marL="1612900" lvl="2" indent="-229235">
              <a:lnSpc>
                <a:spcPct val="100000"/>
              </a:lnSpc>
              <a:spcBef>
                <a:spcPts val="500"/>
              </a:spcBef>
              <a:buClr>
                <a:srgbClr val="FFCF00"/>
              </a:buClr>
              <a:buSzPct val="54166"/>
              <a:buFont typeface="Wingdings"/>
              <a:buChar char=""/>
              <a:tabLst>
                <a:tab pos="1613535" algn="l"/>
              </a:tabLst>
            </a:pPr>
            <a:r>
              <a:rPr sz="2400" spc="-10" dirty="0">
                <a:latin typeface="Tahoma"/>
                <a:cs typeface="Tahoma"/>
              </a:rPr>
              <a:t>port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number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of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client</a:t>
            </a:r>
            <a:endParaRPr sz="2400">
              <a:latin typeface="Tahoma"/>
              <a:cs typeface="Tahoma"/>
            </a:endParaRPr>
          </a:p>
          <a:p>
            <a:pPr marL="1612900" lvl="2" indent="-229235">
              <a:lnSpc>
                <a:spcPct val="100000"/>
              </a:lnSpc>
              <a:spcBef>
                <a:spcPts val="509"/>
              </a:spcBef>
              <a:buClr>
                <a:srgbClr val="FFCF00"/>
              </a:buClr>
              <a:buSzPct val="54166"/>
              <a:buFont typeface="Wingdings"/>
              <a:buChar char=""/>
              <a:tabLst>
                <a:tab pos="1613535" algn="l"/>
              </a:tabLst>
            </a:pPr>
            <a:r>
              <a:rPr sz="2400" spc="-5" dirty="0">
                <a:latin typeface="Tahoma"/>
                <a:cs typeface="Tahoma"/>
              </a:rPr>
              <a:t>initial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sequence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number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(ISN)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of</a:t>
            </a:r>
            <a:r>
              <a:rPr sz="2400" spc="8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client</a:t>
            </a:r>
            <a:endParaRPr sz="2400">
              <a:latin typeface="Tahoma"/>
              <a:cs typeface="Tahoma"/>
            </a:endParaRPr>
          </a:p>
          <a:p>
            <a:pPr marL="828675" lvl="1" indent="-472440">
              <a:lnSpc>
                <a:spcPct val="100000"/>
              </a:lnSpc>
              <a:spcBef>
                <a:spcPts val="505"/>
              </a:spcBef>
              <a:buSzPct val="95833"/>
              <a:buAutoNum type="arabicParenBoth"/>
              <a:tabLst>
                <a:tab pos="829310" algn="l"/>
              </a:tabLst>
            </a:pPr>
            <a:r>
              <a:rPr sz="2400" b="1" spc="-10" dirty="0">
                <a:solidFill>
                  <a:srgbClr val="FF00FF"/>
                </a:solidFill>
                <a:latin typeface="Tahoma"/>
                <a:cs typeface="Tahoma"/>
              </a:rPr>
              <a:t>PASSIVE</a:t>
            </a:r>
            <a:r>
              <a:rPr sz="2400" b="1" spc="-5" dirty="0">
                <a:solidFill>
                  <a:srgbClr val="FF00FF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FF"/>
                </a:solidFill>
                <a:latin typeface="Tahoma"/>
                <a:cs typeface="Tahoma"/>
              </a:rPr>
              <a:t>OPEN:</a:t>
            </a:r>
            <a:r>
              <a:rPr sz="2400" b="1" spc="-35" dirty="0">
                <a:solidFill>
                  <a:srgbClr val="FF00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Server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responds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with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segment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with</a:t>
            </a:r>
            <a:endParaRPr sz="2400">
              <a:latin typeface="Tahoma"/>
              <a:cs typeface="Tahoma"/>
            </a:endParaRPr>
          </a:p>
          <a:p>
            <a:pPr marL="1612900" lvl="2" indent="-229235">
              <a:lnSpc>
                <a:spcPct val="100000"/>
              </a:lnSpc>
              <a:spcBef>
                <a:spcPts val="505"/>
              </a:spcBef>
              <a:buClr>
                <a:srgbClr val="FFCF00"/>
              </a:buClr>
              <a:buSzPct val="54166"/>
              <a:buFont typeface="Wingdings"/>
              <a:buChar char=""/>
              <a:tabLst>
                <a:tab pos="1613535" algn="l"/>
              </a:tabLst>
            </a:pPr>
            <a:r>
              <a:rPr sz="2400" dirty="0">
                <a:latin typeface="Tahoma"/>
                <a:cs typeface="Tahoma"/>
              </a:rPr>
              <a:t>SYN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bit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set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*</a:t>
            </a:r>
            <a:endParaRPr sz="2400">
              <a:latin typeface="Tahoma"/>
              <a:cs typeface="Tahoma"/>
            </a:endParaRPr>
          </a:p>
          <a:p>
            <a:pPr marL="1612900" lvl="2" indent="-229235">
              <a:lnSpc>
                <a:spcPct val="100000"/>
              </a:lnSpc>
              <a:spcBef>
                <a:spcPts val="480"/>
              </a:spcBef>
              <a:buClr>
                <a:srgbClr val="FFCF00"/>
              </a:buClr>
              <a:buSzPct val="54166"/>
              <a:buFont typeface="Wingdings"/>
              <a:buChar char=""/>
              <a:tabLst>
                <a:tab pos="1613535" algn="l"/>
              </a:tabLst>
            </a:pPr>
            <a:r>
              <a:rPr sz="2400" spc="-5" dirty="0">
                <a:latin typeface="Tahoma"/>
                <a:cs typeface="Tahoma"/>
              </a:rPr>
              <a:t>initial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sequence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number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of</a:t>
            </a:r>
            <a:r>
              <a:rPr sz="2400" spc="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server</a:t>
            </a:r>
            <a:endParaRPr sz="2400">
              <a:latin typeface="Tahoma"/>
              <a:cs typeface="Tahoma"/>
            </a:endParaRPr>
          </a:p>
          <a:p>
            <a:pPr marL="1612900" lvl="2" indent="-229235">
              <a:lnSpc>
                <a:spcPct val="100000"/>
              </a:lnSpc>
              <a:spcBef>
                <a:spcPts val="505"/>
              </a:spcBef>
              <a:buClr>
                <a:srgbClr val="FFCF00"/>
              </a:buClr>
              <a:buSzPct val="54166"/>
              <a:buFont typeface="Wingdings"/>
              <a:buChar char=""/>
              <a:tabLst>
                <a:tab pos="1613535" algn="l"/>
              </a:tabLst>
            </a:pPr>
            <a:r>
              <a:rPr sz="2400" dirty="0">
                <a:latin typeface="Tahoma"/>
                <a:cs typeface="Tahoma"/>
              </a:rPr>
              <a:t>ACK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for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ISN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of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client</a:t>
            </a:r>
            <a:endParaRPr sz="2400">
              <a:latin typeface="Tahoma"/>
              <a:cs typeface="Tahoma"/>
            </a:endParaRPr>
          </a:p>
          <a:p>
            <a:pPr marL="940435" lvl="1" indent="-471170">
              <a:lnSpc>
                <a:spcPct val="100000"/>
              </a:lnSpc>
              <a:spcBef>
                <a:spcPts val="505"/>
              </a:spcBef>
              <a:buSzPct val="95833"/>
              <a:buAutoNum type="arabicParenBoth"/>
              <a:tabLst>
                <a:tab pos="941069" algn="l"/>
              </a:tabLst>
            </a:pPr>
            <a:r>
              <a:rPr sz="2400" b="1" spc="-10" dirty="0">
                <a:solidFill>
                  <a:srgbClr val="FF00FF"/>
                </a:solidFill>
                <a:latin typeface="Tahoma"/>
                <a:cs typeface="Tahoma"/>
              </a:rPr>
              <a:t>Client</a:t>
            </a:r>
            <a:r>
              <a:rPr sz="2400" b="1" spc="-65" dirty="0">
                <a:solidFill>
                  <a:srgbClr val="FF00FF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FF00FF"/>
                </a:solidFill>
                <a:latin typeface="Tahoma"/>
                <a:cs typeface="Tahoma"/>
              </a:rPr>
              <a:t>acknowledges</a:t>
            </a:r>
            <a:r>
              <a:rPr sz="2400" b="1" spc="-40" dirty="0">
                <a:solidFill>
                  <a:srgbClr val="FF00FF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FF"/>
                </a:solidFill>
                <a:latin typeface="Tahoma"/>
                <a:cs typeface="Tahoma"/>
              </a:rPr>
              <a:t>by</a:t>
            </a:r>
            <a:r>
              <a:rPr sz="2400" b="1" spc="-25" dirty="0">
                <a:solidFill>
                  <a:srgbClr val="FF00FF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FF"/>
                </a:solidFill>
                <a:latin typeface="Tahoma"/>
                <a:cs typeface="Tahoma"/>
              </a:rPr>
              <a:t>sending</a:t>
            </a:r>
            <a:r>
              <a:rPr sz="2400" b="1" spc="-50" dirty="0">
                <a:solidFill>
                  <a:srgbClr val="FF00FF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FF"/>
                </a:solidFill>
                <a:latin typeface="Tahoma"/>
                <a:cs typeface="Tahoma"/>
              </a:rPr>
              <a:t>a</a:t>
            </a:r>
            <a:r>
              <a:rPr sz="2400" b="1" spc="-5" dirty="0">
                <a:solidFill>
                  <a:srgbClr val="FF00FF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FF"/>
                </a:solidFill>
                <a:latin typeface="Tahoma"/>
                <a:cs typeface="Tahoma"/>
              </a:rPr>
              <a:t>segment</a:t>
            </a:r>
            <a:r>
              <a:rPr sz="2400" b="1" spc="200" dirty="0">
                <a:solidFill>
                  <a:srgbClr val="FF00FF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FF00FF"/>
                </a:solidFill>
                <a:latin typeface="Tahoma"/>
                <a:cs typeface="Tahoma"/>
              </a:rPr>
              <a:t>with:</a:t>
            </a:r>
            <a:endParaRPr sz="2400">
              <a:latin typeface="Tahoma"/>
              <a:cs typeface="Tahoma"/>
            </a:endParaRPr>
          </a:p>
          <a:p>
            <a:pPr marL="1692275" lvl="2" indent="-308610">
              <a:lnSpc>
                <a:spcPct val="100000"/>
              </a:lnSpc>
              <a:spcBef>
                <a:spcPts val="509"/>
              </a:spcBef>
              <a:buClr>
                <a:srgbClr val="FFCF00"/>
              </a:buClr>
              <a:buSzPct val="54166"/>
              <a:buFont typeface="Wingdings"/>
              <a:buChar char=""/>
              <a:tabLst>
                <a:tab pos="1692275" algn="l"/>
                <a:tab pos="1692910" algn="l"/>
              </a:tabLst>
            </a:pPr>
            <a:r>
              <a:rPr sz="2400" dirty="0">
                <a:latin typeface="Tahoma"/>
                <a:cs typeface="Tahoma"/>
              </a:rPr>
              <a:t>ACK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ISN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of</a:t>
            </a:r>
            <a:r>
              <a:rPr sz="2400" spc="1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server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(*</a:t>
            </a:r>
            <a:r>
              <a:rPr sz="2400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counts</a:t>
            </a:r>
            <a:r>
              <a:rPr sz="2400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24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one</a:t>
            </a:r>
            <a:r>
              <a:rPr sz="24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byte)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" y="153923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7108" y="402716"/>
            <a:ext cx="6974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Times New Roman"/>
                <a:cs typeface="Times New Roman"/>
              </a:rPr>
              <a:t>Figure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Connection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establishment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using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three-way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handshaking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923" y="6249923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447" y="1143000"/>
            <a:ext cx="8604504" cy="4727448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284" y="403097"/>
            <a:ext cx="6776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Times New Roman"/>
                <a:cs typeface="Times New Roman"/>
              </a:rPr>
              <a:t>Figure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Connection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termination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using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three-way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handshaking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923" y="6249923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071" y="1219200"/>
            <a:ext cx="8537448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378" y="557783"/>
            <a:ext cx="1076223" cy="280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8789" y="557656"/>
            <a:ext cx="2293239" cy="281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9470" y="557783"/>
            <a:ext cx="2263394" cy="2806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35927" y="557783"/>
            <a:ext cx="1068958" cy="3557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321" y="1160475"/>
            <a:ext cx="8845550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latin typeface="Times New Roman"/>
                <a:cs typeface="Times New Roman"/>
              </a:rPr>
              <a:t>The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User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Datagram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Protocol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10" dirty="0">
                <a:latin typeface="Times New Roman"/>
                <a:cs typeface="Times New Roman"/>
              </a:rPr>
              <a:t>(UDP)</a:t>
            </a:r>
            <a:r>
              <a:rPr sz="3200" b="1" i="1" spc="-5" dirty="0">
                <a:latin typeface="Times New Roman"/>
                <a:cs typeface="Times New Roman"/>
              </a:rPr>
              <a:t> is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15" dirty="0">
                <a:latin typeface="Times New Roman"/>
                <a:cs typeface="Times New Roman"/>
              </a:rPr>
              <a:t>called</a:t>
            </a:r>
            <a:r>
              <a:rPr sz="3200" b="1" i="1" spc="-1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a 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connectionless,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unreliable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transport protocol. </a:t>
            </a:r>
            <a:r>
              <a:rPr sz="3200" b="1" i="1" spc="-5" dirty="0">
                <a:latin typeface="Times New Roman"/>
                <a:cs typeface="Times New Roman"/>
              </a:rPr>
              <a:t>It does </a:t>
            </a:r>
            <a:r>
              <a:rPr sz="3200" b="1" i="1" spc="-78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not</a:t>
            </a:r>
            <a:r>
              <a:rPr sz="3200" b="1" i="1" spc="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add</a:t>
            </a:r>
            <a:r>
              <a:rPr sz="3200" b="1" i="1" spc="5" dirty="0">
                <a:latin typeface="Times New Roman"/>
                <a:cs typeface="Times New Roman"/>
              </a:rPr>
              <a:t> </a:t>
            </a:r>
            <a:r>
              <a:rPr sz="3200" b="1" i="1" spc="-10" dirty="0">
                <a:latin typeface="Times New Roman"/>
                <a:cs typeface="Times New Roman"/>
              </a:rPr>
              <a:t>anything</a:t>
            </a:r>
            <a:r>
              <a:rPr sz="3200" b="1" i="1" spc="-5" dirty="0">
                <a:latin typeface="Times New Roman"/>
                <a:cs typeface="Times New Roman"/>
              </a:rPr>
              <a:t> to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the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services</a:t>
            </a:r>
            <a:r>
              <a:rPr sz="3200" b="1" i="1" dirty="0">
                <a:latin typeface="Times New Roman"/>
                <a:cs typeface="Times New Roman"/>
              </a:rPr>
              <a:t> of</a:t>
            </a:r>
            <a:r>
              <a:rPr sz="3200" b="1" i="1" spc="5" dirty="0">
                <a:latin typeface="Times New Roman"/>
                <a:cs typeface="Times New Roman"/>
              </a:rPr>
              <a:t> IP </a:t>
            </a:r>
            <a:r>
              <a:rPr sz="3200" b="1" i="1" spc="-5" dirty="0">
                <a:latin typeface="Times New Roman"/>
                <a:cs typeface="Times New Roman"/>
              </a:rPr>
              <a:t>except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to 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provide</a:t>
            </a:r>
            <a:r>
              <a:rPr sz="3200" b="1" i="1" spc="79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process-to-process </a:t>
            </a:r>
            <a:r>
              <a:rPr sz="3200" b="1" i="1" spc="-10" dirty="0">
                <a:latin typeface="Times New Roman"/>
                <a:cs typeface="Times New Roman"/>
              </a:rPr>
              <a:t>communication instead </a:t>
            </a:r>
            <a:r>
              <a:rPr sz="3200" b="1" i="1" spc="-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of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host-to-</a:t>
            </a:r>
            <a:r>
              <a:rPr sz="3200" b="1" i="1" spc="7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host</a:t>
            </a:r>
            <a:r>
              <a:rPr sz="32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communication.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149860" indent="-137795">
              <a:lnSpc>
                <a:spcPct val="100000"/>
              </a:lnSpc>
              <a:spcBef>
                <a:spcPts val="5"/>
              </a:spcBef>
              <a:buSzPct val="92187"/>
              <a:buFont typeface="Arial MT"/>
              <a:buChar char="•"/>
              <a:tabLst>
                <a:tab pos="150495" algn="l"/>
              </a:tabLst>
            </a:pPr>
            <a:r>
              <a:rPr sz="3200" b="1" i="1" spc="-5" dirty="0">
                <a:latin typeface="Times New Roman"/>
                <a:cs typeface="Times New Roman"/>
              </a:rPr>
              <a:t>provide</a:t>
            </a:r>
            <a:r>
              <a:rPr sz="3200" b="1" i="1" spc="-1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unreliable</a:t>
            </a:r>
            <a:r>
              <a:rPr sz="3200" b="1" i="1" spc="-16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service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0429" y="97358"/>
            <a:ext cx="4470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7725" algn="l"/>
              </a:tabLst>
            </a:pPr>
            <a:r>
              <a:rPr sz="2400" b="1" spc="-80" dirty="0">
                <a:latin typeface="Times New Roman"/>
                <a:cs typeface="Times New Roman"/>
              </a:rPr>
              <a:t>Table	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000" b="1" i="1" spc="-40" dirty="0">
                <a:latin typeface="Times New Roman"/>
                <a:cs typeface="Times New Roman"/>
              </a:rPr>
              <a:t>Well-known</a:t>
            </a:r>
            <a:r>
              <a:rPr sz="2000" b="1" i="1" spc="-4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ports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used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with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UDP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4695" y="618744"/>
            <a:ext cx="8784590" cy="6050280"/>
            <a:chOff x="234695" y="618744"/>
            <a:chExt cx="8784590" cy="6050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87" y="618744"/>
              <a:ext cx="8717280" cy="16245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695" y="2206752"/>
              <a:ext cx="8784336" cy="4462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527" y="319532"/>
            <a:ext cx="6228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1460" algn="l"/>
              </a:tabLst>
            </a:pPr>
            <a:r>
              <a:rPr sz="3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Figure	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36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User</a:t>
            </a:r>
            <a:r>
              <a:rPr sz="36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Datagram</a:t>
            </a:r>
            <a:r>
              <a:rPr sz="3600" b="1" i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Format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" y="1051560"/>
            <a:ext cx="8842375" cy="5236845"/>
            <a:chOff x="152400" y="1051560"/>
            <a:chExt cx="8842375" cy="5236845"/>
          </a:xfrm>
        </p:grpSpPr>
        <p:sp>
          <p:nvSpPr>
            <p:cNvPr id="4" name="object 4"/>
            <p:cNvSpPr/>
            <p:nvPr/>
          </p:nvSpPr>
          <p:spPr>
            <a:xfrm>
              <a:off x="153923" y="6249924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051560"/>
              <a:ext cx="8842248" cy="5196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731" y="33019"/>
            <a:ext cx="33909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10" dirty="0">
                <a:solidFill>
                  <a:srgbClr val="FFCF00"/>
                </a:solidFill>
                <a:latin typeface="Tahoma"/>
                <a:cs typeface="Tahoma"/>
              </a:rPr>
              <a:t>UDP</a:t>
            </a:r>
            <a:r>
              <a:rPr b="1" spc="-130" dirty="0">
                <a:solidFill>
                  <a:srgbClr val="FFCF00"/>
                </a:solidFill>
                <a:latin typeface="Tahoma"/>
                <a:cs typeface="Tahoma"/>
              </a:rPr>
              <a:t> </a:t>
            </a:r>
            <a:r>
              <a:rPr b="1" spc="-10" dirty="0">
                <a:solidFill>
                  <a:srgbClr val="FFCF00"/>
                </a:solidFill>
                <a:latin typeface="Tahoma"/>
                <a:cs typeface="Tahoma"/>
              </a:rPr>
              <a:t>Format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021842"/>
            <a:ext cx="7771765" cy="36347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870" marR="889000" indent="-344805" algn="just">
              <a:lnSpc>
                <a:spcPct val="99100"/>
              </a:lnSpc>
              <a:spcBef>
                <a:spcPts val="12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spc="-15" dirty="0">
                <a:solidFill>
                  <a:srgbClr val="CC3300"/>
                </a:solidFill>
                <a:latin typeface="Tahoma"/>
                <a:cs typeface="Tahoma"/>
              </a:rPr>
              <a:t>Source </a:t>
            </a:r>
            <a:r>
              <a:rPr sz="3200" spc="-5" dirty="0">
                <a:solidFill>
                  <a:srgbClr val="CC3300"/>
                </a:solidFill>
                <a:latin typeface="Tahoma"/>
                <a:cs typeface="Tahoma"/>
              </a:rPr>
              <a:t>and </a:t>
            </a:r>
            <a:r>
              <a:rPr sz="3200" spc="-15" dirty="0">
                <a:solidFill>
                  <a:srgbClr val="CC3300"/>
                </a:solidFill>
                <a:latin typeface="Tahoma"/>
                <a:cs typeface="Tahoma"/>
              </a:rPr>
              <a:t>destination </a:t>
            </a:r>
            <a:r>
              <a:rPr sz="3200" spc="-5" dirty="0">
                <a:solidFill>
                  <a:srgbClr val="CC3300"/>
                </a:solidFill>
                <a:latin typeface="Tahoma"/>
                <a:cs typeface="Tahoma"/>
              </a:rPr>
              <a:t>port : 16</a:t>
            </a:r>
            <a:r>
              <a:rPr sz="3200" spc="-5" dirty="0">
                <a:latin typeface="Tahoma"/>
                <a:cs typeface="Tahoma"/>
              </a:rPr>
              <a:t>, </a:t>
            </a:r>
            <a:r>
              <a:rPr sz="3200" spc="5" dirty="0">
                <a:latin typeface="Tahoma"/>
                <a:cs typeface="Tahoma"/>
              </a:rPr>
              <a:t>16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identify </a:t>
            </a:r>
            <a:r>
              <a:rPr sz="3200" spc="-10" dirty="0">
                <a:latin typeface="Tahoma"/>
                <a:cs typeface="Tahoma"/>
              </a:rPr>
              <a:t>applications </a:t>
            </a:r>
            <a:r>
              <a:rPr sz="3200" spc="-5" dirty="0">
                <a:latin typeface="Tahoma"/>
                <a:cs typeface="Tahoma"/>
              </a:rPr>
              <a:t>at </a:t>
            </a:r>
            <a:r>
              <a:rPr sz="3200" spc="-10" dirty="0">
                <a:latin typeface="Tahoma"/>
                <a:cs typeface="Tahoma"/>
              </a:rPr>
              <a:t>ends of the 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-25" dirty="0">
                <a:latin typeface="Tahoma"/>
                <a:cs typeface="Tahoma"/>
              </a:rPr>
              <a:t>connection</a:t>
            </a:r>
            <a:endParaRPr sz="3200">
              <a:latin typeface="Tahoma"/>
              <a:cs typeface="Tahoma"/>
            </a:endParaRPr>
          </a:p>
          <a:p>
            <a:pPr marL="356870" marR="5080" indent="-344805">
              <a:lnSpc>
                <a:spcPts val="3800"/>
              </a:lnSpc>
              <a:spcBef>
                <a:spcPts val="112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spc="-10" dirty="0">
                <a:solidFill>
                  <a:srgbClr val="CC3300"/>
                </a:solidFill>
                <a:latin typeface="Tahoma"/>
                <a:cs typeface="Tahoma"/>
              </a:rPr>
              <a:t>length:</a:t>
            </a:r>
            <a:r>
              <a:rPr sz="3200" spc="45" dirty="0">
                <a:solidFill>
                  <a:srgbClr val="CC3300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CC3300"/>
                </a:solidFill>
                <a:latin typeface="Tahoma"/>
                <a:cs typeface="Tahoma"/>
              </a:rPr>
              <a:t>16</a:t>
            </a:r>
            <a:r>
              <a:rPr sz="3200" spc="65" dirty="0">
                <a:solidFill>
                  <a:srgbClr val="CC3300"/>
                </a:solidFill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-</a:t>
            </a:r>
            <a:r>
              <a:rPr sz="3200" spc="45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length</a:t>
            </a:r>
            <a:r>
              <a:rPr sz="3200" spc="6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of</a:t>
            </a:r>
            <a:r>
              <a:rPr sz="3200" spc="4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datagram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including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header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and</a:t>
            </a:r>
            <a:r>
              <a:rPr sz="3200" spc="2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data</a:t>
            </a:r>
            <a:endParaRPr sz="3200">
              <a:latin typeface="Tahoma"/>
              <a:cs typeface="Tahoma"/>
            </a:endParaRPr>
          </a:p>
          <a:p>
            <a:pPr marL="356870" marR="386715" indent="-344805">
              <a:lnSpc>
                <a:spcPct val="101200"/>
              </a:lnSpc>
              <a:spcBef>
                <a:spcPts val="48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  <a:tab pos="2372360" algn="l"/>
                <a:tab pos="3226435" algn="l"/>
                <a:tab pos="4570730" algn="l"/>
                <a:tab pos="7028180" algn="l"/>
              </a:tabLst>
            </a:pPr>
            <a:r>
              <a:rPr sz="3200" spc="-10" dirty="0">
                <a:solidFill>
                  <a:srgbClr val="CC3300"/>
                </a:solidFill>
                <a:latin typeface="Tahoma"/>
                <a:cs typeface="Tahoma"/>
              </a:rPr>
              <a:t>c</a:t>
            </a:r>
            <a:r>
              <a:rPr sz="3200" spc="-45" dirty="0">
                <a:solidFill>
                  <a:srgbClr val="CC3300"/>
                </a:solidFill>
                <a:latin typeface="Tahoma"/>
                <a:cs typeface="Tahoma"/>
              </a:rPr>
              <a:t>h</a:t>
            </a:r>
            <a:r>
              <a:rPr sz="3200" spc="-10" dirty="0">
                <a:solidFill>
                  <a:srgbClr val="CC3300"/>
                </a:solidFill>
                <a:latin typeface="Tahoma"/>
                <a:cs typeface="Tahoma"/>
              </a:rPr>
              <a:t>ec</a:t>
            </a:r>
            <a:r>
              <a:rPr sz="3200" spc="-20" dirty="0">
                <a:solidFill>
                  <a:srgbClr val="CC3300"/>
                </a:solidFill>
                <a:latin typeface="Tahoma"/>
                <a:cs typeface="Tahoma"/>
              </a:rPr>
              <a:t>k</a:t>
            </a:r>
            <a:r>
              <a:rPr sz="3200" spc="-10" dirty="0">
                <a:solidFill>
                  <a:srgbClr val="CC3300"/>
                </a:solidFill>
                <a:latin typeface="Tahoma"/>
                <a:cs typeface="Tahoma"/>
              </a:rPr>
              <a:t>s</a:t>
            </a:r>
            <a:r>
              <a:rPr sz="3200" spc="-45" dirty="0">
                <a:solidFill>
                  <a:srgbClr val="CC3300"/>
                </a:solidFill>
                <a:latin typeface="Tahoma"/>
                <a:cs typeface="Tahoma"/>
              </a:rPr>
              <a:t>u</a:t>
            </a:r>
            <a:r>
              <a:rPr sz="3200" spc="-10" dirty="0">
                <a:solidFill>
                  <a:srgbClr val="CC3300"/>
                </a:solidFill>
                <a:latin typeface="Tahoma"/>
                <a:cs typeface="Tahoma"/>
              </a:rPr>
              <a:t>m</a:t>
            </a:r>
            <a:r>
              <a:rPr sz="3200" dirty="0">
                <a:solidFill>
                  <a:srgbClr val="CC3300"/>
                </a:solidFill>
                <a:latin typeface="Tahoma"/>
                <a:cs typeface="Tahoma"/>
              </a:rPr>
              <a:t>	</a:t>
            </a:r>
            <a:r>
              <a:rPr sz="3200" spc="-10" dirty="0">
                <a:solidFill>
                  <a:srgbClr val="CC3300"/>
                </a:solidFill>
                <a:latin typeface="Tahoma"/>
                <a:cs typeface="Tahoma"/>
              </a:rPr>
              <a:t>:</a:t>
            </a:r>
            <a:r>
              <a:rPr sz="3200" dirty="0">
                <a:solidFill>
                  <a:srgbClr val="CC3300"/>
                </a:solidFill>
                <a:latin typeface="Tahoma"/>
                <a:cs typeface="Tahoma"/>
              </a:rPr>
              <a:t>1</a:t>
            </a:r>
            <a:r>
              <a:rPr sz="3200" spc="-5" dirty="0">
                <a:solidFill>
                  <a:srgbClr val="CC3300"/>
                </a:solidFill>
                <a:latin typeface="Tahoma"/>
                <a:cs typeface="Tahoma"/>
              </a:rPr>
              <a:t>6</a:t>
            </a:r>
            <a:r>
              <a:rPr sz="3200" dirty="0">
                <a:solidFill>
                  <a:srgbClr val="CC3300"/>
                </a:solidFill>
                <a:latin typeface="Tahoma"/>
                <a:cs typeface="Tahoma"/>
              </a:rPr>
              <a:t>	</a:t>
            </a:r>
            <a:r>
              <a:rPr sz="3200" spc="10" dirty="0">
                <a:latin typeface="Tahoma"/>
                <a:cs typeface="Tahoma"/>
              </a:rPr>
              <a:t>-</a:t>
            </a:r>
            <a:r>
              <a:rPr sz="3200" spc="-15" dirty="0">
                <a:latin typeface="Tahoma"/>
                <a:cs typeface="Tahoma"/>
              </a:rPr>
              <a:t>on</a:t>
            </a:r>
            <a:r>
              <a:rPr sz="3200" spc="-5" dirty="0">
                <a:latin typeface="Tahoma"/>
                <a:cs typeface="Tahoma"/>
              </a:rPr>
              <a:t>e</a:t>
            </a:r>
            <a:r>
              <a:rPr sz="3200" spc="5" dirty="0">
                <a:latin typeface="Arial MT"/>
                <a:cs typeface="Arial MT"/>
              </a:rPr>
              <a:t>’</a:t>
            </a:r>
            <a:r>
              <a:rPr sz="3200" spc="-5" dirty="0">
                <a:latin typeface="Tahoma"/>
                <a:cs typeface="Tahoma"/>
              </a:rPr>
              <a:t>s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0" dirty="0">
                <a:latin typeface="Tahoma"/>
                <a:cs typeface="Tahoma"/>
              </a:rPr>
              <a:t>com</a:t>
            </a:r>
            <a:r>
              <a:rPr sz="3200" spc="5" dirty="0">
                <a:latin typeface="Tahoma"/>
                <a:cs typeface="Tahoma"/>
              </a:rPr>
              <a:t>p</a:t>
            </a:r>
            <a:r>
              <a:rPr sz="3200" spc="-15" dirty="0">
                <a:latin typeface="Tahoma"/>
                <a:cs typeface="Tahoma"/>
              </a:rPr>
              <a:t>l</a:t>
            </a:r>
            <a:r>
              <a:rPr sz="3200" spc="-10" dirty="0">
                <a:latin typeface="Tahoma"/>
                <a:cs typeface="Tahoma"/>
              </a:rPr>
              <a:t>e</a:t>
            </a:r>
            <a:r>
              <a:rPr sz="3200" spc="-5" dirty="0">
                <a:latin typeface="Tahoma"/>
                <a:cs typeface="Tahoma"/>
              </a:rPr>
              <a:t>m</a:t>
            </a:r>
            <a:r>
              <a:rPr sz="3200" spc="-30" dirty="0">
                <a:latin typeface="Tahoma"/>
                <a:cs typeface="Tahoma"/>
              </a:rPr>
              <a:t>e</a:t>
            </a:r>
            <a:r>
              <a:rPr sz="3200" spc="-5" dirty="0">
                <a:latin typeface="Tahoma"/>
                <a:cs typeface="Tahoma"/>
              </a:rPr>
              <a:t>nt</a:t>
            </a:r>
            <a:r>
              <a:rPr sz="3200" dirty="0">
                <a:latin typeface="Tahoma"/>
                <a:cs typeface="Tahoma"/>
              </a:rPr>
              <a:t>	</a:t>
            </a:r>
            <a:r>
              <a:rPr sz="3200" spc="-15" dirty="0">
                <a:latin typeface="Tahoma"/>
                <a:cs typeface="Tahoma"/>
              </a:rPr>
              <a:t>of  </a:t>
            </a:r>
            <a:r>
              <a:rPr sz="3200" spc="-5" dirty="0">
                <a:latin typeface="Tahoma"/>
                <a:cs typeface="Tahoma"/>
              </a:rPr>
              <a:t>header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and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data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30" dirty="0">
                <a:latin typeface="Tahoma"/>
                <a:cs typeface="Tahoma"/>
              </a:rPr>
              <a:t>including</a:t>
            </a:r>
            <a:r>
              <a:rPr sz="3200" spc="9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pseudo</a:t>
            </a:r>
            <a:r>
              <a:rPr sz="3200" spc="16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data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036" y="33019"/>
            <a:ext cx="55010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10" dirty="0">
                <a:solidFill>
                  <a:srgbClr val="FFCF00"/>
                </a:solidFill>
                <a:latin typeface="Tahoma"/>
                <a:cs typeface="Tahoma"/>
              </a:rPr>
              <a:t>UDP</a:t>
            </a:r>
            <a:r>
              <a:rPr b="1" spc="-40" dirty="0">
                <a:solidFill>
                  <a:srgbClr val="FFCF00"/>
                </a:solidFill>
                <a:latin typeface="Tahoma"/>
                <a:cs typeface="Tahoma"/>
              </a:rPr>
              <a:t> </a:t>
            </a:r>
            <a:r>
              <a:rPr b="1" spc="-5" dirty="0">
                <a:solidFill>
                  <a:srgbClr val="FFCF00"/>
                </a:solidFill>
                <a:latin typeface="Tahoma"/>
                <a:cs typeface="Tahoma"/>
              </a:rPr>
              <a:t>for</a:t>
            </a:r>
            <a:r>
              <a:rPr b="1" spc="-90" dirty="0">
                <a:solidFill>
                  <a:srgbClr val="FFCF00"/>
                </a:solidFill>
                <a:latin typeface="Tahoma"/>
                <a:cs typeface="Tahoma"/>
              </a:rPr>
              <a:t> </a:t>
            </a:r>
            <a:r>
              <a:rPr b="1" spc="-5" dirty="0">
                <a:solidFill>
                  <a:srgbClr val="FFCF00"/>
                </a:solidFill>
                <a:latin typeface="Tahoma"/>
                <a:cs typeface="Tahoma"/>
              </a:rPr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607677"/>
            <a:ext cx="2038350" cy="238315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94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spc="5" dirty="0">
                <a:latin typeface="Tahoma"/>
                <a:cs typeface="Tahoma"/>
              </a:rPr>
              <a:t>TFTP</a:t>
            </a:r>
            <a:endParaRPr sz="3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spc="-15" dirty="0">
                <a:latin typeface="Tahoma"/>
                <a:cs typeface="Tahoma"/>
              </a:rPr>
              <a:t>DNS</a:t>
            </a:r>
            <a:endParaRPr sz="3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spc="-10" dirty="0">
                <a:latin typeface="Tahoma"/>
                <a:cs typeface="Tahoma"/>
              </a:rPr>
              <a:t>RPC,</a:t>
            </a:r>
            <a:r>
              <a:rPr sz="3200" spc="-14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NFS</a:t>
            </a:r>
            <a:endParaRPr sz="3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819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spc="-15" dirty="0">
                <a:latin typeface="Tahoma"/>
                <a:cs typeface="Tahoma"/>
              </a:rPr>
              <a:t>SNMP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682" y="647510"/>
            <a:ext cx="4442620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Middleware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91123" y="1489520"/>
            <a:ext cx="5375629" cy="224420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indent="-273662">
              <a:spcBef>
                <a:spcPts val="1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6360" algn="l"/>
              </a:tabLst>
            </a:pPr>
            <a:r>
              <a:rPr sz="2800" spc="-5" dirty="0"/>
              <a:t>Software that</a:t>
            </a:r>
            <a:r>
              <a:rPr sz="2800" spc="-25" dirty="0"/>
              <a:t> </a:t>
            </a:r>
            <a:r>
              <a:rPr sz="2800" spc="-5" dirty="0"/>
              <a:t>connects</a:t>
            </a:r>
            <a:r>
              <a:rPr sz="2800" spc="10" dirty="0"/>
              <a:t> </a:t>
            </a:r>
            <a:r>
              <a:rPr sz="2800" dirty="0">
                <a:solidFill>
                  <a:schemeClr val="tx1"/>
                </a:solidFill>
              </a:rPr>
              <a:t>two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sz="2800" spc="-5" dirty="0"/>
              <a:t>otherwise</a:t>
            </a:r>
            <a:r>
              <a:rPr sz="2800" spc="10" dirty="0"/>
              <a:t> </a:t>
            </a:r>
            <a:r>
              <a:rPr sz="2800" spc="-5" dirty="0"/>
              <a:t>separate</a:t>
            </a:r>
            <a:r>
              <a:rPr sz="2800" spc="20" dirty="0"/>
              <a:t> </a:t>
            </a:r>
            <a:r>
              <a:rPr sz="2800" spc="-5" dirty="0"/>
              <a:t>applications</a:t>
            </a:r>
          </a:p>
          <a:p>
            <a:pPr marR="171436" indent="-273662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6360" algn="l"/>
              </a:tabLst>
            </a:pPr>
            <a:r>
              <a:rPr sz="2800" spc="-5" dirty="0"/>
              <a:t>Example:</a:t>
            </a:r>
            <a:r>
              <a:rPr sz="2800" spc="10" dirty="0"/>
              <a:t> </a:t>
            </a:r>
            <a:r>
              <a:rPr sz="2800" spc="-5" dirty="0"/>
              <a:t>Middleware</a:t>
            </a:r>
            <a:r>
              <a:rPr sz="2800" spc="30" dirty="0"/>
              <a:t> </a:t>
            </a:r>
            <a:r>
              <a:rPr sz="2800" spc="-5" dirty="0"/>
              <a:t>product </a:t>
            </a:r>
            <a:r>
              <a:rPr sz="2800" dirty="0">
                <a:solidFill>
                  <a:schemeClr val="tx1"/>
                </a:solidFill>
              </a:rPr>
              <a:t> </a:t>
            </a:r>
            <a:r>
              <a:rPr sz="2800" spc="-5" dirty="0"/>
              <a:t>linking</a:t>
            </a:r>
            <a:r>
              <a:rPr sz="2800" spc="25" dirty="0"/>
              <a:t> </a:t>
            </a:r>
            <a:r>
              <a:rPr sz="2800" spc="-5" dirty="0"/>
              <a:t>a</a:t>
            </a:r>
            <a:r>
              <a:rPr sz="2800" spc="-10" dirty="0"/>
              <a:t> </a:t>
            </a:r>
            <a:r>
              <a:rPr sz="2800" spc="-5" dirty="0">
                <a:uFill>
                  <a:solidFill>
                    <a:srgbClr val="000000"/>
                  </a:solidFill>
                </a:uFill>
              </a:rPr>
              <a:t>database</a:t>
            </a:r>
            <a:r>
              <a:rPr sz="28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rPr>
              <a:t> system</a:t>
            </a:r>
            <a:r>
              <a:rPr sz="2800" spc="-20" dirty="0"/>
              <a:t> </a:t>
            </a:r>
            <a:r>
              <a:rPr sz="2800" dirty="0">
                <a:solidFill>
                  <a:schemeClr val="tx1"/>
                </a:solidFill>
              </a:rPr>
              <a:t>to</a:t>
            </a:r>
            <a:r>
              <a:rPr sz="2800" spc="-5" dirty="0"/>
              <a:t> a</a:t>
            </a:r>
            <a:r>
              <a:rPr lang="en-US" sz="2800" spc="-5" dirty="0"/>
              <a:t> web server </a:t>
            </a:r>
            <a:endParaRPr sz="2800" spc="-5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681" y="3115054"/>
            <a:ext cx="7943292" cy="28344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12089" y="2235879"/>
            <a:ext cx="23976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Database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Server:</a:t>
            </a:r>
            <a:endParaRPr sz="2400">
              <a:latin typeface="Arial MT"/>
              <a:cs typeface="Arial MT"/>
            </a:endParaRPr>
          </a:p>
          <a:p>
            <a:pPr marL="402556"/>
            <a:r>
              <a:rPr sz="2400" i="1" spc="-5" dirty="0">
                <a:latin typeface="Arial"/>
                <a:cs typeface="Arial"/>
              </a:rPr>
              <a:t>Manages</a:t>
            </a:r>
            <a:r>
              <a:rPr sz="2400" i="1" spc="-5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893" y="4826533"/>
            <a:ext cx="7054588" cy="137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192">
              <a:spcBef>
                <a:spcPts val="100"/>
              </a:spcBef>
            </a:pPr>
            <a:r>
              <a:rPr sz="2400" spc="-20" dirty="0">
                <a:latin typeface="Arial MT"/>
                <a:cs typeface="Arial MT"/>
              </a:rPr>
              <a:t>Web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Server:</a:t>
            </a:r>
          </a:p>
          <a:p>
            <a:pPr marL="3619192">
              <a:spcBef>
                <a:spcPts val="5"/>
              </a:spcBef>
            </a:pPr>
            <a:r>
              <a:rPr sz="2400" i="1" spc="-5" dirty="0">
                <a:latin typeface="Arial"/>
                <a:cs typeface="Arial"/>
              </a:rPr>
              <a:t>Presents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Dynamic</a:t>
            </a:r>
            <a:r>
              <a:rPr sz="2400" i="1" spc="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Pages</a:t>
            </a:r>
            <a:endParaRPr sz="2400" dirty="0">
              <a:latin typeface="Arial"/>
              <a:cs typeface="Arial"/>
            </a:endParaRPr>
          </a:p>
          <a:p>
            <a:pPr marL="12699">
              <a:spcBef>
                <a:spcPts val="2040"/>
              </a:spcBef>
            </a:pPr>
            <a:r>
              <a:rPr sz="2400" spc="-5" dirty="0">
                <a:latin typeface="Arial MT"/>
                <a:cs typeface="Arial MT"/>
              </a:rPr>
              <a:t>Client: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i="1" spc="-5" dirty="0">
                <a:latin typeface="Arial"/>
                <a:cs typeface="Arial"/>
              </a:rPr>
              <a:t>Requests</a:t>
            </a:r>
            <a:r>
              <a:rPr sz="2400" i="1" spc="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Data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via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i="1" spc="-20" dirty="0">
                <a:latin typeface="Arial"/>
                <a:cs typeface="Arial"/>
              </a:rPr>
              <a:t>Web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9606" y="3352803"/>
            <a:ext cx="2971690" cy="654665"/>
          </a:xfrm>
          <a:prstGeom prst="rect">
            <a:avLst/>
          </a:prstGeom>
          <a:ln w="9144">
            <a:solidFill>
              <a:srgbClr val="FC0D0C"/>
            </a:solidFill>
          </a:ln>
        </p:spPr>
        <p:txBody>
          <a:bodyPr vert="horz" wrap="square" lIns="0" tIns="38734" rIns="0" bIns="0" rtlCol="0">
            <a:spAutoFit/>
          </a:bodyPr>
          <a:lstStyle/>
          <a:p>
            <a:pPr marL="721934" marR="418430" indent="-294615">
              <a:spcBef>
                <a:spcPts val="305"/>
              </a:spcBef>
            </a:pPr>
            <a:r>
              <a:rPr sz="2000" b="1" dirty="0">
                <a:solidFill>
                  <a:srgbClr val="1F66DF"/>
                </a:solidFill>
                <a:latin typeface="Arial"/>
                <a:cs typeface="Arial"/>
              </a:rPr>
              <a:t>Middleware</a:t>
            </a:r>
            <a:r>
              <a:rPr sz="2000" b="1" spc="-105" dirty="0">
                <a:solidFill>
                  <a:srgbClr val="1F66D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F66DF"/>
                </a:solidFill>
                <a:latin typeface="Arial"/>
                <a:cs typeface="Arial"/>
              </a:rPr>
              <a:t>Links </a:t>
            </a:r>
            <a:r>
              <a:rPr sz="2000" b="1" spc="-540" dirty="0">
                <a:solidFill>
                  <a:srgbClr val="1F66D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F66DF"/>
                </a:solidFill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644" y="369265"/>
            <a:ext cx="82137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Figure</a:t>
            </a:r>
            <a:r>
              <a:rPr sz="3200" b="1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Pseudo</a:t>
            </a:r>
            <a:r>
              <a:rPr sz="3200" b="1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header</a:t>
            </a:r>
            <a:r>
              <a:rPr sz="3200" b="1" i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3200" b="1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checksum</a:t>
            </a:r>
            <a:r>
              <a:rPr sz="3200" b="1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calculation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987552"/>
            <a:ext cx="8841105" cy="5300980"/>
            <a:chOff x="76200" y="987552"/>
            <a:chExt cx="8841105" cy="5300980"/>
          </a:xfrm>
        </p:grpSpPr>
        <p:sp>
          <p:nvSpPr>
            <p:cNvPr id="4" name="object 4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987552"/>
              <a:ext cx="8839200" cy="5202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5266" y="384175"/>
            <a:ext cx="433768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350645" algn="l"/>
                <a:tab pos="1695450" algn="l"/>
              </a:tabLst>
            </a:pPr>
            <a:r>
              <a:rPr sz="3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Figure	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:	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Queues</a:t>
            </a:r>
            <a:r>
              <a:rPr sz="3200"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3200" b="1" i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UDP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3923" y="1039367"/>
            <a:ext cx="8865235" cy="5248910"/>
            <a:chOff x="153923" y="1039367"/>
            <a:chExt cx="8865235" cy="5248910"/>
          </a:xfrm>
        </p:grpSpPr>
        <p:sp>
          <p:nvSpPr>
            <p:cNvPr id="4" name="object 4"/>
            <p:cNvSpPr/>
            <p:nvPr/>
          </p:nvSpPr>
          <p:spPr>
            <a:xfrm>
              <a:off x="153923" y="6249923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47" y="1039367"/>
              <a:ext cx="8863584" cy="5129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4800" y="201295"/>
          <a:ext cx="8839200" cy="665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250">
                <a:tc>
                  <a:txBody>
                    <a:bodyPr/>
                    <a:lstStyle/>
                    <a:p>
                      <a:pPr marL="206375" algn="ctr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sz="1800" b="1" spc="-5" dirty="0">
                          <a:latin typeface="Tahoma"/>
                          <a:cs typeface="Tahoma"/>
                        </a:rPr>
                        <a:t>TCP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26695" marB="0"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D9EBF7"/>
                    </a:solidFill>
                  </a:tcPr>
                </a:tc>
                <a:tc>
                  <a:txBody>
                    <a:bodyPr/>
                    <a:lstStyle/>
                    <a:p>
                      <a:pPr marL="401320" algn="ctr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UDP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26695" marB="0"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D9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614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-45" dirty="0">
                          <a:latin typeface="Tahoma"/>
                          <a:cs typeface="Tahoma"/>
                        </a:rPr>
                        <a:t>Transmission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Control</a:t>
                      </a:r>
                      <a:r>
                        <a:rPr sz="18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Protocol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User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Datagram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Protocol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nt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032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Con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8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032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19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Slow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45" dirty="0">
                          <a:latin typeface="Tahoma"/>
                          <a:cs typeface="Tahoma"/>
                        </a:rPr>
                        <a:t>Fast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Highly</a:t>
                      </a:r>
                      <a:r>
                        <a:rPr sz="18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Reliable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Unreliable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614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20</a:t>
                      </a:r>
                      <a:r>
                        <a:rPr sz="1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Bytes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Bytes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1610">
                <a:tc>
                  <a:txBody>
                    <a:bodyPr/>
                    <a:lstStyle/>
                    <a:p>
                      <a:pPr marL="17780" marR="217170" algn="just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It 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takes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acknowledgement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of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data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and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has the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ability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to 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retransmit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if the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user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requests.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90" marR="2260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It neither </a:t>
                      </a:r>
                      <a:r>
                        <a:rPr sz="1800" spc="-35" dirty="0">
                          <a:latin typeface="Tahoma"/>
                          <a:cs typeface="Tahoma"/>
                        </a:rPr>
                        <a:t>takes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acknowledgement,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nor it </a:t>
                      </a:r>
                      <a:r>
                        <a:rPr sz="1800" spc="-5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retransmits</a:t>
                      </a:r>
                      <a:r>
                        <a:rPr sz="18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lost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data.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85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TCP</a:t>
                      </a:r>
                      <a:r>
                        <a:rPr sz="18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8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heavy-weight.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33718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UDP</a:t>
                      </a:r>
                      <a:r>
                        <a:rPr sz="1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8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lightweight.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3825" y="185102"/>
          <a:ext cx="8933815" cy="6461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9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8689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Stream-based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714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Message-based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714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spc="-10" dirty="0">
                          <a:latin typeface="Tahoma"/>
                          <a:cs typeface="Tahoma"/>
                        </a:rPr>
                        <a:t>Delivery</a:t>
                      </a:r>
                      <a:r>
                        <a:rPr sz="20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0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all data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2000" spc="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managed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spc="-10" dirty="0">
                          <a:latin typeface="Tahoma"/>
                          <a:cs typeface="Tahoma"/>
                        </a:rPr>
                        <a:t>Not performed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spc="-10" dirty="0">
                          <a:latin typeface="Tahoma"/>
                          <a:cs typeface="Tahoma"/>
                        </a:rPr>
                        <a:t>Flow</a:t>
                      </a:r>
                      <a:r>
                        <a:rPr sz="20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control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30" dirty="0">
                          <a:latin typeface="Tahoma"/>
                          <a:cs typeface="Tahoma"/>
                        </a:rPr>
                        <a:t>using</a:t>
                      </a:r>
                      <a:r>
                        <a:rPr sz="20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sliding</a:t>
                      </a:r>
                      <a:r>
                        <a:rPr sz="2000" spc="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window</a:t>
                      </a:r>
                      <a:endParaRPr sz="2000">
                        <a:latin typeface="Tahoma"/>
                        <a:cs typeface="Tahoma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protocol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spc="-10" dirty="0">
                          <a:latin typeface="Tahoma"/>
                          <a:cs typeface="Tahoma"/>
                        </a:rPr>
                        <a:t>None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6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TCP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doesn’t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supports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Broadcasting.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UDP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supports</a:t>
                      </a:r>
                      <a:r>
                        <a:rPr sz="18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Broadcasting.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689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Small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to moderate</a:t>
                      </a:r>
                      <a:r>
                        <a:rPr sz="20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amounts</a:t>
                      </a:r>
                      <a:r>
                        <a:rPr sz="20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0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data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Small</a:t>
                      </a:r>
                      <a:r>
                        <a:rPr sz="20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enormous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amounts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000" spc="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the</a:t>
                      </a:r>
                      <a:endParaRPr sz="2000">
                        <a:latin typeface="Tahoma"/>
                        <a:cs typeface="Tahoma"/>
                      </a:endParaRPr>
                    </a:p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data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5730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Applications</a:t>
                      </a:r>
                      <a:r>
                        <a:rPr sz="20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where</a:t>
                      </a:r>
                      <a:r>
                        <a:rPr sz="20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reliable</a:t>
                      </a:r>
                      <a:endParaRPr sz="2000">
                        <a:latin typeface="Tahoma"/>
                        <a:cs typeface="Tahoma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Tahoma"/>
                          <a:cs typeface="Tahoma"/>
                        </a:rPr>
                        <a:t>transmission</a:t>
                      </a:r>
                      <a:r>
                        <a:rPr sz="20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0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data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 matters.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Application</a:t>
                      </a:r>
                      <a:r>
                        <a:rPr sz="20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where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data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delivery</a:t>
                      </a:r>
                      <a:endParaRPr sz="2000">
                        <a:latin typeface="Tahoma"/>
                        <a:cs typeface="Tahoma"/>
                      </a:endParaRPr>
                    </a:p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speed</a:t>
                      </a:r>
                      <a:r>
                        <a:rPr sz="20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latin typeface="Tahoma"/>
                          <a:cs typeface="Tahoma"/>
                        </a:rPr>
                        <a:t>matters.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73">
                <a:tc>
                  <a:txBody>
                    <a:bodyPr/>
                    <a:lstStyle/>
                    <a:p>
                      <a:pPr marL="17780">
                        <a:lnSpc>
                          <a:spcPts val="2310"/>
                        </a:lnSpc>
                        <a:spcBef>
                          <a:spcPts val="80"/>
                        </a:spcBef>
                      </a:pPr>
                      <a:r>
                        <a:rPr sz="2000" spc="-5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000" spc="-8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35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0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8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4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5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000" spc="-45" dirty="0">
                          <a:latin typeface="Tahoma"/>
                          <a:cs typeface="Tahoma"/>
                        </a:rPr>
                        <a:t>et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0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8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-7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000" spc="-8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36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latin typeface="Tahoma"/>
                          <a:cs typeface="Tahoma"/>
                        </a:rPr>
                        <a:t>IMA</a:t>
                      </a:r>
                      <a:r>
                        <a:rPr sz="2000" spc="-28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2310"/>
                        </a:lnSpc>
                        <a:spcBef>
                          <a:spcPts val="80"/>
                        </a:spcBef>
                      </a:pPr>
                      <a:r>
                        <a:rPr sz="2000" spc="-35" dirty="0">
                          <a:latin typeface="Tahoma"/>
                          <a:cs typeface="Tahoma"/>
                        </a:rPr>
                        <a:t>DN</a:t>
                      </a:r>
                      <a:r>
                        <a:rPr sz="2000" spc="-6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0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7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2000" spc="-7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000" spc="-114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000" spc="-8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36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8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000" spc="-7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000" spc="-7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000" spc="-36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1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0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28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000" dirty="0">
                          <a:latin typeface="Tahoma"/>
                          <a:cs typeface="Tahoma"/>
                        </a:rPr>
                        <a:t>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731" y="77851"/>
            <a:ext cx="8119922" cy="4537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0342" y="687705"/>
            <a:ext cx="1425956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0563" y="1188847"/>
            <a:ext cx="7753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spc="-10" dirty="0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1947" y="1188847"/>
            <a:ext cx="75469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61795" algn="l"/>
                <a:tab pos="2228850" algn="l"/>
                <a:tab pos="3970020" algn="l"/>
                <a:tab pos="4579620" algn="l"/>
                <a:tab pos="5958205" algn="l"/>
              </a:tabLst>
            </a:pPr>
            <a:r>
              <a:rPr sz="3200" spc="-5" dirty="0">
                <a:latin typeface="Times New Roman"/>
                <a:cs typeface="Times New Roman"/>
              </a:rPr>
              <a:t>protocol	is	</a:t>
            </a:r>
            <a:r>
              <a:rPr sz="3200" dirty="0">
                <a:latin typeface="Times New Roman"/>
                <a:cs typeface="Times New Roman"/>
              </a:rPr>
              <a:t>designed	</a:t>
            </a:r>
            <a:r>
              <a:rPr sz="3200" spc="-5" dirty="0">
                <a:latin typeface="Times New Roman"/>
                <a:cs typeface="Times New Roman"/>
              </a:rPr>
              <a:t>to	handle	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real-time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563" y="1676222"/>
            <a:ext cx="8568690" cy="3928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algn="just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traffic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(like audio and video)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 Internet, is </a:t>
            </a:r>
            <a:r>
              <a:rPr sz="3200" b="1" spc="-7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known</a:t>
            </a:r>
            <a:r>
              <a:rPr sz="3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3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Real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3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Transport</a:t>
            </a:r>
            <a:r>
              <a:rPr sz="3200" b="1" spc="7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Protocol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(RTP).</a:t>
            </a:r>
            <a:endParaRPr sz="3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spc="-70" dirty="0">
                <a:latin typeface="Times New Roman"/>
                <a:cs typeface="Times New Roman"/>
              </a:rPr>
              <a:t>RTP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must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used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with </a:t>
            </a:r>
            <a:r>
              <a:rPr sz="3200" spc="-100" dirty="0">
                <a:latin typeface="Times New Roman"/>
                <a:cs typeface="Times New Roman"/>
              </a:rPr>
              <a:t>UDP.</a:t>
            </a:r>
            <a:endParaRPr sz="32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  <a:tab pos="917575" algn="l"/>
                <a:tab pos="1866264" algn="l"/>
                <a:tab pos="2588895" algn="l"/>
                <a:tab pos="3564254" algn="l"/>
                <a:tab pos="4351020" algn="l"/>
                <a:tab pos="5893435" algn="l"/>
                <a:tab pos="7942580" algn="l"/>
              </a:tabLst>
            </a:pPr>
            <a:r>
              <a:rPr sz="3200" spc="-15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	do</a:t>
            </a:r>
            <a:r>
              <a:rPr sz="3200" spc="-5" dirty="0">
                <a:latin typeface="Times New Roman"/>
                <a:cs typeface="Times New Roman"/>
              </a:rPr>
              <a:t>es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no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	h</a:t>
            </a:r>
            <a:r>
              <a:rPr sz="3200" spc="-5" dirty="0">
                <a:latin typeface="Times New Roman"/>
                <a:cs typeface="Times New Roman"/>
              </a:rPr>
              <a:t>ave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any</a:t>
            </a:r>
            <a:r>
              <a:rPr sz="3200" dirty="0">
                <a:latin typeface="Times New Roman"/>
                <a:cs typeface="Times New Roman"/>
              </a:rPr>
              <a:t>	d</a:t>
            </a:r>
            <a:r>
              <a:rPr sz="3200" spc="-5" dirty="0">
                <a:latin typeface="Times New Roman"/>
                <a:cs typeface="Times New Roman"/>
              </a:rPr>
              <a:t>eliv</a:t>
            </a:r>
            <a:r>
              <a:rPr sz="3200" spc="2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ry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4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15" dirty="0">
                <a:latin typeface="Times New Roman"/>
                <a:cs typeface="Times New Roman"/>
              </a:rPr>
              <a:t>c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25" dirty="0">
                <a:latin typeface="Times New Roman"/>
                <a:cs typeface="Times New Roman"/>
              </a:rPr>
              <a:t>s</a:t>
            </a:r>
            <a:r>
              <a:rPr sz="3200" spc="-5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li</a:t>
            </a:r>
            <a:r>
              <a:rPr sz="3200" spc="25" dirty="0">
                <a:latin typeface="Times New Roman"/>
                <a:cs typeface="Times New Roman"/>
              </a:rPr>
              <a:t>k</a:t>
            </a:r>
            <a:r>
              <a:rPr sz="3200" spc="-5" dirty="0">
                <a:latin typeface="Times New Roman"/>
                <a:cs typeface="Times New Roman"/>
              </a:rPr>
              <a:t>e  </a:t>
            </a:r>
            <a:r>
              <a:rPr sz="3200" spc="-10" dirty="0">
                <a:latin typeface="Times New Roman"/>
                <a:cs typeface="Times New Roman"/>
              </a:rPr>
              <a:t>multicasting</a:t>
            </a:r>
            <a:r>
              <a:rPr sz="3200" spc="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port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numbers.</a:t>
            </a:r>
            <a:endParaRPr sz="32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  <a:tab pos="1460500" algn="l"/>
                <a:tab pos="3128010" algn="l"/>
                <a:tab pos="4805045" algn="l"/>
                <a:tab pos="6332855" algn="l"/>
                <a:tab pos="6958330" algn="l"/>
                <a:tab pos="7945755" algn="l"/>
              </a:tabLst>
            </a:pPr>
            <a:r>
              <a:rPr sz="3200" spc="-195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TP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10" dirty="0">
                <a:latin typeface="Times New Roman"/>
                <a:cs typeface="Times New Roman"/>
              </a:rPr>
              <a:t>u</a:t>
            </a:r>
            <a:r>
              <a:rPr sz="3200" spc="5" dirty="0">
                <a:latin typeface="Times New Roman"/>
                <a:cs typeface="Times New Roman"/>
              </a:rPr>
              <a:t>ppo</a:t>
            </a:r>
            <a:r>
              <a:rPr sz="3200" spc="-5" dirty="0">
                <a:latin typeface="Times New Roman"/>
                <a:cs typeface="Times New Roman"/>
              </a:rPr>
              <a:t>rts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30" dirty="0">
                <a:latin typeface="Times New Roman"/>
                <a:cs typeface="Times New Roman"/>
              </a:rPr>
              <a:t>i</a:t>
            </a:r>
            <a:r>
              <a:rPr sz="3200" spc="-60" dirty="0">
                <a:latin typeface="Times New Roman"/>
                <a:cs typeface="Times New Roman"/>
              </a:rPr>
              <a:t>f</a:t>
            </a:r>
            <a:r>
              <a:rPr sz="3200" spc="5" dirty="0">
                <a:latin typeface="Times New Roman"/>
                <a:cs typeface="Times New Roman"/>
              </a:rPr>
              <a:t>f</a:t>
            </a:r>
            <a:r>
              <a:rPr sz="3200" spc="-5" dirty="0">
                <a:latin typeface="Times New Roman"/>
                <a:cs typeface="Times New Roman"/>
              </a:rPr>
              <a:t>erent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f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5" dirty="0">
                <a:latin typeface="Times New Roman"/>
                <a:cs typeface="Times New Roman"/>
              </a:rPr>
              <a:t>r</a:t>
            </a:r>
            <a:r>
              <a:rPr sz="3200" spc="-7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ats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f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f</a:t>
            </a:r>
            <a:r>
              <a:rPr sz="3200" spc="-5" dirty="0">
                <a:latin typeface="Times New Roman"/>
                <a:cs typeface="Times New Roman"/>
              </a:rPr>
              <a:t>iles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li</a:t>
            </a:r>
            <a:r>
              <a:rPr sz="3200" dirty="0">
                <a:latin typeface="Times New Roman"/>
                <a:cs typeface="Times New Roman"/>
              </a:rPr>
              <a:t>k</a:t>
            </a:r>
            <a:r>
              <a:rPr sz="3200" spc="-5" dirty="0">
                <a:latin typeface="Times New Roman"/>
                <a:cs typeface="Times New Roman"/>
              </a:rPr>
              <a:t>e 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MPEG</a:t>
            </a:r>
            <a:r>
              <a:rPr sz="32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32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MJPEG.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00" y="1037920"/>
            <a:ext cx="880046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 marR="5080" indent="-5734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6105" algn="l"/>
              </a:tabLst>
            </a:pP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It is </a:t>
            </a:r>
            <a:r>
              <a:rPr sz="3600" spc="-15" dirty="0">
                <a:solidFill>
                  <a:srgbClr val="FF0000"/>
                </a:solidFill>
                <a:latin typeface="Times New Roman"/>
                <a:cs typeface="Times New Roman"/>
              </a:rPr>
              <a:t>very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sensitive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packet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delays and less </a:t>
            </a:r>
            <a:r>
              <a:rPr sz="36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sensitive to</a:t>
            </a:r>
            <a:r>
              <a:rPr sz="3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packet</a:t>
            </a:r>
            <a:r>
              <a:rPr sz="3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loss.</a:t>
            </a:r>
            <a:endParaRPr sz="3600">
              <a:latin typeface="Times New Roman"/>
              <a:cs typeface="Times New Roman"/>
            </a:endParaRPr>
          </a:p>
          <a:p>
            <a:pPr marL="585470" marR="7620" indent="-57340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6105" algn="l"/>
              </a:tabLst>
            </a:pPr>
            <a:r>
              <a:rPr sz="3600" spc="-75" dirty="0">
                <a:latin typeface="Times New Roman"/>
                <a:cs typeface="Times New Roman"/>
              </a:rPr>
              <a:t>RTP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is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first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time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published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in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1996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and 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known as </a:t>
            </a:r>
            <a:r>
              <a:rPr sz="3600" spc="-10" dirty="0">
                <a:latin typeface="Times New Roman"/>
                <a:cs typeface="Times New Roman"/>
              </a:rPr>
              <a:t>RFC </a:t>
            </a:r>
            <a:r>
              <a:rPr sz="3600" dirty="0">
                <a:latin typeface="Times New Roman"/>
                <a:cs typeface="Times New Roman"/>
              </a:rPr>
              <a:t>1889. And </a:t>
            </a:r>
            <a:r>
              <a:rPr sz="3600" spc="-5" dirty="0">
                <a:latin typeface="Times New Roman"/>
                <a:cs typeface="Times New Roman"/>
              </a:rPr>
              <a:t>next </a:t>
            </a:r>
            <a:r>
              <a:rPr sz="3600" dirty="0">
                <a:latin typeface="Times New Roman"/>
                <a:cs typeface="Times New Roman"/>
              </a:rPr>
              <a:t>it </a:t>
            </a:r>
            <a:r>
              <a:rPr sz="3600" spc="-10" dirty="0">
                <a:latin typeface="Times New Roman"/>
                <a:cs typeface="Times New Roman"/>
              </a:rPr>
              <a:t>published 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2003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with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name of</a:t>
            </a:r>
            <a:r>
              <a:rPr sz="3600" spc="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RFC</a:t>
            </a:r>
            <a:r>
              <a:rPr sz="3600" spc="-5" dirty="0">
                <a:latin typeface="Times New Roman"/>
                <a:cs typeface="Times New Roman"/>
              </a:rPr>
              <a:t> 3550.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9492" y="456183"/>
            <a:ext cx="4056253" cy="438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9163" y="1009853"/>
            <a:ext cx="8237855" cy="277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285" marR="5080" indent="-7442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56285" algn="l"/>
                <a:tab pos="756920" algn="l"/>
                <a:tab pos="1859914" algn="l"/>
                <a:tab pos="3445510" algn="l"/>
                <a:tab pos="4719955" algn="l"/>
                <a:tab pos="5387975" algn="l"/>
                <a:tab pos="6814820" algn="l"/>
              </a:tabLst>
            </a:pPr>
            <a:r>
              <a:rPr sz="3600" spc="-220" dirty="0">
                <a:latin typeface="Times New Roman"/>
                <a:cs typeface="Times New Roman"/>
              </a:rPr>
              <a:t>R</a:t>
            </a:r>
            <a:r>
              <a:rPr sz="3600" dirty="0">
                <a:latin typeface="Times New Roman"/>
                <a:cs typeface="Times New Roman"/>
              </a:rPr>
              <a:t>TP	</a:t>
            </a:r>
            <a:r>
              <a:rPr sz="3600" spc="-20" dirty="0">
                <a:latin typeface="Times New Roman"/>
                <a:cs typeface="Times New Roman"/>
              </a:rPr>
              <a:t>m</a:t>
            </a:r>
            <a:r>
              <a:rPr sz="3600" dirty="0">
                <a:latin typeface="Times New Roman"/>
                <a:cs typeface="Times New Roman"/>
              </a:rPr>
              <a:t>a</a:t>
            </a:r>
            <a:r>
              <a:rPr sz="3600" spc="10" dirty="0">
                <a:latin typeface="Times New Roman"/>
                <a:cs typeface="Times New Roman"/>
              </a:rPr>
              <a:t>i</a:t>
            </a:r>
            <a:r>
              <a:rPr sz="3600" dirty="0">
                <a:latin typeface="Times New Roman"/>
                <a:cs typeface="Times New Roman"/>
              </a:rPr>
              <a:t>n</a:t>
            </a:r>
            <a:r>
              <a:rPr sz="3600" spc="-20" dirty="0">
                <a:latin typeface="Times New Roman"/>
                <a:cs typeface="Times New Roman"/>
              </a:rPr>
              <a:t>l</a:t>
            </a:r>
            <a:r>
              <a:rPr sz="3600" dirty="0">
                <a:latin typeface="Times New Roman"/>
                <a:cs typeface="Times New Roman"/>
              </a:rPr>
              <a:t>y	h</a:t>
            </a:r>
            <a:r>
              <a:rPr sz="3600" spc="-20" dirty="0">
                <a:latin typeface="Times New Roman"/>
                <a:cs typeface="Times New Roman"/>
              </a:rPr>
              <a:t>e</a:t>
            </a:r>
            <a:r>
              <a:rPr sz="3600" dirty="0">
                <a:latin typeface="Times New Roman"/>
                <a:cs typeface="Times New Roman"/>
              </a:rPr>
              <a:t>lps	</a:t>
            </a:r>
            <a:r>
              <a:rPr sz="3600" spc="5" dirty="0">
                <a:latin typeface="Times New Roman"/>
                <a:cs typeface="Times New Roman"/>
              </a:rPr>
              <a:t>i</a:t>
            </a:r>
            <a:r>
              <a:rPr sz="3600" dirty="0">
                <a:latin typeface="Times New Roman"/>
                <a:cs typeface="Times New Roman"/>
              </a:rPr>
              <a:t>n	</a:t>
            </a:r>
            <a:r>
              <a:rPr sz="3600" spc="-2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ed</a:t>
            </a:r>
            <a:r>
              <a:rPr sz="3600" spc="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a	</a:t>
            </a:r>
            <a:r>
              <a:rPr sz="3600" spc="-2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ix</a:t>
            </a:r>
            <a:r>
              <a:rPr sz="3600" spc="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ng,  sequencing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3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time-stamping.</a:t>
            </a:r>
            <a:endParaRPr sz="3600">
              <a:latin typeface="Times New Roman"/>
              <a:cs typeface="Times New Roman"/>
            </a:endParaRPr>
          </a:p>
          <a:p>
            <a:pPr marL="756285" indent="-7442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600" spc="-90" dirty="0">
                <a:latin typeface="Times New Roman"/>
                <a:cs typeface="Times New Roman"/>
              </a:rPr>
              <a:t>Voice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over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Internet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Protocol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80" dirty="0">
                <a:latin typeface="Times New Roman"/>
                <a:cs typeface="Times New Roman"/>
              </a:rPr>
              <a:t>(VoIP)</a:t>
            </a:r>
            <a:endParaRPr sz="3600">
              <a:latin typeface="Times New Roman"/>
              <a:cs typeface="Times New Roman"/>
            </a:endParaRPr>
          </a:p>
          <a:p>
            <a:pPr marL="756285" indent="-7442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600" spc="-45" dirty="0">
                <a:latin typeface="Times New Roman"/>
                <a:cs typeface="Times New Roman"/>
              </a:rPr>
              <a:t>Video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5" dirty="0">
                <a:latin typeface="Times New Roman"/>
                <a:cs typeface="Times New Roman"/>
              </a:rPr>
              <a:t>Teleconferencing</a:t>
            </a:r>
            <a:r>
              <a:rPr sz="3600" spc="-6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over</a:t>
            </a:r>
            <a:r>
              <a:rPr sz="3600" spc="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Internet.</a:t>
            </a:r>
            <a:endParaRPr sz="3600">
              <a:latin typeface="Times New Roman"/>
              <a:cs typeface="Times New Roman"/>
            </a:endParaRPr>
          </a:p>
          <a:p>
            <a:pPr marL="756285" indent="-744220">
              <a:lnSpc>
                <a:spcPct val="100000"/>
              </a:lnSpc>
              <a:buAutoNum type="arabicPeriod"/>
              <a:tabLst>
                <a:tab pos="756285" algn="l"/>
                <a:tab pos="756920" algn="l"/>
              </a:tabLst>
            </a:pPr>
            <a:r>
              <a:rPr sz="3600" dirty="0">
                <a:latin typeface="Times New Roman"/>
                <a:cs typeface="Times New Roman"/>
              </a:rPr>
              <a:t>Internet</a:t>
            </a:r>
            <a:r>
              <a:rPr sz="3600" spc="-2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Audio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and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video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streaming.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7660" y="306959"/>
            <a:ext cx="4434459" cy="384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074" y="1186196"/>
            <a:ext cx="8803851" cy="5571857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349" y="14985"/>
            <a:ext cx="9076055" cy="588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8255" indent="-3448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Version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2-bit field </a:t>
            </a:r>
            <a:r>
              <a:rPr sz="2400" dirty="0">
                <a:latin typeface="Calibri"/>
                <a:cs typeface="Calibri"/>
              </a:rPr>
              <a:t>defines </a:t>
            </a:r>
            <a:r>
              <a:rPr sz="2400" spc="-15" dirty="0">
                <a:latin typeface="Calibri"/>
                <a:cs typeface="Calibri"/>
              </a:rPr>
              <a:t>version </a:t>
            </a:r>
            <a:r>
              <a:rPr sz="2400" spc="-35" dirty="0">
                <a:latin typeface="Calibri"/>
                <a:cs typeface="Calibri"/>
              </a:rPr>
              <a:t>number. </a:t>
            </a:r>
            <a:r>
              <a:rPr sz="2400" spc="5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current version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  <a:p>
            <a:pPr marL="356870" marR="5715" indent="-344805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length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field</a:t>
            </a:r>
            <a:r>
              <a:rPr sz="2400" dirty="0">
                <a:latin typeface="Calibri"/>
                <a:cs typeface="Calibri"/>
              </a:rPr>
              <a:t> 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1-bit.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denotes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presence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padding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end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20" dirty="0">
                <a:latin typeface="Calibri"/>
                <a:cs typeface="Calibri"/>
              </a:rPr>
              <a:t>packet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value </a:t>
            </a:r>
            <a:r>
              <a:rPr sz="2400" dirty="0">
                <a:latin typeface="Calibri"/>
                <a:cs typeface="Calibri"/>
              </a:rPr>
              <a:t>is 0, </a:t>
            </a:r>
            <a:r>
              <a:rPr sz="2400" spc="-5" dirty="0">
                <a:latin typeface="Calibri"/>
                <a:cs typeface="Calibri"/>
              </a:rPr>
              <a:t>then there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padding.</a:t>
            </a:r>
            <a:endParaRPr sz="2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–The </a:t>
            </a:r>
            <a:r>
              <a:rPr sz="2400" spc="-10" dirty="0">
                <a:latin typeface="Calibri"/>
                <a:cs typeface="Calibri"/>
              </a:rPr>
              <a:t>length </a:t>
            </a:r>
            <a:r>
              <a:rPr sz="2400" dirty="0">
                <a:latin typeface="Calibri"/>
                <a:cs typeface="Calibri"/>
              </a:rPr>
              <a:t>of this </a:t>
            </a:r>
            <a:r>
              <a:rPr sz="2400" spc="-5" dirty="0">
                <a:latin typeface="Calibri"/>
                <a:cs typeface="Calibri"/>
              </a:rPr>
              <a:t>field </a:t>
            </a:r>
            <a:r>
              <a:rPr sz="2400" dirty="0">
                <a:latin typeface="Calibri"/>
                <a:cs typeface="Calibri"/>
              </a:rPr>
              <a:t>is also 1-bit. </a:t>
            </a:r>
            <a:r>
              <a:rPr sz="2400" spc="-5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dirty="0">
                <a:latin typeface="Calibri"/>
                <a:cs typeface="Calibri"/>
              </a:rPr>
              <a:t>field is </a:t>
            </a:r>
            <a:r>
              <a:rPr sz="2400" spc="-10" dirty="0">
                <a:latin typeface="Calibri"/>
                <a:cs typeface="Calibri"/>
              </a:rPr>
              <a:t>set </a:t>
            </a:r>
            <a:r>
              <a:rPr sz="2400" spc="-20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1,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5" dirty="0">
                <a:latin typeface="Calibri"/>
                <a:cs typeface="Calibri"/>
              </a:rPr>
              <a:t>its </a:t>
            </a:r>
            <a:r>
              <a:rPr sz="2400" spc="-10" dirty="0">
                <a:latin typeface="Calibri"/>
                <a:cs typeface="Calibri"/>
              </a:rPr>
              <a:t>indicates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20" dirty="0">
                <a:latin typeface="Calibri"/>
                <a:cs typeface="Calibri"/>
              </a:rPr>
              <a:t>extra </a:t>
            </a:r>
            <a:r>
              <a:rPr sz="2400" spc="-10" dirty="0">
                <a:latin typeface="Calibri"/>
                <a:cs typeface="Calibri"/>
              </a:rPr>
              <a:t>extension </a:t>
            </a:r>
            <a:r>
              <a:rPr sz="2400" spc="-5" dirty="0">
                <a:latin typeface="Calibri"/>
                <a:cs typeface="Calibri"/>
              </a:rPr>
              <a:t>header </a:t>
            </a:r>
            <a:r>
              <a:rPr sz="2400" spc="-10" dirty="0">
                <a:latin typeface="Calibri"/>
                <a:cs typeface="Calibri"/>
              </a:rPr>
              <a:t>between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 header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value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then,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extra</a:t>
            </a:r>
            <a:r>
              <a:rPr sz="2400" spc="-10" dirty="0">
                <a:latin typeface="Calibri"/>
                <a:cs typeface="Calibri"/>
              </a:rPr>
              <a:t> extension.</a:t>
            </a:r>
            <a:endParaRPr sz="2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Contributor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count </a:t>
            </a:r>
            <a:r>
              <a:rPr sz="2400" spc="-5" dirty="0">
                <a:latin typeface="Calibri"/>
                <a:cs typeface="Calibri"/>
              </a:rPr>
              <a:t>–This 4-bit field </a:t>
            </a:r>
            <a:r>
              <a:rPr sz="2400" spc="-10" dirty="0">
                <a:latin typeface="Calibri"/>
                <a:cs typeface="Calibri"/>
              </a:rPr>
              <a:t>indicates </a:t>
            </a:r>
            <a:r>
              <a:rPr sz="2400" dirty="0">
                <a:latin typeface="Calibri"/>
                <a:cs typeface="Calibri"/>
              </a:rPr>
              <a:t>number of </a:t>
            </a:r>
            <a:r>
              <a:rPr sz="2400" spc="-15" dirty="0">
                <a:latin typeface="Calibri"/>
                <a:cs typeface="Calibri"/>
              </a:rPr>
              <a:t>contributors. </a:t>
            </a:r>
            <a:r>
              <a:rPr sz="2400" spc="-10" dirty="0">
                <a:latin typeface="Calibri"/>
                <a:cs typeface="Calibri"/>
              </a:rPr>
              <a:t> Here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maximum </a:t>
            </a:r>
            <a:r>
              <a:rPr sz="2400" spc="-5" dirty="0">
                <a:latin typeface="Calibri"/>
                <a:cs typeface="Calibri"/>
              </a:rPr>
              <a:t>possible</a:t>
            </a:r>
            <a:r>
              <a:rPr sz="2400" dirty="0">
                <a:latin typeface="Calibri"/>
                <a:cs typeface="Calibri"/>
              </a:rPr>
              <a:t> number of </a:t>
            </a:r>
            <a:r>
              <a:rPr sz="2400" spc="-15" dirty="0">
                <a:latin typeface="Calibri"/>
                <a:cs typeface="Calibri"/>
              </a:rPr>
              <a:t>contributor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15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4-bit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field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allows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15.</a:t>
            </a:r>
            <a:endParaRPr sz="2400">
              <a:latin typeface="Calibri"/>
              <a:cs typeface="Calibri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M </a:t>
            </a:r>
            <a:r>
              <a:rPr sz="2400" dirty="0">
                <a:latin typeface="Calibri"/>
                <a:cs typeface="Calibri"/>
              </a:rPr>
              <a:t>–The </a:t>
            </a:r>
            <a:r>
              <a:rPr sz="2400" spc="-10" dirty="0">
                <a:latin typeface="Calibri"/>
                <a:cs typeface="Calibri"/>
              </a:rPr>
              <a:t>length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this field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1-bit and </a:t>
            </a:r>
            <a:r>
              <a:rPr sz="2400" spc="-1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used </a:t>
            </a:r>
            <a:r>
              <a:rPr sz="2400" dirty="0">
                <a:latin typeface="Calibri"/>
                <a:cs typeface="Calibri"/>
              </a:rPr>
              <a:t>as end </a:t>
            </a:r>
            <a:r>
              <a:rPr sz="2400" spc="-15" dirty="0">
                <a:latin typeface="Calibri"/>
                <a:cs typeface="Calibri"/>
              </a:rPr>
              <a:t>marker by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application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 indicate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Payload</a:t>
            </a:r>
            <a:r>
              <a:rPr sz="2400" b="1" spc="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types</a:t>
            </a:r>
            <a:r>
              <a:rPr sz="2400" b="1" spc="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–This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field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length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7-bit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indicate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type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payload.</a:t>
            </a:r>
            <a:endParaRPr sz="2400">
              <a:latin typeface="Calibri"/>
              <a:cs typeface="Calibri"/>
            </a:endParaRPr>
          </a:p>
          <a:p>
            <a:pPr marL="356870" algn="just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alibri"/>
                <a:cs typeface="Calibri"/>
              </a:rPr>
              <a:t>We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applications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common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types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payload.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19" y="215595"/>
            <a:ext cx="8855075" cy="6659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10160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Sequence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Number </a:t>
            </a:r>
            <a:r>
              <a:rPr sz="3200" spc="-5" dirty="0">
                <a:latin typeface="Calibri"/>
                <a:cs typeface="Calibri"/>
              </a:rPr>
              <a:t>–The </a:t>
            </a:r>
            <a:r>
              <a:rPr sz="3200" spc="-10" dirty="0">
                <a:latin typeface="Calibri"/>
                <a:cs typeface="Calibri"/>
              </a:rPr>
              <a:t>length </a:t>
            </a:r>
            <a:r>
              <a:rPr sz="3200" spc="-5" dirty="0">
                <a:latin typeface="Calibri"/>
                <a:cs typeface="Calibri"/>
              </a:rPr>
              <a:t>of this </a:t>
            </a:r>
            <a:r>
              <a:rPr sz="3200" dirty="0">
                <a:latin typeface="Calibri"/>
                <a:cs typeface="Calibri"/>
              </a:rPr>
              <a:t>field is </a:t>
            </a:r>
            <a:r>
              <a:rPr sz="3200" spc="-20" dirty="0">
                <a:latin typeface="Calibri"/>
                <a:cs typeface="Calibri"/>
              </a:rPr>
              <a:t>16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bits.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give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serial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numbers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7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RTP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packets.</a:t>
            </a:r>
            <a:endParaRPr sz="3200">
              <a:latin typeface="Calibri"/>
              <a:cs typeface="Calibri"/>
            </a:endParaRPr>
          </a:p>
          <a:p>
            <a:pPr marL="356870" marR="8255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Time Stamp </a:t>
            </a:r>
            <a:r>
              <a:rPr sz="3200" spc="-10" dirty="0">
                <a:latin typeface="Calibri"/>
                <a:cs typeface="Calibri"/>
              </a:rPr>
              <a:t>–The length of </a:t>
            </a:r>
            <a:r>
              <a:rPr sz="3200" spc="-5" dirty="0">
                <a:latin typeface="Calibri"/>
                <a:cs typeface="Calibri"/>
              </a:rPr>
              <a:t>this field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32-bit. </a:t>
            </a:r>
            <a:r>
              <a:rPr sz="3200" dirty="0">
                <a:latin typeface="Calibri"/>
                <a:cs typeface="Calibri"/>
              </a:rPr>
              <a:t>It </a:t>
            </a:r>
            <a:r>
              <a:rPr sz="3200" spc="5" dirty="0">
                <a:latin typeface="Calibri"/>
                <a:cs typeface="Calibri"/>
              </a:rPr>
              <a:t>is 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relationship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between</a:t>
            </a:r>
            <a:r>
              <a:rPr sz="3200" spc="-5" dirty="0">
                <a:latin typeface="Calibri"/>
                <a:cs typeface="Calibri"/>
              </a:rPr>
              <a:t> times</a:t>
            </a:r>
            <a:r>
              <a:rPr sz="3200" spc="7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different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RTP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packets.</a:t>
            </a:r>
            <a:endParaRPr sz="3200">
              <a:latin typeface="Calibri"/>
              <a:cs typeface="Calibri"/>
            </a:endParaRPr>
          </a:p>
          <a:p>
            <a:pPr marL="356870" marR="9525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Synchronization Source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Identifier </a:t>
            </a:r>
            <a:r>
              <a:rPr sz="3200" dirty="0">
                <a:latin typeface="Calibri"/>
                <a:cs typeface="Calibri"/>
              </a:rPr>
              <a:t>–This is </a:t>
            </a:r>
            <a:r>
              <a:rPr sz="3200" spc="-5" dirty="0">
                <a:latin typeface="Calibri"/>
                <a:cs typeface="Calibri"/>
              </a:rPr>
              <a:t>a 32-bit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field </a:t>
            </a:r>
            <a:r>
              <a:rPr sz="3200" spc="-10" dirty="0">
                <a:latin typeface="Calibri"/>
                <a:cs typeface="Calibri"/>
              </a:rPr>
              <a:t>used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identify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spc="-10" dirty="0">
                <a:latin typeface="Calibri"/>
                <a:cs typeface="Calibri"/>
              </a:rPr>
              <a:t>define </a:t>
            </a:r>
            <a:r>
              <a:rPr sz="3200" spc="5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source.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value </a:t>
            </a:r>
            <a:r>
              <a:rPr sz="3200" spc="-25" dirty="0">
                <a:latin typeface="Calibri"/>
                <a:cs typeface="Calibri"/>
              </a:rPr>
              <a:t>for </a:t>
            </a:r>
            <a:r>
              <a:rPr sz="3200" dirty="0">
                <a:latin typeface="Calibri"/>
                <a:cs typeface="Calibri"/>
              </a:rPr>
              <a:t>this </a:t>
            </a:r>
            <a:r>
              <a:rPr sz="3200" spc="-10" dirty="0">
                <a:latin typeface="Calibri"/>
                <a:cs typeface="Calibri"/>
              </a:rPr>
              <a:t>source </a:t>
            </a:r>
            <a:r>
              <a:rPr sz="3200" spc="-5" dirty="0">
                <a:latin typeface="Calibri"/>
                <a:cs typeface="Calibri"/>
              </a:rPr>
              <a:t>identifier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5" dirty="0">
                <a:latin typeface="Calibri"/>
                <a:cs typeface="Calibri"/>
              </a:rPr>
              <a:t>random </a:t>
            </a:r>
            <a:r>
              <a:rPr sz="3200" spc="-5" dirty="0">
                <a:latin typeface="Calibri"/>
                <a:cs typeface="Calibri"/>
              </a:rPr>
              <a:t>number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chosen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by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source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itself.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Contributor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Identifier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–This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also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32-bit</a:t>
            </a:r>
            <a:r>
              <a:rPr sz="3200" dirty="0">
                <a:latin typeface="Calibri"/>
                <a:cs typeface="Calibri"/>
              </a:rPr>
              <a:t> field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spc="-10" dirty="0">
                <a:latin typeface="Calibri"/>
                <a:cs typeface="Calibri"/>
              </a:rPr>
              <a:t>source </a:t>
            </a:r>
            <a:r>
              <a:rPr sz="3200" spc="-5" dirty="0">
                <a:latin typeface="Calibri"/>
                <a:cs typeface="Calibri"/>
              </a:rPr>
              <a:t>identification </a:t>
            </a:r>
            <a:r>
              <a:rPr sz="3200" spc="-20" dirty="0">
                <a:latin typeface="Calibri"/>
                <a:cs typeface="Calibri"/>
              </a:rPr>
              <a:t>where there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20" dirty="0">
                <a:latin typeface="Calibri"/>
                <a:cs typeface="Calibri"/>
              </a:rPr>
              <a:t>more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than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source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present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session.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578" y="694221"/>
            <a:ext cx="5533197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spcBef>
                <a:spcPts val="95"/>
              </a:spcBef>
            </a:pPr>
            <a:r>
              <a:rPr sz="4000" spc="-50" dirty="0">
                <a:latin typeface="Arial MT"/>
                <a:cs typeface="Arial MT"/>
              </a:rPr>
              <a:t>Types</a:t>
            </a:r>
            <a:r>
              <a:rPr sz="4000" spc="-25" dirty="0">
                <a:latin typeface="Arial MT"/>
                <a:cs typeface="Arial MT"/>
              </a:rPr>
              <a:t> </a:t>
            </a:r>
            <a:r>
              <a:rPr sz="4000" spc="-5" dirty="0">
                <a:latin typeface="Arial MT"/>
                <a:cs typeface="Arial MT"/>
              </a:rPr>
              <a:t>of</a:t>
            </a:r>
            <a:r>
              <a:rPr sz="4000" spc="-30" dirty="0">
                <a:latin typeface="Arial MT"/>
                <a:cs typeface="Arial MT"/>
              </a:rPr>
              <a:t> </a:t>
            </a:r>
            <a:r>
              <a:rPr sz="4000" spc="-5" dirty="0">
                <a:latin typeface="Arial MT"/>
                <a:cs typeface="Arial MT"/>
              </a:rPr>
              <a:t>Servers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075" y="2312077"/>
            <a:ext cx="3073286" cy="3136753"/>
          </a:xfrm>
          <a:prstGeom prst="rect">
            <a:avLst/>
          </a:prstGeom>
        </p:spPr>
        <p:txBody>
          <a:bodyPr vert="horz" wrap="square" lIns="0" tIns="88897" rIns="0" bIns="0" rtlCol="0">
            <a:spAutoFit/>
          </a:bodyPr>
          <a:lstStyle/>
          <a:p>
            <a:pPr marL="285725" indent="-273662">
              <a:spcBef>
                <a:spcPts val="7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6360" algn="l"/>
              </a:tabLst>
            </a:pPr>
            <a:r>
              <a:rPr sz="2400" spc="-5" dirty="0">
                <a:latin typeface="Arial MT"/>
                <a:cs typeface="Arial MT"/>
              </a:rPr>
              <a:t>Application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662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6360" algn="l"/>
              </a:tabLst>
            </a:pPr>
            <a:r>
              <a:rPr sz="2400" spc="-10" dirty="0">
                <a:latin typeface="Arial MT"/>
                <a:cs typeface="Arial MT"/>
              </a:rPr>
              <a:t>Audio/Video </a:t>
            </a:r>
            <a:r>
              <a:rPr sz="2400" spc="-5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662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6360" algn="l"/>
              </a:tabLst>
            </a:pPr>
            <a:r>
              <a:rPr sz="2400" spc="-5" dirty="0">
                <a:latin typeface="Arial MT"/>
                <a:cs typeface="Arial MT"/>
              </a:rPr>
              <a:t>Chat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662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6360" algn="l"/>
              </a:tabLst>
            </a:pPr>
            <a:r>
              <a:rPr sz="2400" dirty="0">
                <a:latin typeface="Arial MT"/>
                <a:cs typeface="Arial MT"/>
              </a:rPr>
              <a:t>Fax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662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6360" algn="l"/>
              </a:tabLst>
            </a:pPr>
            <a:r>
              <a:rPr sz="2400" dirty="0">
                <a:latin typeface="Arial MT"/>
                <a:cs typeface="Arial MT"/>
              </a:rPr>
              <a:t>FTP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662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6360" algn="l"/>
              </a:tabLst>
            </a:pPr>
            <a:r>
              <a:rPr sz="2400" spc="-5" dirty="0">
                <a:latin typeface="Arial MT"/>
                <a:cs typeface="Arial MT"/>
              </a:rPr>
              <a:t>Groupware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662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6360" algn="l"/>
              </a:tabLst>
            </a:pPr>
            <a:r>
              <a:rPr sz="2400" dirty="0">
                <a:latin typeface="Arial MT"/>
                <a:cs typeface="Arial MT"/>
              </a:rPr>
              <a:t>IRC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9964" y="2312076"/>
            <a:ext cx="2381796" cy="3136753"/>
          </a:xfrm>
          <a:prstGeom prst="rect">
            <a:avLst/>
          </a:prstGeom>
        </p:spPr>
        <p:txBody>
          <a:bodyPr vert="horz" wrap="square" lIns="0" tIns="88897" rIns="0" bIns="0" rtlCol="0">
            <a:spAutoFit/>
          </a:bodyPr>
          <a:lstStyle/>
          <a:p>
            <a:pPr marL="285725" indent="-273027">
              <a:spcBef>
                <a:spcPts val="7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5725" algn="l"/>
              </a:tabLst>
            </a:pPr>
            <a:r>
              <a:rPr sz="2400" spc="-5" dirty="0">
                <a:latin typeface="Arial MT"/>
                <a:cs typeface="Arial MT"/>
              </a:rPr>
              <a:t>List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027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5725" algn="l"/>
              </a:tabLst>
            </a:pPr>
            <a:r>
              <a:rPr sz="2400" spc="-5" dirty="0">
                <a:latin typeface="Arial MT"/>
                <a:cs typeface="Arial MT"/>
              </a:rPr>
              <a:t>Mail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027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5725" algn="l"/>
              </a:tabLst>
            </a:pPr>
            <a:r>
              <a:rPr sz="2400" spc="-5" dirty="0">
                <a:latin typeface="Arial MT"/>
                <a:cs typeface="Arial MT"/>
              </a:rPr>
              <a:t>News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027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5725" algn="l"/>
              </a:tabLst>
            </a:pPr>
            <a:r>
              <a:rPr sz="2400" spc="-5" dirty="0">
                <a:latin typeface="Arial MT"/>
                <a:cs typeface="Arial MT"/>
              </a:rPr>
              <a:t>Proxy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027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5725" algn="l"/>
              </a:tabLst>
            </a:pPr>
            <a:r>
              <a:rPr sz="2400" spc="-50" dirty="0">
                <a:latin typeface="Arial MT"/>
                <a:cs typeface="Arial MT"/>
              </a:rPr>
              <a:t>Telnet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027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5725" algn="l"/>
              </a:tabLst>
            </a:pPr>
            <a:r>
              <a:rPr sz="2400" spc="-20" dirty="0">
                <a:latin typeface="Arial MT"/>
                <a:cs typeface="Arial MT"/>
              </a:rPr>
              <a:t>Web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  <a:p>
            <a:pPr marL="285725" indent="-273027"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091" algn="l"/>
                <a:tab pos="285725" algn="l"/>
              </a:tabLst>
            </a:pPr>
            <a:r>
              <a:rPr sz="2400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Z39.50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Servers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7424" y="5881127"/>
            <a:ext cx="322758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99"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Source: </a:t>
            </a:r>
            <a:r>
              <a:rPr sz="1600" spc="-5" dirty="0">
                <a:latin typeface="Arial MT"/>
                <a:cs typeface="Arial 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http://webopedia.lycos.com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0169" y="1676465"/>
            <a:ext cx="2971690" cy="407803"/>
          </a:xfrm>
          <a:prstGeom prst="rect">
            <a:avLst/>
          </a:prstGeom>
          <a:ln w="9144">
            <a:solidFill>
              <a:srgbClr val="FC0D0C"/>
            </a:solidFill>
          </a:ln>
        </p:spPr>
        <p:txBody>
          <a:bodyPr vert="horz" wrap="square" lIns="0" tIns="38099" rIns="0" bIns="0" rtlCol="0">
            <a:spAutoFit/>
          </a:bodyPr>
          <a:lstStyle/>
          <a:p>
            <a:pPr marL="642565">
              <a:spcBef>
                <a:spcPts val="300"/>
              </a:spcBef>
            </a:pPr>
            <a:r>
              <a:rPr sz="2400" b="1" dirty="0">
                <a:latin typeface="Arial"/>
                <a:cs typeface="Arial"/>
              </a:rPr>
              <a:t>From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Z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4294" y="1011707"/>
            <a:ext cx="6884034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THANK</a:t>
            </a:r>
            <a:r>
              <a:rPr sz="8800" b="1" spc="-1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8800" b="1" spc="20" dirty="0">
                <a:solidFill>
                  <a:srgbClr val="00AF50"/>
                </a:solidFill>
                <a:latin typeface="Times New Roman"/>
                <a:cs typeface="Times New Roman"/>
              </a:rPr>
              <a:t>YOU</a:t>
            </a:r>
            <a:endParaRPr sz="8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2667000"/>
            <a:ext cx="3505200" cy="2532888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9833" y="465200"/>
            <a:ext cx="16414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UNIT</a:t>
            </a:r>
            <a:r>
              <a:rPr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V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8539" y="465200"/>
            <a:ext cx="33667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spc="-35" dirty="0">
                <a:solidFill>
                  <a:srgbClr val="006FC0"/>
                </a:solidFill>
                <a:latin typeface="Calibri"/>
                <a:cs typeface="Calibri"/>
              </a:rPr>
              <a:t>APPLICATIONS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564" y="1603324"/>
            <a:ext cx="780351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 algn="just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Applications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- </a:t>
            </a:r>
            <a:r>
              <a:rPr sz="3600" spc="-5" dirty="0">
                <a:latin typeface="Calibri"/>
                <a:cs typeface="Calibri"/>
              </a:rPr>
              <a:t>DNS </a:t>
            </a:r>
            <a:r>
              <a:rPr sz="3600" dirty="0">
                <a:latin typeface="Calibri"/>
                <a:cs typeface="Calibri"/>
              </a:rPr>
              <a:t>– </a:t>
            </a:r>
            <a:r>
              <a:rPr sz="3600" spc="-5" dirty="0">
                <a:latin typeface="Calibri"/>
                <a:cs typeface="Calibri"/>
              </a:rPr>
              <a:t>E-Mail </a:t>
            </a:r>
            <a:r>
              <a:rPr sz="3600" spc="-20" dirty="0">
                <a:latin typeface="Calibri"/>
                <a:cs typeface="Calibri"/>
              </a:rPr>
              <a:t>Protocols </a:t>
            </a:r>
            <a:r>
              <a:rPr sz="3600" dirty="0">
                <a:latin typeface="Calibri"/>
                <a:cs typeface="Calibri"/>
              </a:rPr>
              <a:t>– 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WWW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–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SNMP</a:t>
            </a:r>
            <a:r>
              <a:rPr sz="3600" dirty="0">
                <a:latin typeface="Calibri"/>
                <a:cs typeface="Calibri"/>
              </a:rPr>
              <a:t> –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SMTP</a:t>
            </a:r>
            <a:r>
              <a:rPr sz="3600" dirty="0">
                <a:latin typeface="Calibri"/>
                <a:cs typeface="Calibri"/>
              </a:rPr>
              <a:t> -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Security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– 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Threats </a:t>
            </a:r>
            <a:r>
              <a:rPr sz="3600" dirty="0">
                <a:latin typeface="Calibri"/>
                <a:cs typeface="Calibri"/>
              </a:rPr>
              <a:t>and </a:t>
            </a:r>
            <a:r>
              <a:rPr sz="3600" spc="-5" dirty="0">
                <a:latin typeface="Calibri"/>
                <a:cs typeface="Calibri"/>
              </a:rPr>
              <a:t>Services- </a:t>
            </a:r>
            <a:r>
              <a:rPr sz="3600" spc="-20" dirty="0">
                <a:latin typeface="Calibri"/>
                <a:cs typeface="Calibri"/>
              </a:rPr>
              <a:t>Cryptography </a:t>
            </a:r>
            <a:r>
              <a:rPr sz="3600" spc="-10" dirty="0">
                <a:latin typeface="Calibri"/>
                <a:cs typeface="Calibri"/>
              </a:rPr>
              <a:t>-DES-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RSA-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55" dirty="0">
                <a:latin typeface="Calibri"/>
                <a:cs typeface="Calibri"/>
              </a:rPr>
              <a:t>Web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security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-SSL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726" y="746582"/>
            <a:ext cx="5734050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Calibri"/>
                <a:cs typeface="Calibri"/>
              </a:rPr>
              <a:t>UNIT</a:t>
            </a:r>
            <a:r>
              <a:rPr sz="6000" b="1" spc="-35" dirty="0">
                <a:latin typeface="Calibri"/>
                <a:cs typeface="Calibri"/>
              </a:rPr>
              <a:t> </a:t>
            </a:r>
            <a:r>
              <a:rPr sz="6000" b="1" dirty="0">
                <a:latin typeface="Calibri"/>
                <a:cs typeface="Calibri"/>
              </a:rPr>
              <a:t>–</a:t>
            </a:r>
            <a:r>
              <a:rPr sz="6000" b="1" spc="-25" dirty="0">
                <a:latin typeface="Calibri"/>
                <a:cs typeface="Calibri"/>
              </a:rPr>
              <a:t> </a:t>
            </a:r>
            <a:r>
              <a:rPr sz="6000" b="1" dirty="0">
                <a:latin typeface="Calibri"/>
                <a:cs typeface="Calibri"/>
              </a:rPr>
              <a:t>V</a:t>
            </a:r>
            <a:endParaRPr sz="6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6000" b="1" dirty="0">
                <a:solidFill>
                  <a:srgbClr val="006FC0"/>
                </a:solidFill>
                <a:latin typeface="Times New Roman"/>
                <a:cs typeface="Times New Roman"/>
              </a:rPr>
              <a:t>AP</a:t>
            </a:r>
            <a:r>
              <a:rPr sz="6000" b="1" spc="15" dirty="0">
                <a:solidFill>
                  <a:srgbClr val="006FC0"/>
                </a:solidFill>
                <a:latin typeface="Times New Roman"/>
                <a:cs typeface="Times New Roman"/>
              </a:rPr>
              <a:t>P</a:t>
            </a:r>
            <a:r>
              <a:rPr sz="6000" b="1" dirty="0">
                <a:solidFill>
                  <a:srgbClr val="006FC0"/>
                </a:solidFill>
                <a:latin typeface="Times New Roman"/>
                <a:cs typeface="Times New Roman"/>
              </a:rPr>
              <a:t>LIC</a:t>
            </a:r>
            <a:r>
              <a:rPr sz="6000" b="1" spc="-440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6000" b="1" dirty="0">
                <a:solidFill>
                  <a:srgbClr val="006FC0"/>
                </a:solidFill>
                <a:latin typeface="Times New Roman"/>
                <a:cs typeface="Times New Roman"/>
              </a:rPr>
              <a:t>TIONS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7534" y="0"/>
            <a:ext cx="18681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00AFEF"/>
                </a:solidFill>
                <a:latin typeface="Calibri"/>
                <a:cs typeface="Calibri"/>
              </a:rPr>
              <a:t>OVERVIEW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649" y="217424"/>
            <a:ext cx="2823210" cy="655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0" indent="-53403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DNS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dirty="0">
                <a:latin typeface="Times New Roman"/>
                <a:cs typeface="Times New Roman"/>
              </a:rPr>
              <a:t>E-Mail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Protocol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WWW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dirty="0">
                <a:latin typeface="Times New Roman"/>
                <a:cs typeface="Times New Roman"/>
              </a:rPr>
              <a:t>SNMP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SMTP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Threats </a:t>
            </a:r>
            <a:r>
              <a:rPr sz="2000" b="1" spc="-5" dirty="0">
                <a:latin typeface="Times New Roman"/>
                <a:cs typeface="Times New Roman"/>
              </a:rPr>
              <a:t>and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Cryptography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DES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RSA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50" dirty="0">
                <a:latin typeface="Times New Roman"/>
                <a:cs typeface="Times New Roman"/>
              </a:rPr>
              <a:t>Web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46100" algn="l"/>
                <a:tab pos="546735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SSL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1923" y="138811"/>
            <a:ext cx="2724150" cy="45377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6263" y="667969"/>
            <a:ext cx="8676640" cy="5196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An </a:t>
            </a:r>
            <a:r>
              <a:rPr sz="3200" spc="-5" dirty="0">
                <a:latin typeface="Calibri"/>
                <a:cs typeface="Calibri"/>
              </a:rPr>
              <a:t>application </a:t>
            </a:r>
            <a:r>
              <a:rPr sz="3200" spc="-15" dirty="0">
                <a:latin typeface="Calibri"/>
                <a:cs typeface="Calibri"/>
              </a:rPr>
              <a:t>layer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an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abstraction </a:t>
            </a:r>
            <a:r>
              <a:rPr sz="3200" spc="-25" dirty="0">
                <a:latin typeface="Calibri"/>
                <a:cs typeface="Calibri"/>
              </a:rPr>
              <a:t>layer </a:t>
            </a:r>
            <a:r>
              <a:rPr sz="3200" spc="-10" dirty="0">
                <a:latin typeface="Calibri"/>
                <a:cs typeface="Calibri"/>
              </a:rPr>
              <a:t>that </a:t>
            </a:r>
            <a:r>
              <a:rPr sz="3200" spc="-5" dirty="0">
                <a:latin typeface="Calibri"/>
                <a:cs typeface="Calibri"/>
              </a:rPr>
              <a:t> specifies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shared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communications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protocols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interface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methods</a:t>
            </a:r>
            <a:r>
              <a:rPr sz="3200" spc="-5" dirty="0">
                <a:latin typeface="Calibri"/>
                <a:cs typeface="Calibri"/>
              </a:rPr>
              <a:t> used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by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hosts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communications</a:t>
            </a:r>
            <a:r>
              <a:rPr sz="32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network.</a:t>
            </a:r>
            <a:endParaRPr sz="3200">
              <a:latin typeface="Calibri"/>
              <a:cs typeface="Calibri"/>
            </a:endParaRPr>
          </a:p>
          <a:p>
            <a:pPr marL="356870" marR="762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4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application</a:t>
            </a:r>
            <a:r>
              <a:rPr sz="3200" spc="5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layer</a:t>
            </a:r>
            <a:r>
              <a:rPr sz="3200" spc="48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abstraction</a:t>
            </a:r>
            <a:r>
              <a:rPr sz="3200" spc="4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</a:t>
            </a:r>
            <a:r>
              <a:rPr sz="3200" spc="48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both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standard</a:t>
            </a:r>
            <a:r>
              <a:rPr sz="3200" b="1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models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2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sz="3200" b="1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networking</a:t>
            </a:r>
            <a:r>
              <a:rPr sz="3200" spc="-1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4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Internet</a:t>
            </a:r>
            <a:r>
              <a:rPr sz="3200" spc="4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Protocol</a:t>
            </a:r>
            <a:r>
              <a:rPr sz="3200" spc="4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Suite</a:t>
            </a:r>
            <a:r>
              <a:rPr sz="3200" spc="405" dirty="0"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(TCP/IP)</a:t>
            </a:r>
            <a:r>
              <a:rPr sz="3200" b="1" spc="3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200" b="1" spc="4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200" b="1" spc="4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OSI</a:t>
            </a:r>
            <a:endParaRPr sz="32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latin typeface="Calibri"/>
                <a:cs typeface="Calibri"/>
              </a:rPr>
              <a:t>model.</a:t>
            </a:r>
            <a:endParaRPr sz="3200">
              <a:latin typeface="Calibri"/>
              <a:cs typeface="Calibri"/>
            </a:endParaRPr>
          </a:p>
          <a:p>
            <a:pPr marL="356870" marR="6985" indent="-34480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Although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both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term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their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respective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highest-level</a:t>
            </a:r>
            <a:r>
              <a:rPr sz="32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70" dirty="0">
                <a:solidFill>
                  <a:srgbClr val="FF0000"/>
                </a:solidFill>
                <a:latin typeface="Calibri"/>
                <a:cs typeface="Calibri"/>
              </a:rPr>
              <a:t>layer.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0663" y="465200"/>
            <a:ext cx="68637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dirty="0">
                <a:solidFill>
                  <a:srgbClr val="00AFEF"/>
                </a:solidFill>
                <a:latin typeface="Calibri"/>
                <a:cs typeface="Calibri"/>
              </a:rPr>
              <a:t>Services</a:t>
            </a:r>
            <a:r>
              <a:rPr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b="1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b="1" spc="-15" dirty="0">
                <a:solidFill>
                  <a:srgbClr val="00AFEF"/>
                </a:solidFill>
                <a:latin typeface="Calibri"/>
                <a:cs typeface="Calibri"/>
              </a:rPr>
              <a:t>Application</a:t>
            </a:r>
            <a:r>
              <a:rPr b="1" spc="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b="1" spc="-40" dirty="0">
                <a:solidFill>
                  <a:srgbClr val="00AFEF"/>
                </a:solidFill>
                <a:latin typeface="Calibri"/>
                <a:cs typeface="Calibri"/>
              </a:rPr>
              <a:t>Layers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493580"/>
            <a:ext cx="3780790" cy="331914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dirty="0">
                <a:latin typeface="Calibri"/>
                <a:cs typeface="Calibri"/>
              </a:rPr>
              <a:t>File</a:t>
            </a:r>
            <a:r>
              <a:rPr sz="3600" b="1" spc="-40" dirty="0">
                <a:latin typeface="Calibri"/>
                <a:cs typeface="Calibri"/>
              </a:rPr>
              <a:t> </a:t>
            </a:r>
            <a:r>
              <a:rPr sz="3600" b="1" spc="-50" dirty="0">
                <a:latin typeface="Calibri"/>
                <a:cs typeface="Calibri"/>
              </a:rPr>
              <a:t>Transfer</a:t>
            </a:r>
            <a:endParaRPr sz="3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spc="-5" dirty="0">
                <a:latin typeface="Calibri"/>
                <a:cs typeface="Calibri"/>
              </a:rPr>
              <a:t>Addressing</a:t>
            </a:r>
            <a:endParaRPr sz="3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870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spc="-5" dirty="0">
                <a:latin typeface="Calibri"/>
                <a:cs typeface="Calibri"/>
              </a:rPr>
              <a:t>Mail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Services</a:t>
            </a:r>
            <a:endParaRPr sz="3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spc="-10" dirty="0">
                <a:latin typeface="Calibri"/>
                <a:cs typeface="Calibri"/>
              </a:rPr>
              <a:t>Directory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Services</a:t>
            </a:r>
            <a:endParaRPr sz="3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spc="-5" dirty="0">
                <a:latin typeface="Calibri"/>
                <a:cs typeface="Calibri"/>
              </a:rPr>
              <a:t>Authentication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242" y="727913"/>
            <a:ext cx="20053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600" b="1" spc="1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omain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4195" y="727913"/>
            <a:ext cx="11537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Na</a:t>
            </a: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7203" y="52444"/>
            <a:ext cx="4844415" cy="12503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4000" b="1" spc="10" dirty="0">
                <a:solidFill>
                  <a:srgbClr val="00AFEF"/>
                </a:solidFill>
                <a:latin typeface="Times New Roman"/>
                <a:cs typeface="Times New Roman"/>
              </a:rPr>
              <a:t>DNS</a:t>
            </a:r>
            <a:endParaRPr sz="400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  <a:spcBef>
                <a:spcPts val="245"/>
              </a:spcBef>
              <a:tabLst>
                <a:tab pos="1968500" algn="l"/>
                <a:tab pos="3048000" algn="l"/>
              </a:tabLst>
            </a:pPr>
            <a:r>
              <a:rPr sz="3600" b="1" spc="-25" dirty="0">
                <a:solidFill>
                  <a:srgbClr val="FF0000"/>
                </a:solidFill>
                <a:latin typeface="Calibri"/>
                <a:cs typeface="Calibri"/>
              </a:rPr>
              <a:t>System)	</a:t>
            </a:r>
            <a:r>
              <a:rPr sz="3600" spc="-10" dirty="0">
                <a:latin typeface="Calibri"/>
                <a:cs typeface="Calibri"/>
              </a:rPr>
              <a:t>The	</a:t>
            </a:r>
            <a:r>
              <a:rPr sz="3600" spc="-15" dirty="0">
                <a:latin typeface="Calibri"/>
                <a:cs typeface="Calibri"/>
              </a:rPr>
              <a:t>Internet's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242" y="1276934"/>
            <a:ext cx="8670290" cy="5185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6350" algn="just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latin typeface="Calibri"/>
                <a:cs typeface="Calibri"/>
              </a:rPr>
              <a:t>system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for</a:t>
            </a:r>
            <a:r>
              <a:rPr sz="3600" spc="-20" dirty="0">
                <a:latin typeface="Calibri"/>
                <a:cs typeface="Calibri"/>
              </a:rPr>
              <a:t> converting</a:t>
            </a:r>
            <a:r>
              <a:rPr sz="3600" spc="77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alphabetic</a:t>
            </a:r>
            <a:r>
              <a:rPr sz="3600" b="1" spc="80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names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into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numeric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IP</a:t>
            </a:r>
            <a:r>
              <a:rPr sz="3600" b="1" spc="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addresses.</a:t>
            </a:r>
            <a:endParaRPr sz="36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spc="-20" dirty="0">
                <a:latin typeface="Calibri"/>
                <a:cs typeface="Calibri"/>
              </a:rPr>
              <a:t>For </a:t>
            </a:r>
            <a:r>
              <a:rPr sz="3600" spc="-15" dirty="0">
                <a:latin typeface="Calibri"/>
                <a:cs typeface="Calibri"/>
              </a:rPr>
              <a:t>example, </a:t>
            </a:r>
            <a:r>
              <a:rPr sz="3600" spc="-10" dirty="0">
                <a:latin typeface="Calibri"/>
                <a:cs typeface="Calibri"/>
              </a:rPr>
              <a:t>when </a:t>
            </a:r>
            <a:r>
              <a:rPr sz="3600" dirty="0">
                <a:latin typeface="Calibri"/>
                <a:cs typeface="Calibri"/>
              </a:rPr>
              <a:t>a </a:t>
            </a:r>
            <a:r>
              <a:rPr sz="3600" spc="-55" dirty="0">
                <a:latin typeface="Calibri"/>
                <a:cs typeface="Calibri"/>
              </a:rPr>
              <a:t>Web </a:t>
            </a:r>
            <a:r>
              <a:rPr sz="3600" spc="-15" dirty="0">
                <a:latin typeface="Calibri"/>
                <a:cs typeface="Calibri"/>
              </a:rPr>
              <a:t>address </a:t>
            </a:r>
            <a:r>
              <a:rPr sz="3600" spc="-5" dirty="0">
                <a:latin typeface="Calibri"/>
                <a:cs typeface="Calibri"/>
              </a:rPr>
              <a:t>(URL) </a:t>
            </a:r>
            <a:r>
              <a:rPr sz="3600" spc="-15" dirty="0">
                <a:latin typeface="Calibri"/>
                <a:cs typeface="Calibri"/>
              </a:rPr>
              <a:t>is 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typed </a:t>
            </a:r>
            <a:r>
              <a:rPr sz="3600" spc="-25" dirty="0">
                <a:latin typeface="Calibri"/>
                <a:cs typeface="Calibri"/>
              </a:rPr>
              <a:t>into </a:t>
            </a:r>
            <a:r>
              <a:rPr sz="3600" dirty="0">
                <a:latin typeface="Calibri"/>
                <a:cs typeface="Calibri"/>
              </a:rPr>
              <a:t>a </a:t>
            </a:r>
            <a:r>
              <a:rPr sz="3600" spc="-60" dirty="0">
                <a:latin typeface="Calibri"/>
                <a:cs typeface="Calibri"/>
              </a:rPr>
              <a:t>browser, </a:t>
            </a:r>
            <a:r>
              <a:rPr sz="3600" spc="-5" dirty="0">
                <a:latin typeface="Calibri"/>
                <a:cs typeface="Calibri"/>
              </a:rPr>
              <a:t>DNS </a:t>
            </a:r>
            <a:r>
              <a:rPr sz="3600" spc="-20" dirty="0">
                <a:latin typeface="Calibri"/>
                <a:cs typeface="Calibri"/>
              </a:rPr>
              <a:t>servers </a:t>
            </a:r>
            <a:r>
              <a:rPr sz="3600" spc="-15" dirty="0">
                <a:latin typeface="Calibri"/>
                <a:cs typeface="Calibri"/>
              </a:rPr>
              <a:t>return </a:t>
            </a:r>
            <a:r>
              <a:rPr sz="3600" spc="-10" dirty="0">
                <a:latin typeface="Calibri"/>
                <a:cs typeface="Calibri"/>
              </a:rPr>
              <a:t>the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IP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address</a:t>
            </a:r>
            <a:r>
              <a:rPr sz="3600" spc="-5" dirty="0">
                <a:latin typeface="Calibri"/>
                <a:cs typeface="Calibri"/>
              </a:rPr>
              <a:t> of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5" dirty="0">
                <a:latin typeface="Calibri"/>
                <a:cs typeface="Calibri"/>
              </a:rPr>
              <a:t>Web</a:t>
            </a:r>
            <a:r>
              <a:rPr sz="3600" spc="7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server</a:t>
            </a:r>
            <a:r>
              <a:rPr sz="3600" spc="80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associated </a:t>
            </a:r>
            <a:r>
              <a:rPr sz="3600" spc="-5" dirty="0">
                <a:latin typeface="Calibri"/>
                <a:cs typeface="Calibri"/>
              </a:rPr>
              <a:t> with </a:t>
            </a:r>
            <a:r>
              <a:rPr sz="3600" spc="-10" dirty="0">
                <a:latin typeface="Calibri"/>
                <a:cs typeface="Calibri"/>
              </a:rPr>
              <a:t>that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name.</a:t>
            </a:r>
            <a:endParaRPr sz="36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dirty="0">
                <a:latin typeface="Calibri"/>
                <a:cs typeface="Calibri"/>
              </a:rPr>
              <a:t>In </a:t>
            </a:r>
            <a:r>
              <a:rPr sz="3600" spc="-5" dirty="0">
                <a:latin typeface="Calibri"/>
                <a:cs typeface="Calibri"/>
              </a:rPr>
              <a:t>this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example,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5" dirty="0">
                <a:latin typeface="Calibri"/>
                <a:cs typeface="Calibri"/>
              </a:rPr>
              <a:t>DNS </a:t>
            </a:r>
            <a:r>
              <a:rPr sz="3600" spc="-25" dirty="0">
                <a:latin typeface="Calibri"/>
                <a:cs typeface="Calibri"/>
              </a:rPr>
              <a:t>converts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10" dirty="0">
                <a:latin typeface="Calibri"/>
                <a:cs typeface="Calibri"/>
              </a:rPr>
              <a:t>URL 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b="1" spc="-35" dirty="0">
                <a:solidFill>
                  <a:srgbClr val="00AFEF"/>
                </a:solidFill>
                <a:latin typeface="Calibri"/>
                <a:cs typeface="Calibri"/>
                <a:hlinkClick r:id="rId2"/>
              </a:rPr>
              <a:t>www.company.com</a:t>
            </a:r>
            <a:r>
              <a:rPr sz="36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into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IP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address 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AFEF"/>
                </a:solidFill>
                <a:latin typeface="Calibri"/>
                <a:cs typeface="Calibri"/>
              </a:rPr>
              <a:t>204.0.8.51.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172923"/>
            <a:ext cx="42094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25" dirty="0">
                <a:solidFill>
                  <a:srgbClr val="FF0000"/>
                </a:solidFill>
                <a:latin typeface="Calibri"/>
                <a:cs typeface="Calibri"/>
              </a:rPr>
              <a:t>Hierarchy</a:t>
            </a:r>
            <a:r>
              <a:rPr sz="36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Servers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217" y="3396107"/>
            <a:ext cx="100355" cy="1003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978" y="3312667"/>
            <a:ext cx="1583588" cy="3474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6244" y="731977"/>
            <a:ext cx="8336280" cy="52070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56870" marR="5080" indent="-344805" algn="just">
              <a:lnSpc>
                <a:spcPct val="80000"/>
              </a:lnSpc>
              <a:spcBef>
                <a:spcPts val="86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DNS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system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hierarchy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duplicated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database servers </a:t>
            </a:r>
            <a:r>
              <a:rPr sz="3200" spc="-10" dirty="0">
                <a:latin typeface="Calibri"/>
                <a:cs typeface="Calibri"/>
              </a:rPr>
              <a:t>worldwide </a:t>
            </a:r>
            <a:r>
              <a:rPr sz="3200" spc="-5" dirty="0">
                <a:latin typeface="Calibri"/>
                <a:cs typeface="Calibri"/>
              </a:rPr>
              <a:t>that </a:t>
            </a:r>
            <a:r>
              <a:rPr sz="3200" dirty="0">
                <a:latin typeface="Calibri"/>
                <a:cs typeface="Calibri"/>
              </a:rPr>
              <a:t>begin with </a:t>
            </a: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"root</a:t>
            </a:r>
            <a:r>
              <a:rPr sz="3200" b="1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servers"</a:t>
            </a:r>
            <a:r>
              <a:rPr sz="3200" b="1" spc="1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45" dirty="0"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top-level</a:t>
            </a:r>
            <a:r>
              <a:rPr sz="3200" b="1" spc="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domains</a:t>
            </a:r>
            <a:r>
              <a:rPr sz="3200" b="1" spc="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(.com,</a:t>
            </a:r>
            <a:endParaRPr sz="3200">
              <a:latin typeface="Calibri"/>
              <a:cs typeface="Calibri"/>
            </a:endParaRPr>
          </a:p>
          <a:p>
            <a:pPr marL="356870" algn="just">
              <a:lnSpc>
                <a:spcPts val="2690"/>
              </a:lnSpc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.net,</a:t>
            </a:r>
            <a:r>
              <a:rPr sz="3200" b="1" spc="13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.org,</a:t>
            </a:r>
            <a:r>
              <a:rPr sz="3200" b="1" spc="13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35" dirty="0">
                <a:solidFill>
                  <a:srgbClr val="FF0000"/>
                </a:solidFill>
                <a:latin typeface="Calibri"/>
                <a:cs typeface="Calibri"/>
              </a:rPr>
              <a:t>.gov,</a:t>
            </a:r>
            <a:r>
              <a:rPr sz="3200" b="1" spc="13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.edu,</a:t>
            </a:r>
            <a:r>
              <a:rPr sz="3200" b="1" spc="13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.mil,</a:t>
            </a:r>
            <a:r>
              <a:rPr sz="3200" b="1" spc="13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etc.)</a:t>
            </a:r>
            <a:r>
              <a:rPr sz="3200" spc="-20" dirty="0">
                <a:latin typeface="Calibri"/>
                <a:cs typeface="Calibri"/>
              </a:rPr>
              <a:t>.</a:t>
            </a:r>
            <a:r>
              <a:rPr sz="3200" spc="14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3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root</a:t>
            </a:r>
            <a:endParaRPr sz="3200">
              <a:latin typeface="Calibri"/>
              <a:cs typeface="Calibri"/>
            </a:endParaRPr>
          </a:p>
          <a:p>
            <a:pPr marL="356870" marR="8255" algn="just">
              <a:lnSpc>
                <a:spcPts val="3070"/>
              </a:lnSpc>
              <a:spcBef>
                <a:spcPts val="360"/>
              </a:spcBef>
            </a:pPr>
            <a:r>
              <a:rPr sz="3200" spc="-20" dirty="0">
                <a:latin typeface="Calibri"/>
                <a:cs typeface="Calibri"/>
              </a:rPr>
              <a:t>servers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point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"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authoritative</a:t>
            </a:r>
            <a:r>
              <a:rPr sz="3200" spc="-10" dirty="0">
                <a:latin typeface="Calibri"/>
                <a:cs typeface="Calibri"/>
              </a:rPr>
              <a:t>"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servers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located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ISPs,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00">
              <a:latin typeface="Calibri"/>
              <a:cs typeface="Calibri"/>
            </a:endParaRPr>
          </a:p>
          <a:p>
            <a:pPr marL="2423795">
              <a:lnSpc>
                <a:spcPct val="100000"/>
              </a:lnSpc>
            </a:pPr>
            <a:r>
              <a:rPr sz="4000" b="1" spc="-30" dirty="0">
                <a:solidFill>
                  <a:srgbClr val="006FC0"/>
                </a:solidFill>
                <a:latin typeface="Calibri"/>
                <a:cs typeface="Calibri"/>
                <a:hlinkClick r:id="rId4"/>
              </a:rPr>
              <a:t>www.yahoo.com</a:t>
            </a:r>
            <a:endParaRPr sz="4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"/>
              </a:spcBef>
            </a:pPr>
            <a:r>
              <a:rPr sz="3600" b="1" spc="10" dirty="0">
                <a:latin typeface="Calibri"/>
                <a:cs typeface="Calibri"/>
              </a:rPr>
              <a:t>www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--------&gt;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Host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Name</a:t>
            </a:r>
            <a:endParaRPr sz="36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3600" b="1" spc="-20" dirty="0">
                <a:latin typeface="Calibri"/>
                <a:cs typeface="Calibri"/>
              </a:rPr>
              <a:t>Yahoo--------&gt;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Server</a:t>
            </a:r>
            <a:r>
              <a:rPr sz="3600" b="1" spc="-4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Name</a:t>
            </a:r>
            <a:endParaRPr sz="36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3600" b="1" spc="-10" dirty="0">
                <a:latin typeface="Calibri"/>
                <a:cs typeface="Calibri"/>
              </a:rPr>
              <a:t>com </a:t>
            </a:r>
            <a:r>
              <a:rPr sz="3600" b="1" dirty="0">
                <a:latin typeface="Calibri"/>
                <a:cs typeface="Calibri"/>
              </a:rPr>
              <a:t>----------&gt;</a:t>
            </a:r>
            <a:r>
              <a:rPr sz="3600" b="1" spc="-8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Domain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Name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5669" y="149809"/>
            <a:ext cx="38963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5" dirty="0">
                <a:solidFill>
                  <a:srgbClr val="006FC0"/>
                </a:solidFill>
                <a:latin typeface="Calibri"/>
                <a:cs typeface="Calibri"/>
              </a:rPr>
              <a:t>Structure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6FC0"/>
                </a:solidFill>
                <a:latin typeface="Calibri"/>
                <a:cs typeface="Calibri"/>
              </a:rPr>
              <a:t>DNS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770" y="969086"/>
            <a:ext cx="5026660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Calibri"/>
                <a:cs typeface="Calibri"/>
              </a:rPr>
              <a:t>It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Consists</a:t>
            </a:r>
            <a:r>
              <a:rPr sz="3200" b="1" spc="3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of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Four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Elements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1332865" lvl="1" indent="-4064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333500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DNS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Name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Space</a:t>
            </a:r>
            <a:endParaRPr sz="3200">
              <a:latin typeface="Calibri"/>
              <a:cs typeface="Calibri"/>
            </a:endParaRPr>
          </a:p>
          <a:p>
            <a:pPr marL="1332865" lvl="1" indent="-40640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1333500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DNS</a:t>
            </a:r>
            <a:r>
              <a:rPr sz="32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  <a:p>
            <a:pPr marL="1332865" lvl="1" indent="-40640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1333500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Name </a:t>
            </a: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Servers</a:t>
            </a:r>
            <a:endParaRPr sz="3200">
              <a:latin typeface="Calibri"/>
              <a:cs typeface="Calibri"/>
            </a:endParaRPr>
          </a:p>
          <a:p>
            <a:pPr marL="1332865" lvl="1" indent="-40640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1333500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DNS</a:t>
            </a:r>
            <a:r>
              <a:rPr sz="32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Resolvers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89154"/>
            <a:ext cx="414210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1.</a:t>
            </a:r>
            <a:r>
              <a:rPr sz="40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DNS</a:t>
            </a:r>
            <a:r>
              <a:rPr sz="40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006FC0"/>
                </a:solidFill>
                <a:latin typeface="Calibri"/>
                <a:cs typeface="Calibri"/>
              </a:rPr>
              <a:t>Name</a:t>
            </a:r>
            <a:r>
              <a:rPr sz="40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Space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171" y="5031359"/>
            <a:ext cx="680580" cy="2423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63344" y="5074539"/>
            <a:ext cx="865505" cy="199390"/>
            <a:chOff x="1363344" y="5074539"/>
            <a:chExt cx="865505" cy="1993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344" y="5074539"/>
              <a:ext cx="765682" cy="1991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9921" y="5210556"/>
              <a:ext cx="58800" cy="6108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130" y="590550"/>
            <a:ext cx="9001760" cy="62388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6870" marR="7620" indent="-344805" algn="just">
              <a:lnSpc>
                <a:spcPct val="100899"/>
              </a:lnSpc>
              <a:spcBef>
                <a:spcPts val="60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spc="-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Domain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Name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Space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consists</a:t>
            </a:r>
            <a:r>
              <a:rPr sz="3200" spc="-10" dirty="0">
                <a:latin typeface="Calibri"/>
                <a:cs typeface="Calibri"/>
              </a:rPr>
              <a:t> of</a:t>
            </a:r>
            <a:r>
              <a:rPr sz="3200" spc="-5" dirty="0">
                <a:latin typeface="Calibri"/>
                <a:cs typeface="Calibri"/>
              </a:rPr>
              <a:t> 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tree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structure.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5" dirty="0">
                <a:latin typeface="Calibri"/>
                <a:cs typeface="Calibri"/>
              </a:rPr>
              <a:t>Each </a:t>
            </a:r>
            <a:r>
              <a:rPr sz="3200" b="1" spc="-5" dirty="0">
                <a:latin typeface="Calibri"/>
                <a:cs typeface="Calibri"/>
              </a:rPr>
              <a:t>node </a:t>
            </a:r>
            <a:r>
              <a:rPr sz="3200" b="1" spc="10" dirty="0">
                <a:latin typeface="Calibri"/>
                <a:cs typeface="Calibri"/>
              </a:rPr>
              <a:t>or </a:t>
            </a:r>
            <a:r>
              <a:rPr sz="3200" b="1" spc="-5" dirty="0">
                <a:latin typeface="Calibri"/>
                <a:cs typeface="Calibri"/>
              </a:rPr>
              <a:t>leaf </a:t>
            </a:r>
            <a:r>
              <a:rPr sz="3200" b="1" spc="10" dirty="0">
                <a:latin typeface="Calibri"/>
                <a:cs typeface="Calibri"/>
              </a:rPr>
              <a:t>in </a:t>
            </a:r>
            <a:r>
              <a:rPr sz="3200" b="1" spc="-10" dirty="0">
                <a:latin typeface="Calibri"/>
                <a:cs typeface="Calibri"/>
              </a:rPr>
              <a:t>the </a:t>
            </a:r>
            <a:r>
              <a:rPr sz="3200" b="1" spc="-15" dirty="0">
                <a:latin typeface="Calibri"/>
                <a:cs typeface="Calibri"/>
              </a:rPr>
              <a:t>tree </a:t>
            </a:r>
            <a:r>
              <a:rPr sz="3200" b="1" spc="-10" dirty="0">
                <a:latin typeface="Calibri"/>
                <a:cs typeface="Calibri"/>
              </a:rPr>
              <a:t>has </a:t>
            </a:r>
            <a:r>
              <a:rPr sz="3200" b="1" spc="-5" dirty="0">
                <a:latin typeface="Calibri"/>
                <a:cs typeface="Calibri"/>
              </a:rPr>
              <a:t>a label and </a:t>
            </a:r>
            <a:r>
              <a:rPr sz="3200" b="1" spc="-25" dirty="0">
                <a:latin typeface="Calibri"/>
                <a:cs typeface="Calibri"/>
              </a:rPr>
              <a:t>zero </a:t>
            </a:r>
            <a:r>
              <a:rPr sz="3200" b="1" spc="5" dirty="0">
                <a:latin typeface="Calibri"/>
                <a:cs typeface="Calibri"/>
              </a:rPr>
              <a:t>or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more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resource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records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(RR)</a:t>
            </a:r>
            <a:r>
              <a:rPr sz="3200" spc="-5" dirty="0">
                <a:latin typeface="Calibri"/>
                <a:cs typeface="Calibri"/>
              </a:rPr>
              <a:t>,</a:t>
            </a:r>
            <a:r>
              <a:rPr sz="3200" spc="7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which</a:t>
            </a:r>
            <a:r>
              <a:rPr sz="3200" spc="7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hold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associated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domain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name.</a:t>
            </a:r>
            <a:endParaRPr sz="3200">
              <a:latin typeface="Calibri"/>
              <a:cs typeface="Calibri"/>
            </a:endParaRPr>
          </a:p>
          <a:p>
            <a:pPr marL="356870" marR="889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domain name </a:t>
            </a:r>
            <a:r>
              <a:rPr sz="3200" spc="-5" dirty="0">
                <a:latin typeface="Calibri"/>
                <a:cs typeface="Calibri"/>
              </a:rPr>
              <a:t>itself </a:t>
            </a:r>
            <a:r>
              <a:rPr sz="3200" spc="-15" dirty="0">
                <a:latin typeface="Calibri"/>
                <a:cs typeface="Calibri"/>
              </a:rPr>
              <a:t>consists </a:t>
            </a:r>
            <a:r>
              <a:rPr sz="3200" spc="-10" dirty="0">
                <a:latin typeface="Calibri"/>
                <a:cs typeface="Calibri"/>
              </a:rPr>
              <a:t>of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label,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parent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right.</a:t>
            </a:r>
            <a:endParaRPr sz="3200">
              <a:latin typeface="Calibri"/>
              <a:cs typeface="Calibri"/>
            </a:endParaRPr>
          </a:p>
          <a:p>
            <a:pPr marL="357505" marR="5080" indent="-3575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tree</a:t>
            </a:r>
            <a:r>
              <a:rPr sz="3200" spc="6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sub-divides</a:t>
            </a:r>
            <a:r>
              <a:rPr sz="3200" spc="7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into</a:t>
            </a:r>
            <a:r>
              <a:rPr sz="3200" spc="70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zones</a:t>
            </a:r>
            <a:r>
              <a:rPr sz="3200" spc="6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beginning</a:t>
            </a:r>
            <a:r>
              <a:rPr sz="3200" spc="7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at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114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DNS</a:t>
            </a:r>
            <a:r>
              <a:rPr sz="3200" spc="1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zone</a:t>
            </a:r>
            <a:r>
              <a:rPr sz="3200" spc="1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may</a:t>
            </a:r>
            <a:r>
              <a:rPr sz="3200" spc="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consist</a:t>
            </a:r>
            <a:r>
              <a:rPr sz="3200" spc="1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1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</a:t>
            </a:r>
            <a:r>
              <a:rPr sz="3200" spc="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one</a:t>
            </a:r>
            <a:endParaRPr sz="3200">
              <a:latin typeface="Calibri"/>
              <a:cs typeface="Calibri"/>
            </a:endParaRPr>
          </a:p>
          <a:p>
            <a:pPr marL="356870" marR="5080" algn="just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latin typeface="Calibri"/>
                <a:cs typeface="Calibri"/>
              </a:rPr>
              <a:t>domain, </a:t>
            </a:r>
            <a:r>
              <a:rPr sz="3200" spc="5" dirty="0">
                <a:latin typeface="Calibri"/>
                <a:cs typeface="Calibri"/>
              </a:rPr>
              <a:t>or </a:t>
            </a:r>
            <a:r>
              <a:rPr sz="3200" spc="-25" dirty="0">
                <a:latin typeface="Calibri"/>
                <a:cs typeface="Calibri"/>
              </a:rPr>
              <a:t>may </a:t>
            </a:r>
            <a:r>
              <a:rPr sz="3200" spc="-10" dirty="0">
                <a:latin typeface="Calibri"/>
                <a:cs typeface="Calibri"/>
              </a:rPr>
              <a:t>consist of </a:t>
            </a:r>
            <a:r>
              <a:rPr sz="3200" spc="-20" dirty="0">
                <a:latin typeface="Calibri"/>
                <a:cs typeface="Calibri"/>
              </a:rPr>
              <a:t>many </a:t>
            </a:r>
            <a:r>
              <a:rPr sz="3200" spc="-5" dirty="0">
                <a:latin typeface="Calibri"/>
                <a:cs typeface="Calibri"/>
              </a:rPr>
              <a:t>domains </a:t>
            </a:r>
            <a:r>
              <a:rPr sz="3200" dirty="0">
                <a:latin typeface="Calibri"/>
                <a:cs typeface="Calibri"/>
              </a:rPr>
              <a:t>and sub-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domains, </a:t>
            </a:r>
            <a:r>
              <a:rPr sz="3200" dirty="0">
                <a:latin typeface="Calibri"/>
                <a:cs typeface="Calibri"/>
              </a:rPr>
              <a:t>depending </a:t>
            </a:r>
            <a:r>
              <a:rPr sz="3200" spc="-10" dirty="0">
                <a:latin typeface="Calibri"/>
                <a:cs typeface="Calibri"/>
              </a:rPr>
              <a:t>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administrative</a:t>
            </a:r>
            <a:r>
              <a:rPr sz="3200" spc="6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choices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zone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solidFill>
                  <a:srgbClr val="006FC0"/>
                </a:solidFill>
                <a:latin typeface="Calibri"/>
                <a:cs typeface="Calibri"/>
              </a:rPr>
              <a:t>manager.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578" y="643426"/>
            <a:ext cx="4702418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sz="3600" spc="-5" dirty="0">
                <a:latin typeface="Arial MT"/>
                <a:cs typeface="Arial MT"/>
              </a:rPr>
              <a:t>Advantages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577" y="1396034"/>
            <a:ext cx="7230477" cy="3352197"/>
          </a:xfrm>
          <a:prstGeom prst="rect">
            <a:avLst/>
          </a:prstGeom>
        </p:spPr>
        <p:txBody>
          <a:bodyPr vert="horz" wrap="square" lIns="0" tIns="88897" rIns="0" bIns="0" rtlCol="0">
            <a:spAutoFit/>
          </a:bodyPr>
          <a:lstStyle/>
          <a:p>
            <a:pPr marL="376523" indent="-364459">
              <a:spcBef>
                <a:spcPts val="7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376523" algn="l"/>
                <a:tab pos="377158" algn="l"/>
              </a:tabLst>
            </a:pPr>
            <a:r>
              <a:rPr sz="2600" i="1" spc="-5" dirty="0">
                <a:latin typeface="Arial"/>
                <a:cs typeface="Arial"/>
              </a:rPr>
              <a:t>Improved </a:t>
            </a:r>
            <a:r>
              <a:rPr sz="2600" i="1" dirty="0">
                <a:latin typeface="Arial"/>
                <a:cs typeface="Arial"/>
              </a:rPr>
              <a:t>Data</a:t>
            </a:r>
            <a:r>
              <a:rPr sz="2600" i="1" spc="-1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Sharing</a:t>
            </a:r>
            <a:endParaRPr sz="2600">
              <a:latin typeface="Arial"/>
              <a:cs typeface="Arial"/>
            </a:endParaRPr>
          </a:p>
          <a:p>
            <a:pPr marL="285091" indent="-273027">
              <a:spcBef>
                <a:spcPts val="6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25" algn="l"/>
              </a:tabLst>
            </a:pPr>
            <a:r>
              <a:rPr sz="2600" i="1" dirty="0">
                <a:latin typeface="Arial"/>
                <a:cs typeface="Arial"/>
              </a:rPr>
              <a:t>Integration</a:t>
            </a:r>
            <a:r>
              <a:rPr sz="2600" i="1" spc="-1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of</a:t>
            </a:r>
            <a:r>
              <a:rPr sz="2600" i="1" spc="-1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Services</a:t>
            </a:r>
            <a:endParaRPr sz="2600">
              <a:latin typeface="Arial"/>
              <a:cs typeface="Arial"/>
            </a:endParaRPr>
          </a:p>
          <a:p>
            <a:pPr marL="285091" indent="-273027"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25" algn="l"/>
              </a:tabLst>
            </a:pPr>
            <a:r>
              <a:rPr sz="2600" i="1" dirty="0">
                <a:latin typeface="Arial"/>
                <a:cs typeface="Arial"/>
              </a:rPr>
              <a:t>Shared</a:t>
            </a:r>
            <a:r>
              <a:rPr sz="2600" i="1" spc="-1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Resources</a:t>
            </a:r>
            <a:r>
              <a:rPr sz="2600" i="1" spc="-3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amongst Different</a:t>
            </a:r>
            <a:r>
              <a:rPr sz="2600" i="1" spc="-10" dirty="0">
                <a:latin typeface="Arial"/>
                <a:cs typeface="Arial"/>
              </a:rPr>
              <a:t> </a:t>
            </a:r>
            <a:r>
              <a:rPr sz="2600" i="1" spc="-5" dirty="0">
                <a:latin typeface="Arial"/>
                <a:cs typeface="Arial"/>
              </a:rPr>
              <a:t>Platforms</a:t>
            </a:r>
            <a:endParaRPr sz="2600">
              <a:latin typeface="Arial"/>
              <a:cs typeface="Arial"/>
            </a:endParaRPr>
          </a:p>
          <a:p>
            <a:pPr marL="285091" indent="-273027"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25" algn="l"/>
              </a:tabLst>
            </a:pPr>
            <a:r>
              <a:rPr sz="2600" i="1" spc="-5" dirty="0">
                <a:latin typeface="Arial"/>
                <a:cs typeface="Arial"/>
              </a:rPr>
              <a:t>Inter-Operation</a:t>
            </a:r>
            <a:r>
              <a:rPr sz="2600" i="1" spc="-1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of</a:t>
            </a:r>
            <a:r>
              <a:rPr sz="2600" i="1" spc="-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376523" indent="-364459"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376523" algn="l"/>
                <a:tab pos="377158" algn="l"/>
              </a:tabLst>
            </a:pPr>
            <a:r>
              <a:rPr sz="2600" i="1" dirty="0">
                <a:latin typeface="Arial"/>
                <a:cs typeface="Arial"/>
              </a:rPr>
              <a:t>Data</a:t>
            </a:r>
            <a:r>
              <a:rPr sz="2600" i="1" spc="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Processing</a:t>
            </a:r>
            <a:r>
              <a:rPr sz="2600" i="1" spc="-10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capability</a:t>
            </a:r>
            <a:r>
              <a:rPr sz="2600" i="1" spc="-2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despite</a:t>
            </a:r>
            <a:r>
              <a:rPr sz="2600" i="1" spc="10" dirty="0">
                <a:latin typeface="Arial"/>
                <a:cs typeface="Arial"/>
              </a:rPr>
              <a:t> </a:t>
            </a:r>
            <a:r>
              <a:rPr sz="2600" i="1" spc="-5" dirty="0">
                <a:latin typeface="Arial"/>
                <a:cs typeface="Arial"/>
              </a:rPr>
              <a:t>the</a:t>
            </a:r>
            <a:r>
              <a:rPr sz="2600" i="1" spc="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location</a:t>
            </a:r>
            <a:endParaRPr sz="2600">
              <a:latin typeface="Arial"/>
              <a:cs typeface="Arial"/>
            </a:endParaRPr>
          </a:p>
          <a:p>
            <a:pPr marL="376523" indent="-364459"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376523" algn="l"/>
                <a:tab pos="377158" algn="l"/>
              </a:tabLst>
            </a:pPr>
            <a:r>
              <a:rPr sz="2600" i="1" dirty="0">
                <a:latin typeface="Arial"/>
                <a:cs typeface="Arial"/>
              </a:rPr>
              <a:t>Easy</a:t>
            </a:r>
            <a:r>
              <a:rPr sz="2600" i="1" spc="-4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maintenance</a:t>
            </a:r>
            <a:endParaRPr sz="2600">
              <a:latin typeface="Arial"/>
              <a:cs typeface="Arial"/>
            </a:endParaRPr>
          </a:p>
          <a:p>
            <a:pPr marL="376523" indent="-364459"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376523" algn="l"/>
                <a:tab pos="377158" algn="l"/>
              </a:tabLst>
            </a:pPr>
            <a:r>
              <a:rPr sz="2600" i="1" dirty="0">
                <a:latin typeface="Arial"/>
                <a:cs typeface="Arial"/>
              </a:rPr>
              <a:t>Security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779" y="92786"/>
            <a:ext cx="351091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2.</a:t>
            </a:r>
            <a:r>
              <a:rPr sz="40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DNS</a:t>
            </a:r>
            <a:r>
              <a:rPr sz="40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006FC0"/>
                </a:solidFill>
                <a:latin typeface="Calibri"/>
                <a:cs typeface="Calibri"/>
              </a:rPr>
              <a:t>Database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572" y="786841"/>
            <a:ext cx="8752205" cy="3342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DNS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does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</a:t>
            </a:r>
            <a:r>
              <a:rPr sz="3200" spc="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only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deal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IP</a:t>
            </a:r>
            <a:r>
              <a:rPr sz="3200" spc="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addresses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hosts,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but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also </a:t>
            </a:r>
            <a:r>
              <a:rPr sz="3200" spc="-20" dirty="0">
                <a:latin typeface="Calibri"/>
                <a:cs typeface="Calibri"/>
              </a:rPr>
              <a:t>exchanges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Name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Servers.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Key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features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Database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are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as </a:t>
            </a:r>
            <a:r>
              <a:rPr sz="3200" spc="-20" dirty="0">
                <a:latin typeface="Calibri"/>
                <a:cs typeface="Calibri"/>
              </a:rPr>
              <a:t>Follows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1350645" lvl="1" indent="-424180">
              <a:lnSpc>
                <a:spcPct val="100000"/>
              </a:lnSpc>
              <a:spcBef>
                <a:spcPts val="770"/>
              </a:spcBef>
              <a:buAutoNum type="arabicParenR"/>
              <a:tabLst>
                <a:tab pos="1351280" algn="l"/>
              </a:tabLst>
            </a:pPr>
            <a:r>
              <a:rPr sz="3200" spc="-20" dirty="0">
                <a:latin typeface="Calibri"/>
                <a:cs typeface="Calibri"/>
              </a:rPr>
              <a:t>Variable-Depth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Hierarchy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Names.</a:t>
            </a:r>
            <a:endParaRPr sz="3200">
              <a:latin typeface="Calibri"/>
              <a:cs typeface="Calibri"/>
            </a:endParaRPr>
          </a:p>
          <a:p>
            <a:pPr marL="1350645" lvl="1" indent="-424180">
              <a:lnSpc>
                <a:spcPct val="100000"/>
              </a:lnSpc>
              <a:spcBef>
                <a:spcPts val="770"/>
              </a:spcBef>
              <a:buAutoNum type="arabicParenR"/>
              <a:tabLst>
                <a:tab pos="1351280" algn="l"/>
              </a:tabLst>
            </a:pPr>
            <a:r>
              <a:rPr sz="3200" spc="-10" dirty="0">
                <a:latin typeface="Calibri"/>
                <a:cs typeface="Calibri"/>
              </a:rPr>
              <a:t>Distributed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Database.</a:t>
            </a:r>
            <a:endParaRPr sz="3200">
              <a:latin typeface="Calibri"/>
              <a:cs typeface="Calibri"/>
            </a:endParaRPr>
          </a:p>
          <a:p>
            <a:pPr marL="1350645" lvl="1" indent="-424180">
              <a:lnSpc>
                <a:spcPct val="100000"/>
              </a:lnSpc>
              <a:spcBef>
                <a:spcPts val="770"/>
              </a:spcBef>
              <a:buAutoNum type="arabicParenR"/>
              <a:tabLst>
                <a:tab pos="1351280" algn="l"/>
              </a:tabLst>
            </a:pPr>
            <a:r>
              <a:rPr sz="3200" spc="-10" dirty="0">
                <a:latin typeface="Calibri"/>
                <a:cs typeface="Calibri"/>
              </a:rPr>
              <a:t>Distribution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Controlled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Database.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91" y="25349"/>
            <a:ext cx="344741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3.</a:t>
            </a:r>
            <a:r>
              <a:rPr sz="40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Name</a:t>
            </a:r>
            <a:r>
              <a:rPr sz="40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006FC0"/>
                </a:solidFill>
                <a:latin typeface="Calibri"/>
                <a:cs typeface="Calibri"/>
              </a:rPr>
              <a:t>Servers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939" y="635254"/>
            <a:ext cx="8800465" cy="519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Domain</a:t>
            </a:r>
            <a:r>
              <a:rPr sz="3200" dirty="0">
                <a:latin typeface="Calibri"/>
                <a:cs typeface="Calibri"/>
              </a:rPr>
              <a:t> Name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System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maintained</a:t>
            </a:r>
            <a:r>
              <a:rPr sz="3200" spc="-5" dirty="0">
                <a:latin typeface="Calibri"/>
                <a:cs typeface="Calibri"/>
              </a:rPr>
              <a:t> by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distributed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database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system,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which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client–server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model.</a:t>
            </a:r>
            <a:endParaRPr sz="32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database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are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name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servers.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20" dirty="0">
                <a:latin typeface="Calibri"/>
                <a:cs typeface="Calibri"/>
              </a:rPr>
              <a:t>Each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domain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has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least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authoritative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DNS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server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-5" dirty="0">
                <a:latin typeface="Calibri"/>
                <a:cs typeface="Calibri"/>
              </a:rPr>
              <a:t> publishes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about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 </a:t>
            </a:r>
            <a:r>
              <a:rPr sz="3200" spc="-5" dirty="0">
                <a:latin typeface="Calibri"/>
                <a:cs typeface="Calibri"/>
              </a:rPr>
              <a:t> domain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name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servers</a:t>
            </a:r>
            <a:r>
              <a:rPr sz="3200" spc="-5" dirty="0">
                <a:latin typeface="Calibri"/>
                <a:cs typeface="Calibri"/>
              </a:rPr>
              <a:t> 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any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domains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subordinate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spc="5" dirty="0">
                <a:latin typeface="Calibri"/>
                <a:cs typeface="Calibri"/>
              </a:rPr>
              <a:t>it.</a:t>
            </a:r>
            <a:endParaRPr sz="3200">
              <a:latin typeface="Calibri"/>
              <a:cs typeface="Calibri"/>
            </a:endParaRPr>
          </a:p>
          <a:p>
            <a:pPr marL="356870" marR="5715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top</a:t>
            </a:r>
            <a:r>
              <a:rPr sz="3200" spc="-5" dirty="0">
                <a:latin typeface="Calibri"/>
                <a:cs typeface="Calibri"/>
              </a:rPr>
              <a:t> 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hierarchy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served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by</a:t>
            </a:r>
            <a:r>
              <a:rPr sz="3200" spc="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7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root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name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servers.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221" y="126237"/>
            <a:ext cx="35458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4.</a:t>
            </a:r>
            <a:r>
              <a:rPr sz="40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DNS</a:t>
            </a:r>
            <a:r>
              <a:rPr sz="40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006FC0"/>
                </a:solidFill>
                <a:latin typeface="Calibri"/>
                <a:cs typeface="Calibri"/>
              </a:rPr>
              <a:t>Resolvers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221" y="748143"/>
            <a:ext cx="8775700" cy="373443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client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side 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DNS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called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DNS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45" dirty="0">
                <a:latin typeface="Calibri"/>
                <a:cs typeface="Calibri"/>
              </a:rPr>
              <a:t>resolver.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resolver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responsible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initiating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sequencing</a:t>
            </a:r>
            <a:r>
              <a:rPr sz="3200" spc="57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6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queries</a:t>
            </a:r>
            <a:r>
              <a:rPr sz="3200" spc="5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5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ultimately</a:t>
            </a:r>
            <a:r>
              <a:rPr sz="3200" spc="5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lead</a:t>
            </a:r>
            <a:r>
              <a:rPr sz="3200" spc="57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57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7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full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resolution.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DNS </a:t>
            </a:r>
            <a:r>
              <a:rPr sz="3200" spc="-20" dirty="0">
                <a:latin typeface="Calibri"/>
                <a:cs typeface="Calibri"/>
              </a:rPr>
              <a:t>resolvers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5" dirty="0">
                <a:latin typeface="Calibri"/>
                <a:cs typeface="Calibri"/>
              </a:rPr>
              <a:t>classified </a:t>
            </a:r>
            <a:r>
              <a:rPr sz="3200" spc="-20" dirty="0">
                <a:latin typeface="Calibri"/>
                <a:cs typeface="Calibri"/>
              </a:rPr>
              <a:t>by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variety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dirty="0">
                <a:latin typeface="Calibri"/>
                <a:cs typeface="Calibri"/>
              </a:rPr>
              <a:t>query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methods,</a:t>
            </a:r>
            <a:r>
              <a:rPr sz="3200" spc="-5" dirty="0">
                <a:latin typeface="Calibri"/>
                <a:cs typeface="Calibri"/>
              </a:rPr>
              <a:t> such</a:t>
            </a:r>
            <a:r>
              <a:rPr sz="3200" dirty="0">
                <a:latin typeface="Calibri"/>
                <a:cs typeface="Calibri"/>
              </a:rPr>
              <a:t> as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recursive,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non-recursive,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iterative.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6175" y="138303"/>
            <a:ext cx="4333748" cy="43865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8442" y="541400"/>
            <a:ext cx="8667115" cy="60744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6870" marR="5715" indent="-344805" algn="just">
              <a:lnSpc>
                <a:spcPct val="90000"/>
              </a:lnSpc>
              <a:spcBef>
                <a:spcPts val="4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DNS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protocol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two</a:t>
            </a:r>
            <a:r>
              <a:rPr sz="3200" b="1" spc="69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types</a:t>
            </a:r>
            <a:r>
              <a:rPr sz="3200" b="1" dirty="0">
                <a:latin typeface="Calibri"/>
                <a:cs typeface="Calibri"/>
              </a:rPr>
              <a:t> of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DNS 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messages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queries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replies</a:t>
            </a:r>
            <a:r>
              <a:rPr sz="3200" spc="-15" dirty="0">
                <a:latin typeface="Calibri"/>
                <a:cs typeface="Calibri"/>
              </a:rPr>
              <a:t>;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both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have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the 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same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format.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9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20" dirty="0">
                <a:latin typeface="Calibri"/>
                <a:cs typeface="Calibri"/>
              </a:rPr>
              <a:t>Each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message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consists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header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four 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sections: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question,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40" dirty="0">
                <a:solidFill>
                  <a:srgbClr val="FF0000"/>
                </a:solidFill>
                <a:latin typeface="Calibri"/>
                <a:cs typeface="Calibri"/>
              </a:rPr>
              <a:t>answer,</a:t>
            </a:r>
            <a:r>
              <a:rPr sz="32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authority,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an 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additional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space</a:t>
            </a:r>
            <a:r>
              <a:rPr sz="3200" spc="-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ts val="3460"/>
              </a:lnSpc>
              <a:spcBef>
                <a:spcPts val="82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A header </a:t>
            </a:r>
            <a:r>
              <a:rPr sz="3200" dirty="0">
                <a:latin typeface="Calibri"/>
                <a:cs typeface="Calibri"/>
              </a:rPr>
              <a:t>field (flags) </a:t>
            </a:r>
            <a:r>
              <a:rPr sz="3200" spc="-15" dirty="0">
                <a:latin typeface="Calibri"/>
                <a:cs typeface="Calibri"/>
              </a:rPr>
              <a:t>controls </a:t>
            </a:r>
            <a:r>
              <a:rPr sz="3200" spc="5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content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these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four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sections.</a:t>
            </a:r>
            <a:endParaRPr sz="3200">
              <a:latin typeface="Calibri"/>
              <a:cs typeface="Calibri"/>
            </a:endParaRPr>
          </a:p>
          <a:p>
            <a:pPr marL="356870" marR="6350" indent="-344805" algn="just">
              <a:lnSpc>
                <a:spcPct val="90000"/>
              </a:lnSpc>
              <a:spcBef>
                <a:spcPts val="71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header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section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consists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71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following </a:t>
            </a:r>
            <a:r>
              <a:rPr sz="3200" b="1" spc="-5" dirty="0">
                <a:latin typeface="Calibri"/>
                <a:cs typeface="Calibri"/>
              </a:rPr>
              <a:t> fields: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Identification,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Flags, Number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questions, </a:t>
            </a:r>
            <a:r>
              <a:rPr sz="3200" b="1" spc="-7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Number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of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answers,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Number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of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authority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resource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records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(RRs),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200" b="1" spc="7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Number</a:t>
            </a:r>
            <a:r>
              <a:rPr sz="3200" b="1" spc="7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32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additional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RRs.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Each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field</a:t>
            </a:r>
            <a:r>
              <a:rPr sz="32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16</a:t>
            </a:r>
            <a:r>
              <a:rPr sz="3200" b="1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bits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long.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3370" y="265556"/>
            <a:ext cx="4556759" cy="4800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893938"/>
            <a:ext cx="5503545" cy="43192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5" dirty="0">
                <a:latin typeface="Calibri"/>
                <a:cs typeface="Calibri"/>
              </a:rPr>
              <a:t>Primary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website.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20" dirty="0">
                <a:latin typeface="Calibri"/>
                <a:cs typeface="Calibri"/>
              </a:rPr>
              <a:t>Marketing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campaign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websites.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5" dirty="0">
                <a:latin typeface="Calibri"/>
                <a:cs typeface="Calibri"/>
              </a:rPr>
              <a:t>Email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servers.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20" dirty="0">
                <a:latin typeface="Calibri"/>
                <a:cs typeface="Calibri"/>
              </a:rPr>
              <a:t>Customer</a:t>
            </a:r>
            <a:r>
              <a:rPr sz="3200" b="1" spc="5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support</a:t>
            </a:r>
            <a:r>
              <a:rPr sz="3200" b="1" spc="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websites.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Calibri"/>
                <a:cs typeface="Calibri"/>
              </a:rPr>
              <a:t>Online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resource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libraries.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Calibri"/>
                <a:cs typeface="Calibri"/>
              </a:rPr>
              <a:t>Inside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sales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web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portals.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5" dirty="0">
                <a:latin typeface="Calibri"/>
                <a:cs typeface="Calibri"/>
              </a:rPr>
              <a:t>Multi-tier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web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applications.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Calibri"/>
                <a:cs typeface="Calibri"/>
              </a:rPr>
              <a:t>P2P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resources.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46652" y="223393"/>
            <a:ext cx="353060" cy="321945"/>
            <a:chOff x="3946652" y="223393"/>
            <a:chExt cx="353060" cy="321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6652" y="223393"/>
              <a:ext cx="190626" cy="3216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3093" y="394588"/>
              <a:ext cx="126619" cy="51308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8988" y="199009"/>
            <a:ext cx="878839" cy="3517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6263" y="719404"/>
            <a:ext cx="8697595" cy="47574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6870" marR="5080" indent="-344805" algn="just">
              <a:lnSpc>
                <a:spcPts val="3460"/>
              </a:lnSpc>
              <a:spcBef>
                <a:spcPts val="52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Electronic </a:t>
            </a:r>
            <a:r>
              <a:rPr sz="3200" spc="-5" dirty="0">
                <a:latin typeface="Calibri"/>
                <a:cs typeface="Calibri"/>
              </a:rPr>
              <a:t>Mail </a:t>
            </a:r>
            <a:r>
              <a:rPr sz="3200" spc="5" dirty="0">
                <a:latin typeface="Calibri"/>
                <a:cs typeface="Calibri"/>
              </a:rPr>
              <a:t>or </a:t>
            </a:r>
            <a:r>
              <a:rPr sz="3200" spc="-5" dirty="0">
                <a:latin typeface="Calibri"/>
                <a:cs typeface="Calibri"/>
              </a:rPr>
              <a:t>E-Mail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a method of sending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409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receiving</a:t>
            </a:r>
            <a:r>
              <a:rPr sz="3200" spc="4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messages</a:t>
            </a:r>
            <a:r>
              <a:rPr sz="3200" spc="409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(Mail)</a:t>
            </a:r>
            <a:r>
              <a:rPr sz="3200" spc="409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electronically</a:t>
            </a:r>
            <a:r>
              <a:rPr sz="3200" spc="4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over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Computer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Network.</a:t>
            </a:r>
            <a:endParaRPr sz="3200">
              <a:latin typeface="Calibri"/>
              <a:cs typeface="Calibri"/>
            </a:endParaRPr>
          </a:p>
          <a:p>
            <a:pPr marL="356870" marR="9525" indent="-344805" algn="just">
              <a:lnSpc>
                <a:spcPct val="90000"/>
              </a:lnSpc>
              <a:spcBef>
                <a:spcPts val="71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E-Mail is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30" dirty="0">
                <a:latin typeface="Calibri"/>
                <a:cs typeface="Calibri"/>
              </a:rPr>
              <a:t>system </a:t>
            </a:r>
            <a:r>
              <a:rPr sz="3200" spc="-15" dirty="0">
                <a:latin typeface="Calibri"/>
                <a:cs typeface="Calibri"/>
              </a:rPr>
              <a:t>allows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5" dirty="0">
                <a:latin typeface="Calibri"/>
                <a:cs typeface="Calibri"/>
              </a:rPr>
              <a:t>person </a:t>
            </a:r>
            <a:r>
              <a:rPr sz="3200" spc="-10" dirty="0">
                <a:latin typeface="Calibri"/>
                <a:cs typeface="Calibri"/>
              </a:rPr>
              <a:t>or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5" dirty="0">
                <a:latin typeface="Calibri"/>
                <a:cs typeface="Calibri"/>
              </a:rPr>
              <a:t>group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electronically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communicate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others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through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Internet.</a:t>
            </a:r>
            <a:endParaRPr sz="3200">
              <a:latin typeface="Calibri"/>
              <a:cs typeface="Calibri"/>
            </a:endParaRPr>
          </a:p>
          <a:p>
            <a:pPr marL="356870" marR="10160" indent="-344805" algn="just">
              <a:lnSpc>
                <a:spcPts val="3460"/>
              </a:lnSpc>
              <a:spcBef>
                <a:spcPts val="82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method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exchanging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message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between </a:t>
            </a:r>
            <a:r>
              <a:rPr sz="3200" spc="-10" dirty="0">
                <a:latin typeface="Calibri"/>
                <a:cs typeface="Calibri"/>
              </a:rPr>
              <a:t> people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using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electronic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devices.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ts val="3460"/>
              </a:lnSpc>
              <a:spcBef>
                <a:spcPts val="76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Exchanging</a:t>
            </a:r>
            <a:r>
              <a:rPr sz="3200" spc="-5" dirty="0">
                <a:latin typeface="Calibri"/>
                <a:cs typeface="Calibri"/>
              </a:rPr>
              <a:t> message</a:t>
            </a:r>
            <a:r>
              <a:rPr sz="3200" dirty="0">
                <a:latin typeface="Calibri"/>
                <a:cs typeface="Calibri"/>
              </a:rPr>
              <a:t> as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85" dirty="0">
                <a:latin typeface="Calibri"/>
                <a:cs typeface="Calibri"/>
              </a:rPr>
              <a:t>Text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files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7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non-text 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files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(images,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graphics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Image,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files</a:t>
            </a:r>
            <a:r>
              <a:rPr sz="3200" spc="-5" dirty="0">
                <a:latin typeface="Calibri"/>
                <a:cs typeface="Calibri"/>
              </a:rPr>
              <a:t> so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on.,)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1077" y="72644"/>
            <a:ext cx="70548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Components</a:t>
            </a:r>
            <a:r>
              <a:rPr b="1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006FC0"/>
                </a:solidFill>
                <a:latin typeface="Times New Roman"/>
                <a:cs typeface="Times New Roman"/>
              </a:rPr>
              <a:t>Email</a:t>
            </a:r>
            <a:r>
              <a:rPr b="1" spc="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5629" y="746681"/>
            <a:ext cx="8140065" cy="451358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865"/>
              </a:spcBef>
              <a:buSzPct val="96875"/>
              <a:buFont typeface="Wingdings"/>
              <a:buChar char=""/>
              <a:tabLst>
                <a:tab pos="335915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Mail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Server</a:t>
            </a:r>
            <a:endParaRPr sz="3200">
              <a:latin typeface="Calibri"/>
              <a:cs typeface="Calibri"/>
            </a:endParaRPr>
          </a:p>
          <a:p>
            <a:pPr marL="933450">
              <a:lnSpc>
                <a:spcPct val="100000"/>
              </a:lnSpc>
              <a:spcBef>
                <a:spcPts val="770"/>
              </a:spcBef>
            </a:pPr>
            <a:r>
              <a:rPr sz="3200" spc="-15" dirty="0">
                <a:latin typeface="Calibri"/>
                <a:cs typeface="Calibri"/>
              </a:rPr>
              <a:t>Receive,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Store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Deliver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mail</a:t>
            </a:r>
            <a:endParaRPr sz="3200">
              <a:latin typeface="Calibri"/>
              <a:cs typeface="Calibri"/>
            </a:endParaRPr>
          </a:p>
          <a:p>
            <a:pPr marL="335280" indent="-323215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335915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DNS</a:t>
            </a:r>
            <a:endParaRPr sz="3200">
              <a:latin typeface="Calibri"/>
              <a:cs typeface="Calibri"/>
            </a:endParaRPr>
          </a:p>
          <a:p>
            <a:pPr marL="182880" marR="5080" indent="749935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latin typeface="Calibri"/>
                <a:cs typeface="Calibri"/>
              </a:rPr>
              <a:t>Find</a:t>
            </a:r>
            <a:r>
              <a:rPr sz="3200" spc="2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3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match</a:t>
            </a:r>
            <a:r>
              <a:rPr sz="3200" spc="2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IP</a:t>
            </a:r>
            <a:r>
              <a:rPr sz="3200" spc="2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Address</a:t>
            </a:r>
            <a:r>
              <a:rPr sz="3200" spc="2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28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Mail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Server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70"/>
              </a:spcBef>
              <a:buSzPct val="96875"/>
              <a:buFont typeface="Wingdings"/>
              <a:buChar char=""/>
              <a:tabLst>
                <a:tab pos="469900" algn="l"/>
              </a:tabLst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Mailbox</a:t>
            </a:r>
            <a:endParaRPr sz="3200">
              <a:latin typeface="Calibri"/>
              <a:cs typeface="Calibri"/>
            </a:endParaRPr>
          </a:p>
          <a:p>
            <a:pPr marL="182880" marR="7620" indent="746760">
              <a:lnSpc>
                <a:spcPct val="100000"/>
              </a:lnSpc>
              <a:spcBef>
                <a:spcPts val="770"/>
              </a:spcBef>
              <a:tabLst>
                <a:tab pos="1399540" algn="l"/>
                <a:tab pos="1881505" algn="l"/>
                <a:tab pos="2305050" algn="l"/>
                <a:tab pos="3579495" algn="l"/>
                <a:tab pos="5192395" algn="l"/>
                <a:tab pos="6488430" algn="l"/>
                <a:tab pos="7339330" algn="l"/>
              </a:tabLst>
            </a:pP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5" dirty="0">
                <a:latin typeface="Calibri"/>
                <a:cs typeface="Calibri"/>
              </a:rPr>
              <a:t>F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2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er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35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1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ma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10" dirty="0">
                <a:latin typeface="Calibri"/>
                <a:cs typeface="Calibri"/>
              </a:rPr>
              <a:t>heir  </a:t>
            </a:r>
            <a:r>
              <a:rPr sz="3200" spc="-15" dirty="0">
                <a:latin typeface="Calibri"/>
                <a:cs typeface="Calibri"/>
              </a:rPr>
              <a:t>information.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2038" y="342976"/>
            <a:ext cx="35090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00AFEF"/>
                </a:solidFill>
                <a:latin typeface="Times New Roman"/>
                <a:cs typeface="Times New Roman"/>
              </a:rPr>
              <a:t>E-Mail</a:t>
            </a:r>
            <a:r>
              <a:rPr sz="4000" b="1" spc="-10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00AFEF"/>
                </a:solidFill>
                <a:latin typeface="Times New Roman"/>
                <a:cs typeface="Times New Roman"/>
              </a:rPr>
              <a:t>Protocol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872" y="1538427"/>
            <a:ext cx="679195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100"/>
              </a:spcBef>
              <a:tabLst>
                <a:tab pos="1573530" algn="l"/>
                <a:tab pos="3076575" algn="l"/>
                <a:tab pos="6287135" algn="l"/>
              </a:tabLst>
            </a:pPr>
            <a:r>
              <a:rPr sz="3600" spc="-5" dirty="0">
                <a:latin typeface="Calibri"/>
                <a:cs typeface="Calibri"/>
              </a:rPr>
              <a:t>The	E-Mail	</a:t>
            </a:r>
            <a:r>
              <a:rPr sz="3600" spc="-15" dirty="0">
                <a:latin typeface="Calibri"/>
                <a:cs typeface="Calibri"/>
              </a:rPr>
              <a:t>communication	is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b="1" spc="-10" dirty="0">
                <a:latin typeface="Calibri"/>
                <a:cs typeface="Calibri"/>
              </a:rPr>
              <a:t>three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protocols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general.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They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are,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5650" y="1538427"/>
            <a:ext cx="182498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0795" algn="l"/>
              </a:tabLst>
            </a:pPr>
            <a:r>
              <a:rPr sz="3600" spc="-5" dirty="0">
                <a:latin typeface="Calibri"/>
                <a:cs typeface="Calibri"/>
              </a:rPr>
              <a:t>don</a:t>
            </a:r>
            <a:r>
              <a:rPr sz="3600" dirty="0">
                <a:latin typeface="Calibri"/>
                <a:cs typeface="Calibri"/>
              </a:rPr>
              <a:t>e	via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2291" y="3294948"/>
            <a:ext cx="7542530" cy="200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5"/>
              </a:spcBef>
            </a:pPr>
            <a:r>
              <a:rPr sz="3600" b="1" spc="-5" dirty="0">
                <a:latin typeface="Calibri"/>
                <a:cs typeface="Calibri"/>
              </a:rPr>
              <a:t>1.SMTP </a:t>
            </a:r>
            <a:r>
              <a:rPr sz="3600" b="1" dirty="0">
                <a:latin typeface="Calibri"/>
                <a:cs typeface="Calibri"/>
              </a:rPr>
              <a:t>(</a:t>
            </a:r>
            <a:r>
              <a:rPr sz="3600" b="1" spc="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Simple</a:t>
            </a:r>
            <a:r>
              <a:rPr sz="3600" b="1" spc="-5" dirty="0">
                <a:latin typeface="Calibri"/>
                <a:cs typeface="Calibri"/>
              </a:rPr>
              <a:t> Mail</a:t>
            </a:r>
            <a:r>
              <a:rPr sz="3600" b="1" spc="5" dirty="0">
                <a:latin typeface="Calibri"/>
                <a:cs typeface="Calibri"/>
              </a:rPr>
              <a:t> </a:t>
            </a:r>
            <a:r>
              <a:rPr sz="3600" b="1" spc="-50" dirty="0">
                <a:latin typeface="Calibri"/>
                <a:cs typeface="Calibri"/>
              </a:rPr>
              <a:t>Transfer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Protocol)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2.POP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(</a:t>
            </a:r>
            <a:r>
              <a:rPr sz="3600" b="1" spc="10" dirty="0">
                <a:latin typeface="Calibri"/>
                <a:cs typeface="Calibri"/>
              </a:rPr>
              <a:t> </a:t>
            </a:r>
            <a:r>
              <a:rPr sz="3600" b="1" spc="-25" dirty="0">
                <a:latin typeface="Calibri"/>
                <a:cs typeface="Calibri"/>
              </a:rPr>
              <a:t>Post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Office</a:t>
            </a:r>
            <a:r>
              <a:rPr sz="3600" b="1" spc="2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Protocol)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3600" b="1" spc="-5" dirty="0">
                <a:latin typeface="Calibri"/>
                <a:cs typeface="Calibri"/>
              </a:rPr>
              <a:t>3.IMAP </a:t>
            </a:r>
            <a:r>
              <a:rPr sz="3600" b="1" dirty="0">
                <a:latin typeface="Calibri"/>
                <a:cs typeface="Calibri"/>
              </a:rPr>
              <a:t>(</a:t>
            </a:r>
            <a:r>
              <a:rPr sz="3600" b="1" spc="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Internet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Mail</a:t>
            </a:r>
            <a:r>
              <a:rPr sz="3600" b="1" dirty="0">
                <a:latin typeface="Calibri"/>
                <a:cs typeface="Calibri"/>
              </a:rPr>
              <a:t> Access</a:t>
            </a:r>
            <a:r>
              <a:rPr sz="3600" b="1" spc="1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Protocol)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552" y="85448"/>
            <a:ext cx="8891270" cy="3602354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539750" indent="-527685">
              <a:lnSpc>
                <a:spcPct val="100000"/>
              </a:lnSpc>
              <a:spcBef>
                <a:spcPts val="1025"/>
              </a:spcBef>
              <a:buClr>
                <a:srgbClr val="000000"/>
              </a:buClr>
              <a:buSzPct val="77777"/>
              <a:buFont typeface="Wingdings"/>
              <a:buChar char=""/>
              <a:tabLst>
                <a:tab pos="539750" algn="l"/>
                <a:tab pos="540385" algn="l"/>
              </a:tabLst>
            </a:pPr>
            <a:r>
              <a:rPr sz="3600" b="1" dirty="0">
                <a:solidFill>
                  <a:srgbClr val="00AFEF"/>
                </a:solidFill>
                <a:latin typeface="Calibri"/>
                <a:cs typeface="Calibri"/>
              </a:rPr>
              <a:t>SMTP</a:t>
            </a:r>
            <a:r>
              <a:rPr sz="3600" b="1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AFEF"/>
                </a:solidFill>
                <a:latin typeface="Calibri"/>
                <a:cs typeface="Calibri"/>
              </a:rPr>
              <a:t>(Simple</a:t>
            </a:r>
            <a:r>
              <a:rPr sz="36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AFEF"/>
                </a:solidFill>
                <a:latin typeface="Calibri"/>
                <a:cs typeface="Calibri"/>
              </a:rPr>
              <a:t>Mail </a:t>
            </a:r>
            <a:r>
              <a:rPr sz="3600" b="1" spc="-45" dirty="0">
                <a:solidFill>
                  <a:srgbClr val="00AFEF"/>
                </a:solidFill>
                <a:latin typeface="Calibri"/>
                <a:cs typeface="Calibri"/>
              </a:rPr>
              <a:t>Transfer</a:t>
            </a:r>
            <a:r>
              <a:rPr sz="3600" b="1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AFEF"/>
                </a:solidFill>
                <a:latin typeface="Calibri"/>
                <a:cs typeface="Calibri"/>
              </a:rPr>
              <a:t>Protocol)</a:t>
            </a:r>
            <a:endParaRPr sz="3600">
              <a:latin typeface="Calibri"/>
              <a:cs typeface="Calibri"/>
            </a:endParaRPr>
          </a:p>
          <a:p>
            <a:pPr marL="756285" lvl="1" indent="-345440">
              <a:lnSpc>
                <a:spcPct val="100000"/>
              </a:lnSpc>
              <a:spcBef>
                <a:spcPts val="730"/>
              </a:spcBef>
              <a:buFont typeface="Wingdings"/>
              <a:buChar char="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SMTP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stands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Simple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Mail </a:t>
            </a:r>
            <a:r>
              <a:rPr sz="2800" b="1" spc="-35" dirty="0">
                <a:latin typeface="Calibri"/>
                <a:cs typeface="Calibri"/>
              </a:rPr>
              <a:t>Transfer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Protocol.</a:t>
            </a:r>
            <a:endParaRPr sz="2800">
              <a:latin typeface="Calibri"/>
              <a:cs typeface="Calibri"/>
            </a:endParaRPr>
          </a:p>
          <a:p>
            <a:pPr marL="838835" lvl="1" indent="-42799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838835" algn="l"/>
                <a:tab pos="839469" algn="l"/>
              </a:tabLst>
            </a:pPr>
            <a:r>
              <a:rPr sz="2800" spc="-5" dirty="0">
                <a:latin typeface="Calibri"/>
                <a:cs typeface="Calibri"/>
              </a:rPr>
              <a:t>Email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" dirty="0">
                <a:latin typeface="Calibri"/>
                <a:cs typeface="Calibri"/>
              </a:rPr>
              <a:t> sent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protocol.</a:t>
            </a:r>
            <a:endParaRPr sz="2800">
              <a:latin typeface="Calibri"/>
              <a:cs typeface="Calibri"/>
            </a:endParaRPr>
          </a:p>
          <a:p>
            <a:pPr marL="835660" lvl="1" indent="-42481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835660" algn="l"/>
                <a:tab pos="836294" algn="l"/>
                <a:tab pos="1252855" algn="l"/>
                <a:tab pos="1802130" algn="l"/>
                <a:tab pos="3155950" algn="l"/>
                <a:tab pos="4619625" algn="l"/>
                <a:tab pos="7058659" algn="l"/>
                <a:tab pos="8463915" algn="l"/>
              </a:tabLst>
            </a:pP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	</a:t>
            </a:r>
            <a:r>
              <a:rPr sz="2800" spc="2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	i</a:t>
            </a:r>
            <a:r>
              <a:rPr sz="2800" spc="-30" dirty="0">
                <a:latin typeface="Calibri"/>
                <a:cs typeface="Calibri"/>
              </a:rPr>
              <a:t>nt</a:t>
            </a:r>
            <a:r>
              <a:rPr sz="2800" dirty="0">
                <a:latin typeface="Calibri"/>
                <a:cs typeface="Calibri"/>
              </a:rPr>
              <a:t>er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t	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nd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	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om</a:t>
            </a:r>
            <a:r>
              <a:rPr sz="2800" spc="-1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tion	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l	</a:t>
            </a: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electronic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mail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transmission.</a:t>
            </a:r>
            <a:endParaRPr sz="2800">
              <a:latin typeface="Calibri"/>
              <a:cs typeface="Calibri"/>
            </a:endParaRPr>
          </a:p>
          <a:p>
            <a:pPr marL="756285" marR="6985" lvl="1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756920" algn="l"/>
                <a:tab pos="1576705" algn="l"/>
                <a:tab pos="2792730" algn="l"/>
                <a:tab pos="3515995" algn="l"/>
                <a:tab pos="4494530" algn="l"/>
                <a:tab pos="5927090" algn="l"/>
                <a:tab pos="7238365" algn="l"/>
                <a:tab pos="8372475" algn="l"/>
              </a:tabLst>
            </a:pPr>
            <a:r>
              <a:rPr sz="2800" dirty="0">
                <a:latin typeface="Calibri"/>
                <a:cs typeface="Calibri"/>
              </a:rPr>
              <a:t>Mail	</a:t>
            </a:r>
            <a:r>
              <a:rPr sz="2800" spc="-5" dirty="0">
                <a:latin typeface="Calibri"/>
                <a:cs typeface="Calibri"/>
              </a:rPr>
              <a:t>se</a:t>
            </a:r>
            <a:r>
              <a:rPr sz="2800" spc="20" dirty="0">
                <a:latin typeface="Calibri"/>
                <a:cs typeface="Calibri"/>
              </a:rPr>
              <a:t>r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	</a:t>
            </a:r>
            <a:r>
              <a:rPr sz="2800" spc="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	o</a:t>
            </a:r>
            <a:r>
              <a:rPr sz="2800" spc="2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h</a:t>
            </a:r>
            <a:r>
              <a:rPr sz="2800" dirty="0">
                <a:latin typeface="Calibri"/>
                <a:cs typeface="Calibri"/>
              </a:rPr>
              <a:t>er	</a:t>
            </a:r>
            <a:r>
              <a:rPr sz="2800" spc="-1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essa</a:t>
            </a:r>
            <a:r>
              <a:rPr sz="2800" spc="-30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t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r	</a:t>
            </a:r>
            <a:r>
              <a:rPr sz="2800" spc="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ts	</a:t>
            </a:r>
            <a:r>
              <a:rPr sz="2800" spc="-1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se  </a:t>
            </a:r>
            <a:r>
              <a:rPr sz="2800" dirty="0">
                <a:latin typeface="Calibri"/>
                <a:cs typeface="Calibri"/>
              </a:rPr>
              <a:t>SMTP</a:t>
            </a:r>
            <a:r>
              <a:rPr sz="2800" spc="-15" dirty="0">
                <a:latin typeface="Calibri"/>
                <a:cs typeface="Calibri"/>
              </a:rPr>
              <a:t> to</a:t>
            </a:r>
            <a:r>
              <a:rPr sz="2800" spc="-5" dirty="0">
                <a:latin typeface="Calibri"/>
                <a:cs typeface="Calibri"/>
              </a:rPr>
              <a:t> send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receive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mail messages.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700271"/>
            <a:ext cx="8302752" cy="280720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577" y="447949"/>
            <a:ext cx="4409202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sz="3600" spc="-5" dirty="0">
                <a:latin typeface="Arial MT"/>
                <a:cs typeface="Arial MT"/>
              </a:rPr>
              <a:t>Disadvantages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577" y="1396033"/>
            <a:ext cx="5905916" cy="966928"/>
          </a:xfrm>
          <a:prstGeom prst="rect">
            <a:avLst/>
          </a:prstGeom>
        </p:spPr>
        <p:txBody>
          <a:bodyPr vert="horz" wrap="square" lIns="0" tIns="88897" rIns="0" bIns="0" rtlCol="0">
            <a:spAutoFit/>
          </a:bodyPr>
          <a:lstStyle/>
          <a:p>
            <a:pPr marL="1114330" indent="-1102266">
              <a:spcBef>
                <a:spcPts val="7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1114330" algn="l"/>
                <a:tab pos="1114965" algn="l"/>
              </a:tabLst>
            </a:pPr>
            <a:r>
              <a:rPr sz="2600" i="1" dirty="0">
                <a:latin typeface="Arial"/>
                <a:cs typeface="Arial"/>
              </a:rPr>
              <a:t>Overloaded</a:t>
            </a:r>
            <a:r>
              <a:rPr sz="2600" i="1" spc="-50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servers</a:t>
            </a:r>
            <a:endParaRPr sz="2600">
              <a:latin typeface="Arial"/>
              <a:cs typeface="Arial"/>
            </a:endParaRPr>
          </a:p>
          <a:p>
            <a:pPr marL="1020993" indent="-1008929">
              <a:spcBef>
                <a:spcPts val="6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1020993" algn="l"/>
                <a:tab pos="1021628" algn="l"/>
              </a:tabLst>
            </a:pPr>
            <a:r>
              <a:rPr sz="2600" i="1" spc="-5" dirty="0">
                <a:latin typeface="Arial"/>
                <a:cs typeface="Arial"/>
              </a:rPr>
              <a:t>Impact</a:t>
            </a:r>
            <a:r>
              <a:rPr sz="2600" i="1" spc="5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of</a:t>
            </a:r>
            <a:r>
              <a:rPr sz="2600" i="1" spc="-10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centralized</a:t>
            </a:r>
            <a:r>
              <a:rPr sz="2600" i="1" spc="-20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architecture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591" y="118602"/>
            <a:ext cx="8818880" cy="61175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21640">
              <a:lnSpc>
                <a:spcPct val="100000"/>
              </a:lnSpc>
              <a:spcBef>
                <a:spcPts val="869"/>
              </a:spcBef>
              <a:buFont typeface="Wingdings"/>
              <a:buChar char=""/>
              <a:tabLst>
                <a:tab pos="470534" algn="l"/>
              </a:tabLst>
            </a:pPr>
            <a:r>
              <a:rPr sz="3200" b="1" spc="-50" dirty="0">
                <a:solidFill>
                  <a:srgbClr val="FF0000"/>
                </a:solidFill>
                <a:latin typeface="Calibri"/>
                <a:cs typeface="Calibri"/>
              </a:rPr>
              <a:t>ADVANTAGES:</a:t>
            </a:r>
            <a:endParaRPr sz="3200">
              <a:latin typeface="Calibri"/>
              <a:cs typeface="Calibri"/>
            </a:endParaRPr>
          </a:p>
          <a:p>
            <a:pPr marL="869315" marR="5080" lvl="1" indent="-457834" algn="just">
              <a:lnSpc>
                <a:spcPct val="100200"/>
              </a:lnSpc>
              <a:spcBef>
                <a:spcPts val="765"/>
              </a:spcBef>
              <a:buFont typeface="Wingdings"/>
              <a:buChar char=""/>
              <a:tabLst>
                <a:tab pos="869950" algn="l"/>
              </a:tabLst>
            </a:pPr>
            <a:r>
              <a:rPr sz="3200" spc="-5" dirty="0">
                <a:latin typeface="Calibri"/>
                <a:cs typeface="Calibri"/>
              </a:rPr>
              <a:t>S</a:t>
            </a:r>
            <a:r>
              <a:rPr sz="2900" spc="-5" dirty="0">
                <a:latin typeface="Calibri"/>
                <a:cs typeface="Calibri"/>
              </a:rPr>
              <a:t>MTP </a:t>
            </a:r>
            <a:r>
              <a:rPr sz="2900" spc="-10" dirty="0">
                <a:latin typeface="Calibri"/>
                <a:cs typeface="Calibri"/>
              </a:rPr>
              <a:t>provides </a:t>
            </a:r>
            <a:r>
              <a:rPr sz="2900" spc="-5" dirty="0">
                <a:latin typeface="Calibri"/>
                <a:cs typeface="Calibri"/>
              </a:rPr>
              <a:t>the simplest </a:t>
            </a:r>
            <a:r>
              <a:rPr sz="2900" spc="-20" dirty="0">
                <a:latin typeface="Calibri"/>
                <a:cs typeface="Calibri"/>
              </a:rPr>
              <a:t>form </a:t>
            </a:r>
            <a:r>
              <a:rPr sz="2900" dirty="0">
                <a:latin typeface="Calibri"/>
                <a:cs typeface="Calibri"/>
              </a:rPr>
              <a:t>of </a:t>
            </a:r>
            <a:r>
              <a:rPr sz="2900" spc="-5" dirty="0">
                <a:latin typeface="Calibri"/>
                <a:cs typeface="Calibri"/>
              </a:rPr>
              <a:t>communicating 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through email message between various </a:t>
            </a:r>
            <a:r>
              <a:rPr sz="2900" spc="-15" dirty="0">
                <a:latin typeface="Calibri"/>
                <a:cs typeface="Calibri"/>
              </a:rPr>
              <a:t>computers 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</a:t>
            </a:r>
            <a:r>
              <a:rPr sz="2900" spc="-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particular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network.</a:t>
            </a:r>
            <a:endParaRPr sz="2900">
              <a:latin typeface="Calibri"/>
              <a:cs typeface="Calibri"/>
            </a:endParaRPr>
          </a:p>
          <a:p>
            <a:pPr marL="869315" marR="6350" lvl="1" indent="-457834" algn="just">
              <a:lnSpc>
                <a:spcPct val="100000"/>
              </a:lnSpc>
              <a:spcBef>
                <a:spcPts val="695"/>
              </a:spcBef>
              <a:buFont typeface="Wingdings"/>
              <a:buChar char=""/>
              <a:tabLst>
                <a:tab pos="869950" algn="l"/>
              </a:tabLst>
            </a:pPr>
            <a:r>
              <a:rPr sz="2900" dirty="0">
                <a:latin typeface="Calibri"/>
                <a:cs typeface="Calibri"/>
              </a:rPr>
              <a:t>Since </a:t>
            </a:r>
            <a:r>
              <a:rPr sz="2900" spc="-10" dirty="0">
                <a:latin typeface="Calibri"/>
                <a:cs typeface="Calibri"/>
              </a:rPr>
              <a:t>SMTP </a:t>
            </a:r>
            <a:r>
              <a:rPr sz="2900" dirty="0">
                <a:latin typeface="Calibri"/>
                <a:cs typeface="Calibri"/>
              </a:rPr>
              <a:t>is </a:t>
            </a:r>
            <a:r>
              <a:rPr sz="2900" spc="-10" dirty="0">
                <a:latin typeface="Calibri"/>
                <a:cs typeface="Calibri"/>
              </a:rPr>
              <a:t>developed </a:t>
            </a:r>
            <a:r>
              <a:rPr sz="2900" spc="-20" dirty="0">
                <a:latin typeface="Calibri"/>
                <a:cs typeface="Calibri"/>
              </a:rPr>
              <a:t>from </a:t>
            </a:r>
            <a:r>
              <a:rPr sz="2900" dirty="0">
                <a:latin typeface="Calibri"/>
                <a:cs typeface="Calibri"/>
              </a:rPr>
              <a:t>a </a:t>
            </a:r>
            <a:r>
              <a:rPr sz="2900" spc="-10" dirty="0">
                <a:latin typeface="Calibri"/>
                <a:cs typeface="Calibri"/>
              </a:rPr>
              <a:t>simple </a:t>
            </a:r>
            <a:r>
              <a:rPr sz="2900" spc="-15" dirty="0">
                <a:latin typeface="Calibri"/>
                <a:cs typeface="Calibri"/>
              </a:rPr>
              <a:t>platform </a:t>
            </a:r>
            <a:r>
              <a:rPr sz="2900" dirty="0">
                <a:latin typeface="Calibri"/>
                <a:cs typeface="Calibri"/>
              </a:rPr>
              <a:t>, 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email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messages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may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5" dirty="0">
                <a:latin typeface="Calibri"/>
                <a:cs typeface="Calibri"/>
              </a:rPr>
              <a:t>be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sent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easily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20" dirty="0">
                <a:latin typeface="Calibri"/>
                <a:cs typeface="Calibri"/>
              </a:rPr>
              <a:t> quickly.</a:t>
            </a:r>
            <a:endParaRPr sz="2900">
              <a:latin typeface="Calibri"/>
              <a:cs typeface="Calibri"/>
            </a:endParaRPr>
          </a:p>
          <a:p>
            <a:pPr marL="869315" marR="6350" lvl="1" indent="-457834" algn="just">
              <a:lnSpc>
                <a:spcPct val="100000"/>
              </a:lnSpc>
              <a:spcBef>
                <a:spcPts val="700"/>
              </a:spcBef>
              <a:buFont typeface="Wingdings"/>
              <a:buChar char=""/>
              <a:tabLst>
                <a:tab pos="869950" algn="l"/>
              </a:tabLst>
            </a:pPr>
            <a:r>
              <a:rPr sz="2900" spc="-5" dirty="0">
                <a:latin typeface="Calibri"/>
                <a:cs typeface="Calibri"/>
              </a:rPr>
              <a:t>SMTP</a:t>
            </a:r>
            <a:r>
              <a:rPr sz="2900" dirty="0">
                <a:latin typeface="Calibri"/>
                <a:cs typeface="Calibri"/>
              </a:rPr>
              <a:t> also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30" dirty="0">
                <a:latin typeface="Calibri"/>
                <a:cs typeface="Calibri"/>
              </a:rPr>
              <a:t>offers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reliability</a:t>
            </a:r>
            <a:r>
              <a:rPr sz="2900" dirty="0">
                <a:latin typeface="Calibri"/>
                <a:cs typeface="Calibri"/>
              </a:rPr>
              <a:t> in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terms</a:t>
            </a:r>
            <a:r>
              <a:rPr sz="2900" dirty="0">
                <a:latin typeface="Calibri"/>
                <a:cs typeface="Calibri"/>
              </a:rPr>
              <a:t> of</a:t>
            </a:r>
            <a:r>
              <a:rPr sz="2900" spc="65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outgoing </a:t>
            </a:r>
            <a:r>
              <a:rPr sz="2900" dirty="0">
                <a:latin typeface="Calibri"/>
                <a:cs typeface="Calibri"/>
              </a:rPr>
              <a:t> email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messages.</a:t>
            </a:r>
            <a:endParaRPr sz="29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60"/>
              </a:spcBef>
              <a:buFont typeface="Wingdings"/>
              <a:buChar char=""/>
              <a:tabLst>
                <a:tab pos="357505" algn="l"/>
              </a:tabLst>
            </a:pPr>
            <a:r>
              <a:rPr sz="3200" b="1" spc="-45" dirty="0">
                <a:solidFill>
                  <a:srgbClr val="FF0000"/>
                </a:solidFill>
                <a:latin typeface="Calibri"/>
                <a:cs typeface="Calibri"/>
              </a:rPr>
              <a:t>DISADVANTAGES:</a:t>
            </a:r>
            <a:endParaRPr sz="3200">
              <a:latin typeface="Calibri"/>
              <a:cs typeface="Calibri"/>
            </a:endParaRPr>
          </a:p>
          <a:p>
            <a:pPr marL="869315" marR="9525" lvl="1" indent="-457834" algn="just">
              <a:lnSpc>
                <a:spcPct val="100000"/>
              </a:lnSpc>
              <a:spcBef>
                <a:spcPts val="710"/>
              </a:spcBef>
              <a:buFont typeface="Wingdings"/>
              <a:buChar char=""/>
              <a:tabLst>
                <a:tab pos="869950" algn="l"/>
              </a:tabLst>
            </a:pPr>
            <a:r>
              <a:rPr sz="2900" dirty="0">
                <a:latin typeface="Calibri"/>
                <a:cs typeface="Calibri"/>
              </a:rPr>
              <a:t>The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main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drawback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of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sending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through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SMTP 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server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that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it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insecure,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it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can</a:t>
            </a:r>
            <a:r>
              <a:rPr sz="2900" spc="5" dirty="0">
                <a:latin typeface="Calibri"/>
                <a:cs typeface="Calibri"/>
              </a:rPr>
              <a:t> be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easily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hacked.</a:t>
            </a:r>
            <a:endParaRPr sz="2900">
              <a:latin typeface="Calibri"/>
              <a:cs typeface="Calibri"/>
            </a:endParaRPr>
          </a:p>
          <a:p>
            <a:pPr marL="869315" lvl="1" indent="-458470">
              <a:lnSpc>
                <a:spcPct val="100000"/>
              </a:lnSpc>
              <a:spcBef>
                <a:spcPts val="700"/>
              </a:spcBef>
              <a:buFont typeface="Wingdings"/>
              <a:buChar char=""/>
              <a:tabLst>
                <a:tab pos="869315" algn="l"/>
                <a:tab pos="869950" algn="l"/>
              </a:tabLst>
            </a:pPr>
            <a:r>
              <a:rPr sz="2900" dirty="0">
                <a:latin typeface="Calibri"/>
                <a:cs typeface="Calibri"/>
              </a:rPr>
              <a:t>Another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disadvantage</a:t>
            </a:r>
            <a:r>
              <a:rPr sz="2900" spc="-10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5" dirty="0">
                <a:latin typeface="Calibri"/>
                <a:cs typeface="Calibri"/>
              </a:rPr>
              <a:t>the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server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limitation.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8988425" cy="351536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39420" indent="-427355" algn="just">
              <a:lnSpc>
                <a:spcPct val="100000"/>
              </a:lnSpc>
              <a:spcBef>
                <a:spcPts val="860"/>
              </a:spcBef>
              <a:buSzPct val="87500"/>
              <a:buFont typeface="Wingdings"/>
              <a:buChar char=""/>
              <a:tabLst>
                <a:tab pos="440055" algn="l"/>
              </a:tabLst>
            </a:pP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POP</a:t>
            </a:r>
            <a:r>
              <a:rPr sz="3200" b="1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(Post</a:t>
            </a:r>
            <a:r>
              <a:rPr sz="3200" b="1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AFEF"/>
                </a:solidFill>
                <a:latin typeface="Calibri"/>
                <a:cs typeface="Calibri"/>
              </a:rPr>
              <a:t>Office</a:t>
            </a:r>
            <a:r>
              <a:rPr sz="3200" b="1" spc="-15" dirty="0">
                <a:solidFill>
                  <a:srgbClr val="00AFEF"/>
                </a:solidFill>
                <a:latin typeface="Calibri"/>
                <a:cs typeface="Calibri"/>
              </a:rPr>
              <a:t> Protocol):</a:t>
            </a:r>
            <a:endParaRPr sz="3200">
              <a:latin typeface="Calibri"/>
              <a:cs typeface="Calibri"/>
            </a:endParaRPr>
          </a:p>
          <a:p>
            <a:pPr marL="643890" indent="-631825" algn="just">
              <a:lnSpc>
                <a:spcPct val="100000"/>
              </a:lnSpc>
              <a:spcBef>
                <a:spcPts val="690"/>
              </a:spcBef>
              <a:buSzPct val="85714"/>
              <a:buFont typeface="Wingdings"/>
              <a:buChar char=""/>
              <a:tabLst>
                <a:tab pos="644525" algn="l"/>
              </a:tabLst>
            </a:pPr>
            <a:r>
              <a:rPr sz="2800" spc="-5" dirty="0">
                <a:latin typeface="Calibri"/>
                <a:cs typeface="Calibri"/>
              </a:rPr>
              <a:t>This </a:t>
            </a:r>
            <a:r>
              <a:rPr sz="2800" spc="-15" dirty="0">
                <a:latin typeface="Calibri"/>
                <a:cs typeface="Calibri"/>
              </a:rPr>
              <a:t>protocol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also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for </a:t>
            </a:r>
            <a:r>
              <a:rPr sz="2800" b="1" dirty="0">
                <a:latin typeface="Calibri"/>
                <a:cs typeface="Calibri"/>
              </a:rPr>
              <a:t>incoming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emails.</a:t>
            </a:r>
            <a:endParaRPr sz="2800">
              <a:latin typeface="Calibri"/>
              <a:cs typeface="Calibri"/>
            </a:endParaRPr>
          </a:p>
          <a:p>
            <a:pPr marL="698500" marR="5080" lvl="1" indent="-287020" algn="just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699135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main </a:t>
            </a:r>
            <a:r>
              <a:rPr sz="2800" spc="-20" dirty="0">
                <a:latin typeface="Calibri"/>
                <a:cs typeface="Calibri"/>
              </a:rPr>
              <a:t>difference </a:t>
            </a:r>
            <a:r>
              <a:rPr sz="2800" spc="5" dirty="0">
                <a:latin typeface="Calibri"/>
                <a:cs typeface="Calibri"/>
              </a:rPr>
              <a:t>with </a:t>
            </a:r>
            <a:r>
              <a:rPr sz="2800" spc="-5" dirty="0">
                <a:latin typeface="Calibri"/>
                <a:cs typeface="Calibri"/>
              </a:rPr>
              <a:t>the both </a:t>
            </a:r>
            <a:r>
              <a:rPr sz="2800" spc="-15" dirty="0">
                <a:latin typeface="Calibri"/>
                <a:cs typeface="Calibri"/>
              </a:rPr>
              <a:t>protocols </a:t>
            </a:r>
            <a:r>
              <a:rPr sz="2800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that POP </a:t>
            </a:r>
            <a:r>
              <a:rPr sz="2800" spc="-5" dirty="0">
                <a:latin typeface="Calibri"/>
                <a:cs typeface="Calibri"/>
              </a:rPr>
              <a:t> downloads the </a:t>
            </a:r>
            <a:r>
              <a:rPr sz="2800" spc="-10" dirty="0">
                <a:latin typeface="Calibri"/>
                <a:cs typeface="Calibri"/>
              </a:rPr>
              <a:t>entire </a:t>
            </a:r>
            <a:r>
              <a:rPr sz="2800" spc="-5" dirty="0">
                <a:latin typeface="Calibri"/>
                <a:cs typeface="Calibri"/>
              </a:rPr>
              <a:t>email </a:t>
            </a:r>
            <a:r>
              <a:rPr sz="2800" spc="-15" dirty="0">
                <a:latin typeface="Calibri"/>
                <a:cs typeface="Calibri"/>
              </a:rPr>
              <a:t>into </a:t>
            </a:r>
            <a:r>
              <a:rPr sz="2800" spc="-5" dirty="0">
                <a:latin typeface="Calibri"/>
                <a:cs typeface="Calibri"/>
              </a:rPr>
              <a:t>the local </a:t>
            </a:r>
            <a:r>
              <a:rPr sz="2800" spc="-10" dirty="0">
                <a:latin typeface="Calibri"/>
                <a:cs typeface="Calibri"/>
              </a:rPr>
              <a:t>computer </a:t>
            </a:r>
            <a:r>
              <a:rPr sz="2800" spc="5" dirty="0">
                <a:latin typeface="Calibri"/>
                <a:cs typeface="Calibri"/>
              </a:rPr>
              <a:t>and 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deletes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 </a:t>
            </a:r>
            <a:r>
              <a:rPr sz="2800" spc="5" dirty="0">
                <a:latin typeface="Calibri"/>
                <a:cs typeface="Calibri"/>
              </a:rPr>
              <a:t>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server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once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downloaded.</a:t>
            </a:r>
            <a:endParaRPr sz="2800">
              <a:latin typeface="Calibri"/>
              <a:cs typeface="Calibri"/>
            </a:endParaRPr>
          </a:p>
          <a:p>
            <a:pPr marL="698500" lvl="1" indent="-287020" algn="just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699135" algn="l"/>
              </a:tabLst>
            </a:pPr>
            <a:r>
              <a:rPr sz="2800" spc="-5" dirty="0">
                <a:latin typeface="Calibri"/>
                <a:cs typeface="Calibri"/>
              </a:rPr>
              <a:t>This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helpful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server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less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free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memory.</a:t>
            </a:r>
            <a:endParaRPr sz="2800">
              <a:latin typeface="Calibri"/>
              <a:cs typeface="Calibri"/>
            </a:endParaRPr>
          </a:p>
          <a:p>
            <a:pPr marL="698500" lvl="1" indent="-287020" algn="just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699135" algn="l"/>
              </a:tabLst>
            </a:pPr>
            <a:r>
              <a:rPr sz="2800" spc="-15" dirty="0">
                <a:latin typeface="Calibri"/>
                <a:cs typeface="Calibri"/>
              </a:rPr>
              <a:t>Current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version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of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POP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POP3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568" y="3212592"/>
            <a:ext cx="7495032" cy="3517391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472" y="72839"/>
            <a:ext cx="8916035" cy="637476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290"/>
              </a:spcBef>
              <a:buClr>
                <a:srgbClr val="94B3D6"/>
              </a:buClr>
              <a:buSzPts val="700"/>
              <a:buFont typeface="Wingdings"/>
              <a:buChar char=""/>
              <a:tabLst>
                <a:tab pos="377825" algn="l"/>
                <a:tab pos="378460" algn="l"/>
              </a:tabLst>
            </a:pPr>
            <a:r>
              <a:rPr sz="3200" b="1" spc="-50" dirty="0">
                <a:solidFill>
                  <a:srgbClr val="FF0000"/>
                </a:solidFill>
                <a:latin typeface="Calibri"/>
                <a:cs typeface="Calibri"/>
              </a:rPr>
              <a:t>ADVANTAGES:</a:t>
            </a:r>
            <a:endParaRPr sz="3200">
              <a:latin typeface="Calibri"/>
              <a:cs typeface="Calibri"/>
            </a:endParaRPr>
          </a:p>
          <a:p>
            <a:pPr marL="756285" lvl="1" indent="-400050">
              <a:lnSpc>
                <a:spcPct val="100000"/>
              </a:lnSpc>
              <a:spcBef>
                <a:spcPts val="900"/>
              </a:spcBef>
              <a:buFont typeface="Wingdings"/>
              <a:buChar char="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Emails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downloaded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user`s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computer.</a:t>
            </a:r>
            <a:endParaRPr sz="2400">
              <a:latin typeface="Times New Roman"/>
              <a:cs typeface="Times New Roman"/>
            </a:endParaRPr>
          </a:p>
          <a:p>
            <a:pPr marL="756285" lvl="1" indent="-400050">
              <a:lnSpc>
                <a:spcPts val="2595"/>
              </a:lnSpc>
              <a:buFont typeface="Wingdings"/>
              <a:buChar char=""/>
              <a:tabLst>
                <a:tab pos="756285" algn="l"/>
                <a:tab pos="756920" algn="l"/>
                <a:tab pos="1936114" algn="l"/>
                <a:tab pos="3592195" algn="l"/>
                <a:tab pos="3997325" algn="l"/>
                <a:tab pos="4875530" algn="l"/>
                <a:tab pos="5515610" algn="l"/>
                <a:tab pos="6253480" algn="l"/>
                <a:tab pos="6708140" algn="l"/>
                <a:tab pos="7430770" algn="l"/>
                <a:tab pos="8004175" algn="l"/>
              </a:tabLst>
            </a:pPr>
            <a:r>
              <a:rPr sz="2400" dirty="0">
                <a:latin typeface="Times New Roman"/>
                <a:cs typeface="Times New Roman"/>
              </a:rPr>
              <a:t>opening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ac</a:t>
            </a:r>
            <a:r>
              <a:rPr sz="2400" dirty="0">
                <a:latin typeface="Times New Roman"/>
                <a:cs typeface="Times New Roman"/>
              </a:rPr>
              <a:t>hm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nts	is	qui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k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nd	</a:t>
            </a:r>
            <a:r>
              <a:rPr sz="2400" spc="-10" dirty="0">
                <a:latin typeface="Times New Roman"/>
                <a:cs typeface="Times New Roman"/>
              </a:rPr>
              <a:t>ea</a:t>
            </a:r>
            <a:r>
              <a:rPr sz="2400" spc="20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y	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	th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y	</a:t>
            </a:r>
            <a:r>
              <a:rPr sz="2400" spc="1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40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ts val="2595"/>
              </a:lnSpc>
            </a:pPr>
            <a:r>
              <a:rPr sz="2400" spc="-5" dirty="0">
                <a:latin typeface="Times New Roman"/>
                <a:cs typeface="Times New Roman"/>
              </a:rPr>
              <a:t>downloaded.</a:t>
            </a:r>
            <a:endParaRPr sz="2400">
              <a:latin typeface="Times New Roman"/>
              <a:cs typeface="Times New Roman"/>
            </a:endParaRPr>
          </a:p>
          <a:p>
            <a:pPr marL="756285" lvl="1" indent="-400050">
              <a:lnSpc>
                <a:spcPts val="2595"/>
              </a:lnSpc>
              <a:buFont typeface="Wingdings"/>
              <a:buChar char=""/>
              <a:tabLst>
                <a:tab pos="756285" algn="l"/>
                <a:tab pos="756920" algn="l"/>
              </a:tabLst>
            </a:pPr>
            <a:r>
              <a:rPr sz="2400" spc="-10" dirty="0">
                <a:latin typeface="Times New Roman"/>
                <a:cs typeface="Times New Roman"/>
              </a:rPr>
              <a:t>Less</a:t>
            </a:r>
            <a:r>
              <a:rPr sz="2400" spc="3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storage</a:t>
            </a:r>
            <a:r>
              <a:rPr sz="2400" spc="31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space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required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all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emails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stored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local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ts val="2595"/>
              </a:lnSpc>
            </a:pPr>
            <a:r>
              <a:rPr sz="2400" spc="-5" dirty="0">
                <a:latin typeface="Times New Roman"/>
                <a:cs typeface="Times New Roman"/>
              </a:rPr>
              <a:t>machine.</a:t>
            </a:r>
            <a:endParaRPr sz="2400">
              <a:latin typeface="Times New Roman"/>
              <a:cs typeface="Times New Roman"/>
            </a:endParaRPr>
          </a:p>
          <a:p>
            <a:pPr marL="780415" lvl="1" indent="-424180">
              <a:lnSpc>
                <a:spcPct val="100000"/>
              </a:lnSpc>
              <a:buFont typeface="Wingdings"/>
              <a:buChar char=""/>
              <a:tabLst>
                <a:tab pos="780415" algn="l"/>
                <a:tab pos="781050" algn="l"/>
              </a:tabLst>
            </a:pPr>
            <a:r>
              <a:rPr sz="2400" spc="-5" dirty="0">
                <a:latin typeface="Times New Roman"/>
                <a:cs typeface="Times New Roman"/>
              </a:rPr>
              <a:t>Storage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capacity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emails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limited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spc="-20" dirty="0">
                <a:latin typeface="Times New Roman"/>
                <a:cs typeface="Times New Roman"/>
              </a:rPr>
              <a:t>your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hard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disk.</a:t>
            </a:r>
            <a:endParaRPr sz="2400">
              <a:latin typeface="Times New Roman"/>
              <a:cs typeface="Times New Roman"/>
            </a:endParaRPr>
          </a:p>
          <a:p>
            <a:pPr marL="780415" lvl="1" indent="-424180">
              <a:lnSpc>
                <a:spcPct val="100000"/>
              </a:lnSpc>
              <a:buFont typeface="Wingdings"/>
              <a:buChar char=""/>
              <a:tabLst>
                <a:tab pos="780415" algn="l"/>
                <a:tab pos="781050" algn="l"/>
              </a:tabLst>
            </a:pPr>
            <a:r>
              <a:rPr sz="2400" spc="-5" dirty="0">
                <a:latin typeface="Times New Roman"/>
                <a:cs typeface="Times New Roman"/>
              </a:rPr>
              <a:t>very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popular,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easy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-5" dirty="0">
                <a:latin typeface="Times New Roman"/>
                <a:cs typeface="Times New Roman"/>
              </a:rPr>
              <a:t> configure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 use.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24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Font typeface="Wingdings"/>
              <a:buChar char=""/>
              <a:tabLst>
                <a:tab pos="357505" algn="l"/>
              </a:tabLst>
            </a:pPr>
            <a:r>
              <a:rPr sz="32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DISADVANTAGES:</a:t>
            </a:r>
            <a:endParaRPr sz="3200">
              <a:latin typeface="Times New Roman"/>
              <a:cs typeface="Times New Roman"/>
            </a:endParaRPr>
          </a:p>
          <a:p>
            <a:pPr marL="744220" lvl="1" indent="-387350">
              <a:lnSpc>
                <a:spcPts val="2595"/>
              </a:lnSpc>
              <a:spcBef>
                <a:spcPts val="2795"/>
              </a:spcBef>
              <a:buFont typeface="Wingdings"/>
              <a:buChar char=""/>
              <a:tabLst>
                <a:tab pos="743585" algn="l"/>
                <a:tab pos="744220" algn="l"/>
              </a:tabLst>
            </a:pPr>
            <a:r>
              <a:rPr sz="2400" dirty="0">
                <a:latin typeface="Times New Roman"/>
                <a:cs typeface="Times New Roman"/>
              </a:rPr>
              <a:t>Emails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cannot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accessed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other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machines(unless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configured</a:t>
            </a:r>
            <a:endParaRPr sz="2400">
              <a:latin typeface="Times New Roman"/>
              <a:cs typeface="Times New Roman"/>
            </a:endParaRPr>
          </a:p>
          <a:p>
            <a:pPr marL="744220">
              <a:lnSpc>
                <a:spcPts val="2595"/>
              </a:lnSpc>
              <a:tabLst>
                <a:tab pos="1515110" algn="l"/>
              </a:tabLst>
            </a:pPr>
            <a:r>
              <a:rPr sz="2400" dirty="0">
                <a:latin typeface="Times New Roman"/>
                <a:cs typeface="Times New Roman"/>
              </a:rPr>
              <a:t>to do	</a:t>
            </a:r>
            <a:r>
              <a:rPr sz="2400" spc="-5" dirty="0">
                <a:latin typeface="Times New Roman"/>
                <a:cs typeface="Times New Roman"/>
              </a:rPr>
              <a:t>so).</a:t>
            </a:r>
            <a:endParaRPr sz="2400">
              <a:latin typeface="Times New Roman"/>
              <a:cs typeface="Times New Roman"/>
            </a:endParaRPr>
          </a:p>
          <a:p>
            <a:pPr marL="744220" lvl="1" indent="-387350">
              <a:lnSpc>
                <a:spcPts val="2595"/>
              </a:lnSpc>
              <a:buFont typeface="Wingdings"/>
              <a:buChar char=""/>
              <a:tabLst>
                <a:tab pos="743585" algn="l"/>
                <a:tab pos="744220" algn="l"/>
              </a:tabLst>
            </a:pPr>
            <a:r>
              <a:rPr sz="2400" dirty="0">
                <a:latin typeface="Times New Roman"/>
                <a:cs typeface="Times New Roman"/>
              </a:rPr>
              <a:t>Exporting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local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mail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folder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another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email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client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physical</a:t>
            </a:r>
            <a:endParaRPr sz="2400">
              <a:latin typeface="Times New Roman"/>
              <a:cs typeface="Times New Roman"/>
            </a:endParaRPr>
          </a:p>
          <a:p>
            <a:pPr marL="744220">
              <a:lnSpc>
                <a:spcPts val="2595"/>
              </a:lnSpc>
            </a:pPr>
            <a:r>
              <a:rPr sz="2400" spc="-5" dirty="0">
                <a:latin typeface="Times New Roman"/>
                <a:cs typeface="Times New Roman"/>
              </a:rPr>
              <a:t>machine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difficult.</a:t>
            </a:r>
            <a:endParaRPr sz="2400">
              <a:latin typeface="Times New Roman"/>
              <a:cs typeface="Times New Roman"/>
            </a:endParaRPr>
          </a:p>
          <a:p>
            <a:pPr marL="744220" lvl="1" indent="-387350">
              <a:lnSpc>
                <a:spcPts val="2595"/>
              </a:lnSpc>
              <a:buFont typeface="Wingdings"/>
              <a:buChar char=""/>
              <a:tabLst>
                <a:tab pos="743585" algn="l"/>
                <a:tab pos="744220" algn="l"/>
              </a:tabLst>
            </a:pPr>
            <a:r>
              <a:rPr sz="2400" dirty="0">
                <a:latin typeface="Times New Roman"/>
                <a:cs typeface="Times New Roman"/>
              </a:rPr>
              <a:t>Email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folders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can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become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corrupted,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potentially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losing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entire</a:t>
            </a:r>
            <a:endParaRPr sz="2400">
              <a:latin typeface="Times New Roman"/>
              <a:cs typeface="Times New Roman"/>
            </a:endParaRPr>
          </a:p>
          <a:p>
            <a:pPr marL="744220">
              <a:lnSpc>
                <a:spcPts val="2595"/>
              </a:lnSpc>
            </a:pPr>
            <a:r>
              <a:rPr sz="2400" dirty="0">
                <a:latin typeface="Times New Roman"/>
                <a:cs typeface="Times New Roman"/>
              </a:rPr>
              <a:t>mailbox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once</a:t>
            </a:r>
            <a:r>
              <a:rPr sz="2300" spc="-5" dirty="0">
                <a:latin typeface="Times New Roman"/>
                <a:cs typeface="Times New Roman"/>
              </a:rPr>
              <a:t>.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30" y="0"/>
            <a:ext cx="8853170" cy="3355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39420" indent="-427355" algn="just">
              <a:lnSpc>
                <a:spcPct val="100000"/>
              </a:lnSpc>
              <a:spcBef>
                <a:spcPts val="770"/>
              </a:spcBef>
              <a:buClr>
                <a:srgbClr val="000000"/>
              </a:buClr>
              <a:buFont typeface="Wingdings"/>
              <a:buChar char=""/>
              <a:tabLst>
                <a:tab pos="440055" algn="l"/>
              </a:tabLst>
            </a:pPr>
            <a:r>
              <a:rPr sz="2800" b="1" spc="-5" dirty="0">
                <a:solidFill>
                  <a:srgbClr val="00AFEF"/>
                </a:solidFill>
                <a:latin typeface="Calibri"/>
                <a:cs typeface="Calibri"/>
              </a:rPr>
              <a:t>IMAP(Internet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Mail</a:t>
            </a:r>
            <a:r>
              <a:rPr sz="2800" b="1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Access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AFEF"/>
                </a:solidFill>
                <a:latin typeface="Calibri"/>
                <a:cs typeface="Calibri"/>
              </a:rPr>
              <a:t>Protocol)</a:t>
            </a:r>
            <a:endParaRPr sz="28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15" dirty="0">
                <a:latin typeface="Calibri"/>
                <a:cs typeface="Calibri"/>
              </a:rPr>
              <a:t> protocol </a:t>
            </a:r>
            <a:r>
              <a:rPr sz="2800" dirty="0">
                <a:latin typeface="Calibri"/>
                <a:cs typeface="Calibri"/>
              </a:rPr>
              <a:t>is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receiving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an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email</a:t>
            </a:r>
            <a:r>
              <a:rPr sz="280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36880" algn="l"/>
              </a:tabLst>
            </a:pPr>
            <a:r>
              <a:rPr dirty="0"/>
              <a:t>	</a:t>
            </a:r>
            <a:r>
              <a:rPr sz="2800" dirty="0">
                <a:latin typeface="Calibri"/>
                <a:cs typeface="Calibri"/>
              </a:rPr>
              <a:t>When one </a:t>
            </a:r>
            <a:r>
              <a:rPr sz="2800" spc="-5" dirty="0">
                <a:latin typeface="Calibri"/>
                <a:cs typeface="Calibri"/>
              </a:rPr>
              <a:t>uses </a:t>
            </a:r>
            <a:r>
              <a:rPr sz="2800" b="1" spc="-60" dirty="0">
                <a:latin typeface="Calibri"/>
                <a:cs typeface="Calibri"/>
              </a:rPr>
              <a:t>IMAP,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emails will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5" dirty="0">
                <a:latin typeface="Calibri"/>
                <a:cs typeface="Calibri"/>
              </a:rPr>
              <a:t>present </a:t>
            </a:r>
            <a:r>
              <a:rPr sz="2800" dirty="0">
                <a:latin typeface="Calibri"/>
                <a:cs typeface="Calibri"/>
              </a:rPr>
              <a:t>in the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server </a:t>
            </a:r>
            <a:r>
              <a:rPr sz="2800" dirty="0">
                <a:latin typeface="Calibri"/>
                <a:cs typeface="Calibri"/>
              </a:rPr>
              <a:t>and not </a:t>
            </a:r>
            <a:r>
              <a:rPr sz="2800" spc="-20" dirty="0">
                <a:latin typeface="Calibri"/>
                <a:cs typeface="Calibri"/>
              </a:rPr>
              <a:t>get </a:t>
            </a:r>
            <a:r>
              <a:rPr sz="2800" dirty="0">
                <a:latin typeface="Calibri"/>
                <a:cs typeface="Calibri"/>
              </a:rPr>
              <a:t>downloaded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user`s </a:t>
            </a:r>
            <a:r>
              <a:rPr sz="2800" dirty="0">
                <a:latin typeface="Calibri"/>
                <a:cs typeface="Calibri"/>
              </a:rPr>
              <a:t>mail </a:t>
            </a:r>
            <a:r>
              <a:rPr sz="2800" spc="-15" dirty="0">
                <a:latin typeface="Calibri"/>
                <a:cs typeface="Calibri"/>
              </a:rPr>
              <a:t>box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deleted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from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server.</a:t>
            </a:r>
            <a:endParaRPr sz="28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36880" algn="l"/>
              </a:tabLst>
            </a:pPr>
            <a:r>
              <a:rPr dirty="0"/>
              <a:t>	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helps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6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have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dirty="0">
                <a:latin typeface="Calibri"/>
                <a:cs typeface="Calibri"/>
              </a:rPr>
              <a:t> 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6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local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server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is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increased.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3203448"/>
            <a:ext cx="7680959" cy="3496055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8" y="91639"/>
            <a:ext cx="8900795" cy="531876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439420" indent="-427355">
              <a:lnSpc>
                <a:spcPct val="100000"/>
              </a:lnSpc>
              <a:spcBef>
                <a:spcPts val="765"/>
              </a:spcBef>
              <a:buClr>
                <a:srgbClr val="000000"/>
              </a:buClr>
              <a:buFont typeface="Wingdings"/>
              <a:buChar char=""/>
              <a:tabLst>
                <a:tab pos="439420" algn="l"/>
                <a:tab pos="440055" algn="l"/>
              </a:tabLst>
            </a:pPr>
            <a:r>
              <a:rPr sz="2800" b="1" spc="-40" dirty="0">
                <a:solidFill>
                  <a:srgbClr val="FF0000"/>
                </a:solidFill>
                <a:latin typeface="Calibri"/>
                <a:cs typeface="Calibri"/>
              </a:rPr>
              <a:t>ADVANTAGES:</a:t>
            </a:r>
            <a:endParaRPr sz="2800">
              <a:latin typeface="Calibri"/>
              <a:cs typeface="Calibri"/>
            </a:endParaRPr>
          </a:p>
          <a:p>
            <a:pPr marL="756285" marR="6350" lvl="1" indent="-39941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756920" algn="l"/>
                <a:tab pos="1622425" algn="l"/>
                <a:tab pos="2116455" algn="l"/>
                <a:tab pos="2769235" algn="l"/>
                <a:tab pos="3369310" algn="l"/>
                <a:tab pos="4656455" algn="l"/>
                <a:tab pos="5842000" algn="l"/>
                <a:tab pos="6506845" algn="l"/>
                <a:tab pos="8183880" algn="l"/>
              </a:tabLst>
            </a:pPr>
            <a:r>
              <a:rPr sz="2800" dirty="0">
                <a:latin typeface="Calibri"/>
                <a:cs typeface="Calibri"/>
              </a:rPr>
              <a:t>Mail	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ed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1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ser</a:t>
            </a:r>
            <a:r>
              <a:rPr sz="2800" spc="-25" dirty="0">
                <a:latin typeface="Calibri"/>
                <a:cs typeface="Calibri"/>
              </a:rPr>
              <a:t>v</a:t>
            </a:r>
            <a:r>
              <a:rPr sz="2800" spc="5" dirty="0">
                <a:latin typeface="Calibri"/>
                <a:cs typeface="Calibri"/>
              </a:rPr>
              <a:t>e</a:t>
            </a:r>
            <a:r>
              <a:rPr sz="2800" spc="-24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,	i</a:t>
            </a:r>
            <a:r>
              <a:rPr sz="2800" spc="-15" dirty="0">
                <a:latin typeface="Calibri"/>
                <a:cs typeface="Calibri"/>
              </a:rPr>
              <a:t>.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.	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cc</a:t>
            </a:r>
            <a:r>
              <a:rPr sz="2800" dirty="0">
                <a:latin typeface="Calibri"/>
                <a:cs typeface="Calibri"/>
              </a:rPr>
              <a:t>essible	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om  multiple	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location.</a:t>
            </a:r>
            <a:endParaRPr sz="2800">
              <a:latin typeface="Calibri"/>
              <a:cs typeface="Calibri"/>
            </a:endParaRPr>
          </a:p>
          <a:p>
            <a:pPr marL="756285" lvl="1" indent="-40005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Internet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connection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access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mail.</a:t>
            </a:r>
            <a:endParaRPr sz="2800">
              <a:latin typeface="Calibri"/>
              <a:cs typeface="Calibri"/>
            </a:endParaRPr>
          </a:p>
          <a:p>
            <a:pPr marL="756285" marR="5080" lvl="1" indent="-39941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756920" algn="l"/>
                <a:tab pos="1555115" algn="l"/>
                <a:tab pos="1933575" algn="l"/>
                <a:tab pos="4043045" algn="l"/>
                <a:tab pos="5223510" algn="l"/>
                <a:tab pos="5753735" algn="l"/>
                <a:tab pos="6104255" algn="l"/>
                <a:tab pos="7165340" algn="l"/>
                <a:tab pos="7546975" algn="l"/>
              </a:tabLst>
            </a:pPr>
            <a:r>
              <a:rPr sz="2800" dirty="0">
                <a:latin typeface="Calibri"/>
                <a:cs typeface="Calibri"/>
              </a:rPr>
              <a:t>Mail	</a:t>
            </a:r>
            <a:r>
              <a:rPr sz="2800" spc="-2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	a</a:t>
            </a:r>
            <a:r>
              <a:rPr sz="2800" spc="-15" dirty="0">
                <a:latin typeface="Calibri"/>
                <a:cs typeface="Calibri"/>
              </a:rPr>
              <a:t>u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ti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y	</a:t>
            </a:r>
            <a:r>
              <a:rPr sz="2800" spc="-15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0" dirty="0">
                <a:latin typeface="Calibri"/>
                <a:cs typeface="Calibri"/>
              </a:rPr>
              <a:t>k</a:t>
            </a:r>
            <a:r>
              <a:rPr sz="2800" dirty="0">
                <a:latin typeface="Calibri"/>
                <a:cs typeface="Calibri"/>
              </a:rPr>
              <a:t>ed	</a:t>
            </a:r>
            <a:r>
              <a:rPr sz="2800" spc="-15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p	if	</a:t>
            </a:r>
            <a:r>
              <a:rPr sz="2800" spc="-5" dirty="0">
                <a:latin typeface="Calibri"/>
                <a:cs typeface="Calibri"/>
              </a:rPr>
              <a:t>se</a:t>
            </a:r>
            <a:r>
              <a:rPr sz="2800" spc="25" dirty="0">
                <a:latin typeface="Calibri"/>
                <a:cs typeface="Calibri"/>
              </a:rPr>
              <a:t>r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er	</a:t>
            </a:r>
            <a:r>
              <a:rPr sz="2800" spc="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	</a:t>
            </a:r>
            <a:r>
              <a:rPr sz="2800" spc="-1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ed  </a:t>
            </a:r>
            <a:r>
              <a:rPr sz="2800" spc="-30" dirty="0">
                <a:latin typeface="Calibri"/>
                <a:cs typeface="Calibri"/>
              </a:rPr>
              <a:t>properly.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3850">
              <a:latin typeface="Calibri"/>
              <a:cs typeface="Calibri"/>
            </a:endParaRPr>
          </a:p>
          <a:p>
            <a:pPr marL="439420" indent="-42735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Wingdings"/>
              <a:buChar char=""/>
              <a:tabLst>
                <a:tab pos="439420" algn="l"/>
                <a:tab pos="440055" algn="l"/>
              </a:tabLst>
            </a:pPr>
            <a:r>
              <a:rPr sz="2800" b="1" spc="-35" dirty="0">
                <a:solidFill>
                  <a:srgbClr val="FF0000"/>
                </a:solidFill>
                <a:latin typeface="Calibri"/>
                <a:cs typeface="Calibri"/>
              </a:rPr>
              <a:t>DISADVANTAGES:</a:t>
            </a:r>
            <a:endParaRPr sz="2800">
              <a:latin typeface="Calibri"/>
              <a:cs typeface="Calibri"/>
            </a:endParaRPr>
          </a:p>
          <a:p>
            <a:pPr marL="1155700" marR="8890" lvl="1" indent="-457834" algn="just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1156335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main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disadvantage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of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IMAP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protocols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6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 is   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mandatory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20" dirty="0">
                <a:latin typeface="Calibri"/>
                <a:cs typeface="Calibri"/>
              </a:rPr>
              <a:t>have </a:t>
            </a:r>
            <a:r>
              <a:rPr sz="2800" dirty="0">
                <a:latin typeface="Calibri"/>
                <a:cs typeface="Calibri"/>
              </a:rPr>
              <a:t>an </a:t>
            </a:r>
            <a:r>
              <a:rPr sz="2800" spc="-15" dirty="0">
                <a:latin typeface="Calibri"/>
                <a:cs typeface="Calibri"/>
              </a:rPr>
              <a:t>internet </a:t>
            </a:r>
            <a:r>
              <a:rPr sz="2800" spc="-5" dirty="0">
                <a:latin typeface="Calibri"/>
                <a:cs typeface="Calibri"/>
              </a:rPr>
              <a:t>connection </a:t>
            </a:r>
            <a:r>
              <a:rPr sz="2800" spc="10" dirty="0">
                <a:latin typeface="Calibri"/>
                <a:cs typeface="Calibri"/>
              </a:rPr>
              <a:t>on 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read/reply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message.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2507" y="21793"/>
            <a:ext cx="15538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0" dirty="0">
                <a:solidFill>
                  <a:srgbClr val="006FC0"/>
                </a:solidFill>
                <a:latin typeface="Times New Roman"/>
                <a:cs typeface="Times New Roman"/>
              </a:rPr>
              <a:t>WWW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81" y="715467"/>
            <a:ext cx="8863965" cy="4611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40" dirty="0">
                <a:latin typeface="Calibri"/>
                <a:cs typeface="Calibri"/>
              </a:rPr>
              <a:t>World </a:t>
            </a:r>
            <a:r>
              <a:rPr sz="3200" spc="-5" dirty="0">
                <a:latin typeface="Calibri"/>
                <a:cs typeface="Calibri"/>
              </a:rPr>
              <a:t>Wide </a:t>
            </a:r>
            <a:r>
              <a:rPr sz="3200" spc="-50" dirty="0">
                <a:latin typeface="Calibri"/>
                <a:cs typeface="Calibri"/>
              </a:rPr>
              <a:t>Web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universe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network-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accessible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information.</a:t>
            </a:r>
            <a:endParaRPr sz="3200">
              <a:latin typeface="Calibri"/>
              <a:cs typeface="Calibri"/>
            </a:endParaRPr>
          </a:p>
          <a:p>
            <a:pPr marL="356870" marR="8255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In </a:t>
            </a:r>
            <a:r>
              <a:rPr sz="3200" spc="-5" dirty="0">
                <a:latin typeface="Calibri"/>
                <a:cs typeface="Calibri"/>
              </a:rPr>
              <a:t>simple </a:t>
            </a:r>
            <a:r>
              <a:rPr sz="3200" spc="-10" dirty="0">
                <a:latin typeface="Calibri"/>
                <a:cs typeface="Calibri"/>
              </a:rPr>
              <a:t>terms,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35" dirty="0">
                <a:latin typeface="Calibri"/>
                <a:cs typeface="Calibri"/>
              </a:rPr>
              <a:t>World </a:t>
            </a:r>
            <a:r>
              <a:rPr sz="3200" spc="-5" dirty="0">
                <a:latin typeface="Calibri"/>
                <a:cs typeface="Calibri"/>
              </a:rPr>
              <a:t>Wide </a:t>
            </a:r>
            <a:r>
              <a:rPr sz="3200" spc="-45" dirty="0">
                <a:latin typeface="Calibri"/>
                <a:cs typeface="Calibri"/>
              </a:rPr>
              <a:t>Web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40" dirty="0">
                <a:latin typeface="Calibri"/>
                <a:cs typeface="Calibri"/>
              </a:rPr>
              <a:t>way </a:t>
            </a:r>
            <a:r>
              <a:rPr sz="3200" spc="-10" dirty="0">
                <a:latin typeface="Calibri"/>
                <a:cs typeface="Calibri"/>
              </a:rPr>
              <a:t>of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exchanging </a:t>
            </a:r>
            <a:r>
              <a:rPr sz="3200" spc="-10" dirty="0">
                <a:latin typeface="Calibri"/>
                <a:cs typeface="Calibri"/>
              </a:rPr>
              <a:t>information </a:t>
            </a:r>
            <a:r>
              <a:rPr sz="3200" spc="-15" dirty="0">
                <a:latin typeface="Calibri"/>
                <a:cs typeface="Calibri"/>
              </a:rPr>
              <a:t>between computers </a:t>
            </a:r>
            <a:r>
              <a:rPr sz="3200" spc="5" dirty="0">
                <a:latin typeface="Calibri"/>
                <a:cs typeface="Calibri"/>
              </a:rPr>
              <a:t>on </a:t>
            </a: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Internet.</a:t>
            </a:r>
            <a:endParaRPr sz="3200">
              <a:latin typeface="Calibri"/>
              <a:cs typeface="Calibri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b="1" spc="-25" dirty="0">
                <a:latin typeface="Calibri"/>
                <a:cs typeface="Calibri"/>
              </a:rPr>
              <a:t>World </a:t>
            </a:r>
            <a:r>
              <a:rPr sz="3200" b="1" spc="-5" dirty="0">
                <a:latin typeface="Calibri"/>
                <a:cs typeface="Calibri"/>
              </a:rPr>
              <a:t>Wide </a:t>
            </a:r>
            <a:r>
              <a:rPr sz="3200" b="1" spc="-45" dirty="0">
                <a:latin typeface="Calibri"/>
                <a:cs typeface="Calibri"/>
              </a:rPr>
              <a:t>Web </a:t>
            </a:r>
            <a:r>
              <a:rPr sz="3200" b="1" dirty="0">
                <a:latin typeface="Calibri"/>
                <a:cs typeface="Calibri"/>
              </a:rPr>
              <a:t>is </a:t>
            </a:r>
            <a:r>
              <a:rPr sz="3200" b="1" spc="-5" dirty="0">
                <a:latin typeface="Calibri"/>
                <a:cs typeface="Calibri"/>
              </a:rPr>
              <a:t>based </a:t>
            </a:r>
            <a:r>
              <a:rPr sz="3200" b="1" dirty="0">
                <a:latin typeface="Calibri"/>
                <a:cs typeface="Calibri"/>
              </a:rPr>
              <a:t>on </a:t>
            </a:r>
            <a:r>
              <a:rPr sz="3200" b="1" spc="-20" dirty="0">
                <a:latin typeface="Calibri"/>
                <a:cs typeface="Calibri"/>
              </a:rPr>
              <a:t>several different 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Technologies </a:t>
            </a:r>
            <a:r>
              <a:rPr sz="3200" spc="-5" dirty="0">
                <a:latin typeface="Calibri"/>
                <a:cs typeface="Calibri"/>
              </a:rPr>
              <a:t>: </a:t>
            </a:r>
            <a:r>
              <a:rPr sz="3200" b="1" spc="-35" dirty="0">
                <a:solidFill>
                  <a:srgbClr val="FF0000"/>
                </a:solidFill>
                <a:latin typeface="Calibri"/>
                <a:cs typeface="Calibri"/>
              </a:rPr>
              <a:t>Web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browsers, Hypertext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Markup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Language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(HTML) and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Hypertext </a:t>
            </a:r>
            <a:r>
              <a:rPr sz="3200" b="1" spc="-45" dirty="0">
                <a:solidFill>
                  <a:srgbClr val="FF0000"/>
                </a:solidFill>
                <a:latin typeface="Calibri"/>
                <a:cs typeface="Calibri"/>
              </a:rPr>
              <a:t>Transfer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Protocol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(HTTP).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4488" y="56845"/>
            <a:ext cx="38798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0" dirty="0">
                <a:solidFill>
                  <a:srgbClr val="006FC0"/>
                </a:solidFill>
                <a:latin typeface="Calibri"/>
                <a:cs typeface="Calibri"/>
              </a:rPr>
              <a:t>Features</a:t>
            </a:r>
            <a:r>
              <a:rPr sz="40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40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WWW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5524" y="717347"/>
            <a:ext cx="8653780" cy="461200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45" dirty="0">
                <a:latin typeface="Calibri"/>
                <a:cs typeface="Calibri"/>
              </a:rPr>
              <a:t>HyperText</a:t>
            </a:r>
            <a:r>
              <a:rPr sz="3200" b="1" spc="4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Information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35" dirty="0">
                <a:latin typeface="Calibri"/>
                <a:cs typeface="Calibri"/>
              </a:rPr>
              <a:t>System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5" dirty="0">
                <a:latin typeface="Calibri"/>
                <a:cs typeface="Calibri"/>
              </a:rPr>
              <a:t>Cross-Platform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20" dirty="0">
                <a:latin typeface="Calibri"/>
                <a:cs typeface="Calibri"/>
              </a:rPr>
              <a:t>Distributed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Calibri"/>
                <a:cs typeface="Calibri"/>
              </a:rPr>
              <a:t>Open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Standards</a:t>
            </a:r>
            <a:r>
              <a:rPr sz="3200" b="1" spc="3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Open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Source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5" dirty="0">
                <a:latin typeface="Calibri"/>
                <a:cs typeface="Calibri"/>
              </a:rPr>
              <a:t>Uses</a:t>
            </a:r>
            <a:r>
              <a:rPr sz="3200" b="1" spc="210" dirty="0">
                <a:latin typeface="Calibri"/>
                <a:cs typeface="Calibri"/>
              </a:rPr>
              <a:t> </a:t>
            </a:r>
            <a:r>
              <a:rPr sz="3200" b="1" spc="-45" dirty="0">
                <a:latin typeface="Calibri"/>
                <a:cs typeface="Calibri"/>
              </a:rPr>
              <a:t>Web</a:t>
            </a:r>
            <a:r>
              <a:rPr sz="3200" b="1" spc="229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Browsers</a:t>
            </a:r>
            <a:r>
              <a:rPr sz="3200" b="1" spc="22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spc="25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provide</a:t>
            </a:r>
            <a:r>
              <a:rPr sz="3200" b="1" spc="2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</a:t>
            </a:r>
            <a:r>
              <a:rPr sz="3200" b="1" spc="2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single</a:t>
            </a:r>
            <a:r>
              <a:rPr sz="3200" b="1" spc="22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interface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for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many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services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5" dirty="0">
                <a:latin typeface="Calibri"/>
                <a:cs typeface="Calibri"/>
              </a:rPr>
              <a:t>Dynamic,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Interactive</a:t>
            </a:r>
            <a:r>
              <a:rPr sz="3200" b="1" spc="4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Evolving.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30" dirty="0">
                <a:latin typeface="Calibri"/>
                <a:cs typeface="Calibri"/>
              </a:rPr>
              <a:t>“Web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2.0”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7404" y="251917"/>
            <a:ext cx="52158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5" dirty="0">
                <a:solidFill>
                  <a:srgbClr val="006FC0"/>
                </a:solidFill>
                <a:latin typeface="Calibri"/>
                <a:cs typeface="Calibri"/>
              </a:rPr>
              <a:t>Components</a:t>
            </a:r>
            <a:r>
              <a:rPr b="1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WWW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591" y="1262252"/>
            <a:ext cx="8753475" cy="4805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20" dirty="0">
                <a:latin typeface="Calibri"/>
                <a:cs typeface="Calibri"/>
              </a:rPr>
              <a:t>There</a:t>
            </a:r>
            <a:r>
              <a:rPr sz="3200" b="1" spc="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are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5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Components</a:t>
            </a:r>
            <a:r>
              <a:rPr sz="3200" b="1" spc="4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WWW:</a:t>
            </a:r>
            <a:endParaRPr sz="3200">
              <a:latin typeface="Calibri"/>
              <a:cs typeface="Calibri"/>
            </a:endParaRPr>
          </a:p>
          <a:p>
            <a:pPr marL="12700" marR="5080" algn="just">
              <a:lnSpc>
                <a:spcPts val="3080"/>
              </a:lnSpc>
              <a:spcBef>
                <a:spcPts val="735"/>
              </a:spcBef>
              <a:buAutoNum type="arabicPeriod"/>
              <a:tabLst>
                <a:tab pos="622935" algn="l"/>
              </a:tabLst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Uniform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Resource</a:t>
            </a:r>
            <a:r>
              <a:rPr sz="3200" b="1" spc="6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Locator</a:t>
            </a:r>
            <a:r>
              <a:rPr sz="3200" b="1" spc="6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(URL):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serves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25" dirty="0">
                <a:latin typeface="Calibri"/>
                <a:cs typeface="Calibri"/>
              </a:rPr>
              <a:t>as 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system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resources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web.</a:t>
            </a:r>
            <a:endParaRPr sz="3200">
              <a:latin typeface="Calibri"/>
              <a:cs typeface="Calibri"/>
            </a:endParaRPr>
          </a:p>
          <a:p>
            <a:pPr marL="12700" marR="5715" algn="just">
              <a:lnSpc>
                <a:spcPts val="3070"/>
              </a:lnSpc>
              <a:spcBef>
                <a:spcPts val="765"/>
              </a:spcBef>
              <a:buAutoNum type="arabicPeriod"/>
              <a:tabLst>
                <a:tab pos="577215" algn="l"/>
              </a:tabLst>
            </a:pPr>
            <a:r>
              <a:rPr sz="3200" b="1" spc="-40" dirty="0">
                <a:solidFill>
                  <a:srgbClr val="FF0000"/>
                </a:solidFill>
                <a:latin typeface="Calibri"/>
                <a:cs typeface="Calibri"/>
              </a:rPr>
              <a:t>HyperText</a:t>
            </a:r>
            <a:r>
              <a:rPr sz="32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FF0000"/>
                </a:solidFill>
                <a:latin typeface="Calibri"/>
                <a:cs typeface="Calibri"/>
              </a:rPr>
              <a:t>Transfer</a:t>
            </a:r>
            <a:r>
              <a:rPr sz="32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Protocol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(HTTP):</a:t>
            </a:r>
            <a:r>
              <a:rPr sz="32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specifies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communication</a:t>
            </a:r>
            <a:r>
              <a:rPr sz="3200" spc="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browser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server.</a:t>
            </a:r>
            <a:endParaRPr sz="3200">
              <a:latin typeface="Calibri"/>
              <a:cs typeface="Calibri"/>
            </a:endParaRPr>
          </a:p>
          <a:p>
            <a:pPr marL="12700" marR="5715" algn="just">
              <a:lnSpc>
                <a:spcPts val="3080"/>
              </a:lnSpc>
              <a:spcBef>
                <a:spcPts val="770"/>
              </a:spcBef>
              <a:buAutoNum type="arabicPeriod"/>
              <a:tabLst>
                <a:tab pos="461645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Hyper </a:t>
            </a:r>
            <a:r>
              <a:rPr sz="3200" b="1" spc="-85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Markup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Language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(HTML): </a:t>
            </a:r>
            <a:r>
              <a:rPr sz="3200" dirty="0">
                <a:latin typeface="Calibri"/>
                <a:cs typeface="Calibri"/>
              </a:rPr>
              <a:t>It </a:t>
            </a:r>
            <a:r>
              <a:rPr sz="3200" spc="-10" dirty="0">
                <a:latin typeface="Calibri"/>
                <a:cs typeface="Calibri"/>
              </a:rPr>
              <a:t>Defines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structure,</a:t>
            </a:r>
            <a:r>
              <a:rPr sz="3200" spc="7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organisation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content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webpage.</a:t>
            </a:r>
            <a:endParaRPr sz="3200">
              <a:latin typeface="Calibri"/>
              <a:cs typeface="Calibri"/>
            </a:endParaRPr>
          </a:p>
          <a:p>
            <a:pPr marL="12700" marR="6985" algn="just">
              <a:lnSpc>
                <a:spcPct val="80000"/>
              </a:lnSpc>
              <a:spcBef>
                <a:spcPts val="785"/>
              </a:spcBef>
              <a:buAutoNum type="arabicPeriod"/>
              <a:tabLst>
                <a:tab pos="442595" algn="l"/>
              </a:tabLst>
            </a:pPr>
            <a:r>
              <a:rPr sz="3200" b="1" spc="-45" dirty="0">
                <a:solidFill>
                  <a:srgbClr val="FF0000"/>
                </a:solidFill>
                <a:latin typeface="Calibri"/>
                <a:cs typeface="Calibri"/>
              </a:rPr>
              <a:t>Web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Server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5" dirty="0">
                <a:latin typeface="Calibri"/>
                <a:cs typeface="Calibri"/>
              </a:rPr>
              <a:t>web </a:t>
            </a:r>
            <a:r>
              <a:rPr sz="3200" spc="-10" dirty="0">
                <a:latin typeface="Calibri"/>
                <a:cs typeface="Calibri"/>
              </a:rPr>
              <a:t>server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computer </a:t>
            </a:r>
            <a:r>
              <a:rPr sz="3200" spc="-15" dirty="0">
                <a:latin typeface="Calibri"/>
                <a:cs typeface="Calibri"/>
              </a:rPr>
              <a:t>software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 underlying </a:t>
            </a:r>
            <a:r>
              <a:rPr sz="3200" spc="-20" dirty="0">
                <a:latin typeface="Calibri"/>
                <a:cs typeface="Calibri"/>
              </a:rPr>
              <a:t>hardware </a:t>
            </a:r>
            <a:r>
              <a:rPr sz="3200" spc="-10" dirty="0">
                <a:latin typeface="Calibri"/>
                <a:cs typeface="Calibri"/>
              </a:rPr>
              <a:t>that </a:t>
            </a:r>
            <a:r>
              <a:rPr sz="3200" dirty="0">
                <a:latin typeface="Calibri"/>
                <a:cs typeface="Calibri"/>
              </a:rPr>
              <a:t>accepts </a:t>
            </a:r>
            <a:r>
              <a:rPr sz="3200" spc="-20" dirty="0">
                <a:latin typeface="Calibri"/>
                <a:cs typeface="Calibri"/>
              </a:rPr>
              <a:t>requests </a:t>
            </a:r>
            <a:r>
              <a:rPr sz="3200" spc="-5" dirty="0">
                <a:latin typeface="Calibri"/>
                <a:cs typeface="Calibri"/>
              </a:rPr>
              <a:t>via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HTTP,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protocol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created</a:t>
            </a:r>
            <a:r>
              <a:rPr sz="3200" spc="6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7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distribute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web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pages.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334721"/>
            <a:ext cx="47447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5" dirty="0">
                <a:solidFill>
                  <a:srgbClr val="006FC0"/>
                </a:solidFill>
                <a:latin typeface="Calibri"/>
                <a:cs typeface="Calibri"/>
              </a:rPr>
              <a:t>Components</a:t>
            </a:r>
            <a:r>
              <a:rPr sz="40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40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006FC0"/>
                </a:solidFill>
                <a:latin typeface="Calibri"/>
                <a:cs typeface="Calibri"/>
              </a:rPr>
              <a:t>WWW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202" y="1086357"/>
            <a:ext cx="8724265" cy="41224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890" algn="just"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5.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FF0000"/>
                </a:solidFill>
                <a:latin typeface="Calibri"/>
                <a:cs typeface="Calibri"/>
              </a:rPr>
              <a:t>Web</a:t>
            </a:r>
            <a:r>
              <a:rPr sz="32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Browser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: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web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browser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(commonly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referred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browser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or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internet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browser).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application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software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accessing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World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Wide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Web.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When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requests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web</a:t>
            </a:r>
            <a:r>
              <a:rPr sz="3200" dirty="0">
                <a:latin typeface="Calibri"/>
                <a:cs typeface="Calibri"/>
              </a:rPr>
              <a:t> page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particular </a:t>
            </a:r>
            <a:r>
              <a:rPr sz="3200" spc="-10" dirty="0">
                <a:latin typeface="Calibri"/>
                <a:cs typeface="Calibri"/>
              </a:rPr>
              <a:t>website,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web browser </a:t>
            </a:r>
            <a:r>
              <a:rPr sz="3200" spc="-20" dirty="0">
                <a:latin typeface="Calibri"/>
                <a:cs typeface="Calibri"/>
              </a:rPr>
              <a:t>retrieves </a:t>
            </a: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 necessary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content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web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server</a:t>
            </a:r>
            <a:r>
              <a:rPr sz="3200" dirty="0">
                <a:latin typeface="Calibri"/>
                <a:cs typeface="Calibri"/>
              </a:rPr>
              <a:t> and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displays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page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user's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device.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3423" y="206451"/>
            <a:ext cx="413575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5" dirty="0">
                <a:solidFill>
                  <a:srgbClr val="006FC0"/>
                </a:solidFill>
                <a:latin typeface="Calibri"/>
                <a:cs typeface="Calibri"/>
              </a:rPr>
              <a:t>WWW</a:t>
            </a:r>
            <a:r>
              <a:rPr sz="40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006FC0"/>
                </a:solidFill>
                <a:latin typeface="Calibri"/>
                <a:cs typeface="Calibri"/>
              </a:rPr>
              <a:t>Architecture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" y="850390"/>
            <a:ext cx="8997696" cy="600760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0191" y="595701"/>
            <a:ext cx="555151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dirty="0"/>
              <a:t>What</a:t>
            </a:r>
            <a:r>
              <a:rPr spc="-5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spc="-5" dirty="0"/>
              <a:t>Internet?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7929" y="1905091"/>
            <a:ext cx="7829894" cy="4381966"/>
          </a:xfrm>
          <a:prstGeom prst="rect">
            <a:avLst/>
          </a:prstGeom>
        </p:spPr>
        <p:txBody>
          <a:bodyPr vert="horz" wrap="square" lIns="0" tIns="64767" rIns="0" bIns="0" rtlCol="0">
            <a:spAutoFit/>
          </a:bodyPr>
          <a:lstStyle/>
          <a:p>
            <a:pPr marL="355570" marR="5080" indent="-343506">
              <a:lnSpc>
                <a:spcPts val="3240"/>
              </a:lnSpc>
              <a:spcBef>
                <a:spcPts val="509"/>
              </a:spcBef>
              <a:buFont typeface="Arial MT"/>
              <a:buChar char="•"/>
              <a:tabLst>
                <a:tab pos="355570" algn="l"/>
                <a:tab pos="356205" algn="l"/>
              </a:tabLst>
            </a:pPr>
            <a:r>
              <a:rPr sz="3000" dirty="0">
                <a:latin typeface="Tahoma"/>
                <a:cs typeface="Tahoma"/>
              </a:rPr>
              <a:t>is a </a:t>
            </a:r>
            <a:r>
              <a:rPr sz="3000" spc="-5" dirty="0">
                <a:latin typeface="Tahoma"/>
                <a:cs typeface="Tahoma"/>
              </a:rPr>
              <a:t>Global </a:t>
            </a:r>
            <a:r>
              <a:rPr sz="3000" dirty="0">
                <a:latin typeface="Tahoma"/>
                <a:cs typeface="Tahoma"/>
              </a:rPr>
              <a:t>network of </a:t>
            </a:r>
            <a:r>
              <a:rPr sz="3000" spc="-5" dirty="0">
                <a:latin typeface="Tahoma"/>
                <a:cs typeface="Tahoma"/>
              </a:rPr>
              <a:t>computers </a:t>
            </a:r>
            <a:r>
              <a:rPr sz="3000" dirty="0">
                <a:latin typeface="Tahoma"/>
                <a:cs typeface="Tahoma"/>
              </a:rPr>
              <a:t>which </a:t>
            </a:r>
            <a:r>
              <a:rPr sz="3000" spc="-10" dirty="0">
                <a:latin typeface="Tahoma"/>
                <a:cs typeface="Tahoma"/>
              </a:rPr>
              <a:t>may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be </a:t>
            </a:r>
            <a:r>
              <a:rPr sz="3000" spc="-5" dirty="0">
                <a:latin typeface="Tahoma"/>
                <a:cs typeface="Tahoma"/>
              </a:rPr>
              <a:t>server </a:t>
            </a:r>
            <a:r>
              <a:rPr sz="3000" dirty="0">
                <a:latin typeface="Tahoma"/>
                <a:cs typeface="Tahoma"/>
              </a:rPr>
              <a:t>or </a:t>
            </a:r>
            <a:r>
              <a:rPr sz="3000" spc="-5" dirty="0">
                <a:latin typeface="Tahoma"/>
                <a:cs typeface="Tahoma"/>
              </a:rPr>
              <a:t>client that </a:t>
            </a:r>
            <a:r>
              <a:rPr sz="3000" spc="-10" dirty="0">
                <a:latin typeface="Tahoma"/>
                <a:cs typeface="Tahoma"/>
              </a:rPr>
              <a:t>exchanges </a:t>
            </a:r>
            <a:r>
              <a:rPr sz="3000" spc="-5" dirty="0">
                <a:latin typeface="Tahoma"/>
                <a:cs typeface="Tahoma"/>
              </a:rPr>
              <a:t> information.</a:t>
            </a:r>
            <a:endParaRPr sz="3000">
              <a:latin typeface="Tahoma"/>
              <a:cs typeface="Tahoma"/>
            </a:endParaRPr>
          </a:p>
          <a:p>
            <a:pPr marL="355570" marR="798127" indent="-343506">
              <a:lnSpc>
                <a:spcPct val="90000"/>
              </a:lnSpc>
              <a:spcBef>
                <a:spcPts val="670"/>
              </a:spcBef>
              <a:buFont typeface="Arial MT"/>
              <a:buChar char="•"/>
              <a:tabLst>
                <a:tab pos="355570" algn="l"/>
                <a:tab pos="356205" algn="l"/>
              </a:tabLst>
            </a:pPr>
            <a:r>
              <a:rPr sz="3000" spc="-5" dirty="0">
                <a:latin typeface="Tahoma"/>
                <a:cs typeface="Tahoma"/>
              </a:rPr>
              <a:t>It can </a:t>
            </a:r>
            <a:r>
              <a:rPr sz="3000" dirty="0">
                <a:latin typeface="Tahoma"/>
                <a:cs typeface="Tahoma"/>
              </a:rPr>
              <a:t>be </a:t>
            </a:r>
            <a:r>
              <a:rPr sz="3000" spc="-5" dirty="0">
                <a:latin typeface="Tahoma"/>
                <a:cs typeface="Tahoma"/>
              </a:rPr>
              <a:t>defined </a:t>
            </a:r>
            <a:r>
              <a:rPr sz="3000" dirty="0">
                <a:latin typeface="Tahoma"/>
                <a:cs typeface="Tahoma"/>
              </a:rPr>
              <a:t>as a </a:t>
            </a:r>
            <a:r>
              <a:rPr sz="3000" spc="-5" dirty="0">
                <a:latin typeface="Tahoma"/>
                <a:cs typeface="Tahoma"/>
              </a:rPr>
              <a:t>"network </a:t>
            </a:r>
            <a:r>
              <a:rPr sz="3000" dirty="0">
                <a:latin typeface="Tahoma"/>
                <a:cs typeface="Tahoma"/>
              </a:rPr>
              <a:t>of 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networks" </a:t>
            </a:r>
            <a:r>
              <a:rPr sz="3000" spc="-5" dirty="0">
                <a:latin typeface="Tahoma"/>
                <a:cs typeface="Tahoma"/>
              </a:rPr>
              <a:t>which can </a:t>
            </a:r>
            <a:r>
              <a:rPr sz="3000" dirty="0">
                <a:latin typeface="Tahoma"/>
                <a:cs typeface="Tahoma"/>
              </a:rPr>
              <a:t>be </a:t>
            </a:r>
            <a:r>
              <a:rPr sz="3000" spc="-10" dirty="0">
                <a:latin typeface="Tahoma"/>
                <a:cs typeface="Tahoma"/>
              </a:rPr>
              <a:t>linked </a:t>
            </a:r>
            <a:r>
              <a:rPr sz="3000" spc="-5" dirty="0">
                <a:latin typeface="Tahoma"/>
                <a:cs typeface="Tahoma"/>
              </a:rPr>
              <a:t>through 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copper wires, wireless connections, </a:t>
            </a:r>
            <a:r>
              <a:rPr sz="3000" dirty="0">
                <a:latin typeface="Tahoma"/>
                <a:cs typeface="Tahoma"/>
              </a:rPr>
              <a:t>and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other</a:t>
            </a:r>
            <a:r>
              <a:rPr sz="3000" spc="-3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technologies.</a:t>
            </a:r>
            <a:endParaRPr sz="3000">
              <a:latin typeface="Tahoma"/>
              <a:cs typeface="Tahoma"/>
            </a:endParaRPr>
          </a:p>
          <a:p>
            <a:pPr marL="355570" marR="116829" indent="-343506">
              <a:lnSpc>
                <a:spcPts val="3240"/>
              </a:lnSpc>
              <a:spcBef>
                <a:spcPts val="770"/>
              </a:spcBef>
              <a:buFont typeface="Arial MT"/>
              <a:buChar char="•"/>
              <a:tabLst>
                <a:tab pos="355570" algn="l"/>
                <a:tab pos="356205" algn="l"/>
              </a:tabLst>
            </a:pPr>
            <a:r>
              <a:rPr sz="3000" dirty="0">
                <a:latin typeface="Tahoma"/>
                <a:cs typeface="Tahoma"/>
              </a:rPr>
              <a:t>This is </a:t>
            </a:r>
            <a:r>
              <a:rPr sz="3000" spc="-5" dirty="0">
                <a:latin typeface="Tahoma"/>
                <a:cs typeface="Tahoma"/>
              </a:rPr>
              <a:t>the </a:t>
            </a:r>
            <a:r>
              <a:rPr sz="3000" spc="-10" dirty="0">
                <a:latin typeface="Tahoma"/>
                <a:cs typeface="Tahoma"/>
              </a:rPr>
              <a:t>world-wide </a:t>
            </a:r>
            <a:r>
              <a:rPr sz="3000" dirty="0">
                <a:latin typeface="Tahoma"/>
                <a:cs typeface="Tahoma"/>
              </a:rPr>
              <a:t>network </a:t>
            </a:r>
            <a:r>
              <a:rPr sz="3000" spc="5" dirty="0">
                <a:latin typeface="Tahoma"/>
                <a:cs typeface="Tahoma"/>
              </a:rPr>
              <a:t>of </a:t>
            </a:r>
            <a:r>
              <a:rPr sz="3000" spc="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computers accessible </a:t>
            </a:r>
            <a:r>
              <a:rPr sz="3000" spc="5" dirty="0">
                <a:latin typeface="Tahoma"/>
                <a:cs typeface="Tahoma"/>
              </a:rPr>
              <a:t>to </a:t>
            </a:r>
            <a:r>
              <a:rPr sz="3000" spc="-10" dirty="0">
                <a:latin typeface="Tahoma"/>
                <a:cs typeface="Tahoma"/>
              </a:rPr>
              <a:t>anyone </a:t>
            </a:r>
            <a:r>
              <a:rPr sz="3000" spc="-5" dirty="0">
                <a:latin typeface="Tahoma"/>
                <a:cs typeface="Tahoma"/>
              </a:rPr>
              <a:t>who knows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their</a:t>
            </a:r>
            <a:r>
              <a:rPr sz="3000" spc="-3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Internet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Protocol</a:t>
            </a:r>
            <a:r>
              <a:rPr sz="3000" spc="-4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(IP) address.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9727" y="47066"/>
            <a:ext cx="38544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5" dirty="0">
                <a:solidFill>
                  <a:srgbClr val="006FC0"/>
                </a:solidFill>
                <a:latin typeface="Calibri"/>
                <a:cs typeface="Calibri"/>
              </a:rPr>
              <a:t>Working</a:t>
            </a:r>
            <a:r>
              <a:rPr sz="40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40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006FC0"/>
                </a:solidFill>
                <a:latin typeface="Calibri"/>
                <a:cs typeface="Calibri"/>
              </a:rPr>
              <a:t>WWW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000" y="605408"/>
            <a:ext cx="8963025" cy="5098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3200" b="1" spc="-30" dirty="0">
                <a:solidFill>
                  <a:srgbClr val="FF0000"/>
                </a:solidFill>
                <a:latin typeface="Calibri"/>
                <a:cs typeface="Calibri"/>
              </a:rPr>
              <a:t>World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Wide </a:t>
            </a:r>
            <a:r>
              <a:rPr sz="3200" b="1" spc="-45" dirty="0">
                <a:solidFill>
                  <a:srgbClr val="FF0000"/>
                </a:solidFill>
                <a:latin typeface="Calibri"/>
                <a:cs typeface="Calibri"/>
              </a:rPr>
              <a:t>Web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based on </a:t>
            </a:r>
            <a:r>
              <a:rPr sz="3200" spc="-25" dirty="0">
                <a:latin typeface="Calibri"/>
                <a:cs typeface="Calibri"/>
              </a:rPr>
              <a:t>several different 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technologies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469900" indent="-457834" algn="just">
              <a:lnSpc>
                <a:spcPct val="100000"/>
              </a:lnSpc>
              <a:spcBef>
                <a:spcPts val="830"/>
              </a:spcBef>
              <a:buAutoNum type="arabicPeriod"/>
              <a:tabLst>
                <a:tab pos="470534" algn="l"/>
              </a:tabLst>
            </a:pPr>
            <a:r>
              <a:rPr sz="3600" b="1" spc="-40" dirty="0">
                <a:solidFill>
                  <a:srgbClr val="FF0000"/>
                </a:solidFill>
                <a:latin typeface="Calibri"/>
                <a:cs typeface="Calibri"/>
              </a:rPr>
              <a:t>Web</a:t>
            </a:r>
            <a:r>
              <a:rPr sz="36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0" dirty="0">
                <a:solidFill>
                  <a:srgbClr val="FF0000"/>
                </a:solidFill>
                <a:latin typeface="Calibri"/>
                <a:cs typeface="Calibri"/>
              </a:rPr>
              <a:t>browser.</a:t>
            </a:r>
            <a:endParaRPr sz="3600">
              <a:latin typeface="Calibri"/>
              <a:cs typeface="Calibri"/>
            </a:endParaRPr>
          </a:p>
          <a:p>
            <a:pPr marL="469900" indent="-457834" algn="just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470534" algn="l"/>
              </a:tabLst>
            </a:pP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Hypertext</a:t>
            </a:r>
            <a:r>
              <a:rPr sz="36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Markup</a:t>
            </a:r>
            <a:r>
              <a:rPr sz="36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Language</a:t>
            </a:r>
            <a:r>
              <a:rPr sz="36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(HTML).</a:t>
            </a:r>
            <a:endParaRPr sz="3600">
              <a:latin typeface="Calibri"/>
              <a:cs typeface="Calibri"/>
            </a:endParaRPr>
          </a:p>
          <a:p>
            <a:pPr marL="469900" indent="-457834" algn="just">
              <a:lnSpc>
                <a:spcPct val="100000"/>
              </a:lnSpc>
              <a:spcBef>
                <a:spcPts val="870"/>
              </a:spcBef>
              <a:buAutoNum type="arabicPeriod"/>
              <a:tabLst>
                <a:tab pos="470534" algn="l"/>
              </a:tabLst>
            </a:pP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Hypertext</a:t>
            </a:r>
            <a:r>
              <a:rPr sz="36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0" dirty="0">
                <a:solidFill>
                  <a:srgbClr val="FF0000"/>
                </a:solidFill>
                <a:latin typeface="Calibri"/>
                <a:cs typeface="Calibri"/>
              </a:rPr>
              <a:t>Transfer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Protocol</a:t>
            </a:r>
            <a:r>
              <a:rPr sz="36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5" dirty="0">
                <a:solidFill>
                  <a:srgbClr val="FF0000"/>
                </a:solidFill>
                <a:latin typeface="Calibri"/>
                <a:cs typeface="Calibri"/>
              </a:rPr>
              <a:t>(HTTP).</a:t>
            </a:r>
            <a:endParaRPr sz="3600">
              <a:latin typeface="Calibri"/>
              <a:cs typeface="Calibri"/>
            </a:endParaRPr>
          </a:p>
          <a:p>
            <a:pPr marL="12700" marR="8890" algn="just">
              <a:lnSpc>
                <a:spcPct val="100400"/>
              </a:lnSpc>
              <a:spcBef>
                <a:spcPts val="844"/>
              </a:spcBef>
            </a:pP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1.</a:t>
            </a:r>
            <a:r>
              <a:rPr sz="3600" b="1" spc="8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006FC0"/>
                </a:solidFill>
                <a:latin typeface="Calibri"/>
                <a:cs typeface="Calibri"/>
              </a:rPr>
              <a:t>Web</a:t>
            </a:r>
            <a:r>
              <a:rPr sz="3200" b="1" spc="6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browser</a:t>
            </a:r>
            <a:r>
              <a:rPr sz="3200" b="1" spc="14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: </a:t>
            </a:r>
            <a:r>
              <a:rPr sz="3200" dirty="0">
                <a:latin typeface="Calibri"/>
                <a:cs typeface="Calibri"/>
              </a:rPr>
              <a:t>It is </a:t>
            </a:r>
            <a:r>
              <a:rPr sz="3200" spc="-10" dirty="0">
                <a:latin typeface="Calibri"/>
                <a:cs typeface="Calibri"/>
              </a:rPr>
              <a:t>used to </a:t>
            </a:r>
            <a:r>
              <a:rPr sz="3200" spc="-5" dirty="0">
                <a:latin typeface="Calibri"/>
                <a:cs typeface="Calibri"/>
              </a:rPr>
              <a:t>access </a:t>
            </a:r>
            <a:r>
              <a:rPr sz="3200" spc="-10" dirty="0">
                <a:latin typeface="Calibri"/>
                <a:cs typeface="Calibri"/>
              </a:rPr>
              <a:t>webpages.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Web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browsers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-5" dirty="0">
                <a:latin typeface="Calibri"/>
                <a:cs typeface="Calibri"/>
              </a:rPr>
              <a:t> be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defined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programs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which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display </a:t>
            </a:r>
            <a:r>
              <a:rPr sz="3200" b="1" spc="-20" dirty="0">
                <a:solidFill>
                  <a:srgbClr val="6F2F9F"/>
                </a:solidFill>
                <a:latin typeface="Calibri"/>
                <a:cs typeface="Calibri"/>
              </a:rPr>
              <a:t>text, </a:t>
            </a:r>
            <a:r>
              <a:rPr sz="3200" b="1" spc="-15" dirty="0">
                <a:solidFill>
                  <a:srgbClr val="6F2F9F"/>
                </a:solidFill>
                <a:latin typeface="Calibri"/>
                <a:cs typeface="Calibri"/>
              </a:rPr>
              <a:t>data, </a:t>
            </a:r>
            <a:r>
              <a:rPr sz="3200" b="1" spc="-10" dirty="0">
                <a:solidFill>
                  <a:srgbClr val="6F2F9F"/>
                </a:solidFill>
                <a:latin typeface="Calibri"/>
                <a:cs typeface="Calibri"/>
              </a:rPr>
              <a:t>pictures, </a:t>
            </a:r>
            <a:r>
              <a:rPr sz="3200" b="1" spc="-5" dirty="0">
                <a:solidFill>
                  <a:srgbClr val="6F2F9F"/>
                </a:solidFill>
                <a:latin typeface="Calibri"/>
                <a:cs typeface="Calibri"/>
              </a:rPr>
              <a:t>animation and video </a:t>
            </a:r>
            <a:r>
              <a:rPr sz="3200" b="1" spc="5" dirty="0">
                <a:solidFill>
                  <a:srgbClr val="6F2F9F"/>
                </a:solidFill>
                <a:latin typeface="Calibri"/>
                <a:cs typeface="Calibri"/>
              </a:rPr>
              <a:t>on </a:t>
            </a:r>
            <a:r>
              <a:rPr sz="32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6F2F9F"/>
                </a:solidFill>
                <a:latin typeface="Calibri"/>
                <a:cs typeface="Calibri"/>
              </a:rPr>
              <a:t>the</a:t>
            </a:r>
            <a:r>
              <a:rPr sz="3200" b="1" spc="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6F2F9F"/>
                </a:solidFill>
                <a:latin typeface="Calibri"/>
                <a:cs typeface="Calibri"/>
              </a:rPr>
              <a:t>Internet.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653" y="410083"/>
            <a:ext cx="8759190" cy="452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 algn="just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479425" algn="l"/>
              </a:tabLst>
            </a:pP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HTML</a:t>
            </a:r>
            <a:r>
              <a:rPr sz="3600" b="1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: </a:t>
            </a:r>
            <a:r>
              <a:rPr sz="3600" spc="-20" dirty="0">
                <a:latin typeface="Calibri"/>
                <a:cs typeface="Calibri"/>
              </a:rPr>
              <a:t>Hyperlinked resources </a:t>
            </a:r>
            <a:r>
              <a:rPr sz="3600" spc="-5" dirty="0">
                <a:latin typeface="Calibri"/>
                <a:cs typeface="Calibri"/>
              </a:rPr>
              <a:t>on </a:t>
            </a:r>
            <a:r>
              <a:rPr sz="3600" spc="-15" dirty="0">
                <a:latin typeface="Calibri"/>
                <a:cs typeface="Calibri"/>
              </a:rPr>
              <a:t>the </a:t>
            </a:r>
            <a:r>
              <a:rPr sz="3600" spc="-40" dirty="0">
                <a:latin typeface="Calibri"/>
                <a:cs typeface="Calibri"/>
              </a:rPr>
              <a:t>World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Wide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55" dirty="0">
                <a:latin typeface="Calibri"/>
                <a:cs typeface="Calibri"/>
              </a:rPr>
              <a:t>Web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can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accessed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using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software 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interface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provided by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55" dirty="0">
                <a:latin typeface="Calibri"/>
                <a:cs typeface="Calibri"/>
              </a:rPr>
              <a:t>Web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browsers.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65"/>
              </a:spcBef>
              <a:buAutoNum type="arabicPeriod" startAt="2"/>
              <a:tabLst>
                <a:tab pos="589280" algn="l"/>
              </a:tabLst>
            </a:pPr>
            <a:r>
              <a:rPr sz="3600" b="1" spc="10" dirty="0">
                <a:solidFill>
                  <a:srgbClr val="006FC0"/>
                </a:solidFill>
                <a:latin typeface="Calibri"/>
                <a:cs typeface="Calibri"/>
              </a:rPr>
              <a:t>HTTP</a:t>
            </a:r>
            <a:r>
              <a:rPr sz="3600" b="1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sz="3600" b="1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It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can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used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for</a:t>
            </a:r>
            <a:r>
              <a:rPr sz="3600" spc="-20" dirty="0">
                <a:latin typeface="Calibri"/>
                <a:cs typeface="Calibri"/>
              </a:rPr>
              <a:t> several</a:t>
            </a:r>
            <a:r>
              <a:rPr sz="3600" spc="-15" dirty="0">
                <a:latin typeface="Calibri"/>
                <a:cs typeface="Calibri"/>
              </a:rPr>
              <a:t> tasks </a:t>
            </a:r>
            <a:r>
              <a:rPr sz="3600" spc="-10" dirty="0">
                <a:latin typeface="Calibri"/>
                <a:cs typeface="Calibri"/>
              </a:rPr>
              <a:t> including </a:t>
            </a:r>
            <a:r>
              <a:rPr sz="3600" dirty="0">
                <a:latin typeface="Calibri"/>
                <a:cs typeface="Calibri"/>
              </a:rPr>
              <a:t>: </a:t>
            </a:r>
            <a:r>
              <a:rPr sz="3600" spc="-15" dirty="0">
                <a:latin typeface="Calibri"/>
                <a:cs typeface="Calibri"/>
              </a:rPr>
              <a:t>searches, </a:t>
            </a:r>
            <a:r>
              <a:rPr sz="3600" dirty="0">
                <a:latin typeface="Calibri"/>
                <a:cs typeface="Calibri"/>
              </a:rPr>
              <a:t>mailing, </a:t>
            </a:r>
            <a:r>
              <a:rPr sz="3600" spc="-25" dirty="0">
                <a:latin typeface="Calibri"/>
                <a:cs typeface="Calibri"/>
              </a:rPr>
              <a:t>transferring </a:t>
            </a:r>
            <a:r>
              <a:rPr sz="3600" spc="-5" dirty="0">
                <a:latin typeface="Calibri"/>
                <a:cs typeface="Calibri"/>
              </a:rPr>
              <a:t>files, </a:t>
            </a:r>
            <a:r>
              <a:rPr sz="3600" dirty="0">
                <a:latin typeface="Calibri"/>
                <a:cs typeface="Calibri"/>
              </a:rPr>
              <a:t> and much </a:t>
            </a:r>
            <a:r>
              <a:rPr sz="3600" spc="-15" dirty="0">
                <a:latin typeface="Calibri"/>
                <a:cs typeface="Calibri"/>
              </a:rPr>
              <a:t>more. </a:t>
            </a:r>
            <a:r>
              <a:rPr sz="3600" spc="-5" dirty="0">
                <a:latin typeface="Calibri"/>
                <a:cs typeface="Calibri"/>
              </a:rPr>
              <a:t>Some of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15" dirty="0">
                <a:latin typeface="Calibri"/>
                <a:cs typeface="Calibri"/>
              </a:rPr>
              <a:t>commonly </a:t>
            </a:r>
            <a:r>
              <a:rPr sz="3600" spc="-5" dirty="0">
                <a:latin typeface="Calibri"/>
                <a:cs typeface="Calibri"/>
              </a:rPr>
              <a:t>used 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30" dirty="0">
                <a:latin typeface="Calibri"/>
                <a:cs typeface="Calibri"/>
              </a:rPr>
              <a:t>browsers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are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6F2F9F"/>
                </a:solidFill>
                <a:latin typeface="Calibri"/>
                <a:cs typeface="Calibri"/>
              </a:rPr>
              <a:t>Internet</a:t>
            </a:r>
            <a:r>
              <a:rPr sz="36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600" b="1" spc="-40" dirty="0">
                <a:solidFill>
                  <a:srgbClr val="6F2F9F"/>
                </a:solidFill>
                <a:latin typeface="Calibri"/>
                <a:cs typeface="Calibri"/>
              </a:rPr>
              <a:t>Explorer,</a:t>
            </a:r>
            <a:r>
              <a:rPr sz="36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6F2F9F"/>
                </a:solidFill>
                <a:latin typeface="Calibri"/>
                <a:cs typeface="Calibri"/>
              </a:rPr>
              <a:t>Opera</a:t>
            </a:r>
            <a:r>
              <a:rPr sz="36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6F2F9F"/>
                </a:solidFill>
                <a:latin typeface="Calibri"/>
                <a:cs typeface="Calibri"/>
              </a:rPr>
              <a:t>Mini, </a:t>
            </a:r>
            <a:r>
              <a:rPr sz="3600" b="1" spc="-8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6F2F9F"/>
                </a:solidFill>
                <a:latin typeface="Calibri"/>
                <a:cs typeface="Calibri"/>
              </a:rPr>
              <a:t>Google</a:t>
            </a:r>
            <a:r>
              <a:rPr sz="36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6F2F9F"/>
                </a:solidFill>
                <a:latin typeface="Calibri"/>
                <a:cs typeface="Calibri"/>
              </a:rPr>
              <a:t>Chrome.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5951" y="267461"/>
            <a:ext cx="4831333" cy="4800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181" y="811682"/>
            <a:ext cx="8104505" cy="56032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b="1" spc="-5" dirty="0">
                <a:latin typeface="Calibri"/>
                <a:cs typeface="Calibri"/>
              </a:rPr>
              <a:t>Online</a:t>
            </a:r>
            <a:r>
              <a:rPr sz="3100" b="1" spc="-15" dirty="0">
                <a:latin typeface="Calibri"/>
                <a:cs typeface="Calibri"/>
              </a:rPr>
              <a:t> Forms</a:t>
            </a:r>
            <a:endParaRPr sz="3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b="1" spc="-5" dirty="0">
                <a:latin typeface="Calibri"/>
                <a:cs typeface="Calibri"/>
              </a:rPr>
              <a:t>Shopping</a:t>
            </a:r>
            <a:r>
              <a:rPr sz="3100" b="1" spc="5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Carts</a:t>
            </a:r>
            <a:endParaRPr sz="3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b="1" spc="-45" dirty="0">
                <a:latin typeface="Calibri"/>
                <a:cs typeface="Calibri"/>
              </a:rPr>
              <a:t>Word</a:t>
            </a:r>
            <a:r>
              <a:rPr sz="3100" b="1" spc="-15" dirty="0">
                <a:latin typeface="Calibri"/>
                <a:cs typeface="Calibri"/>
              </a:rPr>
              <a:t> Processors</a:t>
            </a:r>
            <a:endParaRPr sz="3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b="1" spc="-10" dirty="0">
                <a:latin typeface="Calibri"/>
                <a:cs typeface="Calibri"/>
              </a:rPr>
              <a:t>Spreadsheets</a:t>
            </a:r>
            <a:endParaRPr sz="3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b="1" spc="-5" dirty="0">
                <a:latin typeface="Calibri"/>
                <a:cs typeface="Calibri"/>
              </a:rPr>
              <a:t>Video</a:t>
            </a:r>
            <a:r>
              <a:rPr sz="3100" b="1" spc="-10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and</a:t>
            </a:r>
            <a:r>
              <a:rPr sz="3100" b="1" spc="-15" dirty="0">
                <a:latin typeface="Calibri"/>
                <a:cs typeface="Calibri"/>
              </a:rPr>
              <a:t> </a:t>
            </a:r>
            <a:r>
              <a:rPr sz="3100" b="1" spc="-10" dirty="0">
                <a:latin typeface="Calibri"/>
                <a:cs typeface="Calibri"/>
              </a:rPr>
              <a:t>Photo</a:t>
            </a:r>
            <a:r>
              <a:rPr sz="3100" b="1" spc="-5" dirty="0">
                <a:latin typeface="Calibri"/>
                <a:cs typeface="Calibri"/>
              </a:rPr>
              <a:t> </a:t>
            </a:r>
            <a:r>
              <a:rPr sz="3100" b="1" spc="-10" dirty="0">
                <a:latin typeface="Calibri"/>
                <a:cs typeface="Calibri"/>
              </a:rPr>
              <a:t>Editing</a:t>
            </a:r>
            <a:endParaRPr sz="3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b="1" dirty="0">
                <a:latin typeface="Calibri"/>
                <a:cs typeface="Calibri"/>
              </a:rPr>
              <a:t>File</a:t>
            </a:r>
            <a:r>
              <a:rPr sz="3100" b="1" spc="-30" dirty="0">
                <a:latin typeface="Calibri"/>
                <a:cs typeface="Calibri"/>
              </a:rPr>
              <a:t> </a:t>
            </a:r>
            <a:r>
              <a:rPr sz="3100" b="1" spc="-20" dirty="0">
                <a:latin typeface="Calibri"/>
                <a:cs typeface="Calibri"/>
              </a:rPr>
              <a:t>Conversion</a:t>
            </a:r>
            <a:endParaRPr sz="3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b="1" dirty="0">
                <a:latin typeface="Calibri"/>
                <a:cs typeface="Calibri"/>
              </a:rPr>
              <a:t>File</a:t>
            </a:r>
            <a:r>
              <a:rPr sz="3100" b="1" spc="-40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Scanning</a:t>
            </a:r>
            <a:endParaRPr sz="3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b="1" spc="-5" dirty="0">
                <a:latin typeface="Calibri"/>
                <a:cs typeface="Calibri"/>
              </a:rPr>
              <a:t>E-mail</a:t>
            </a:r>
            <a:r>
              <a:rPr sz="3100" b="1" spc="-25" dirty="0">
                <a:latin typeface="Calibri"/>
                <a:cs typeface="Calibri"/>
              </a:rPr>
              <a:t> </a:t>
            </a:r>
            <a:r>
              <a:rPr sz="3100" b="1" spc="-20" dirty="0">
                <a:latin typeface="Calibri"/>
                <a:cs typeface="Calibri"/>
              </a:rPr>
              <a:t>programs</a:t>
            </a:r>
            <a:r>
              <a:rPr sz="3100" b="1" spc="25" dirty="0">
                <a:latin typeface="Calibri"/>
                <a:cs typeface="Calibri"/>
              </a:rPr>
              <a:t> </a:t>
            </a:r>
            <a:r>
              <a:rPr sz="3100" b="1" spc="-10" dirty="0">
                <a:latin typeface="Calibri"/>
                <a:cs typeface="Calibri"/>
              </a:rPr>
              <a:t>such</a:t>
            </a:r>
            <a:r>
              <a:rPr sz="3100" b="1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as</a:t>
            </a:r>
            <a:r>
              <a:rPr sz="3100" b="1" spc="10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Gmail, </a:t>
            </a:r>
            <a:r>
              <a:rPr sz="3100" b="1" spc="-50" dirty="0">
                <a:latin typeface="Calibri"/>
                <a:cs typeface="Calibri"/>
              </a:rPr>
              <a:t>Yahoo</a:t>
            </a:r>
            <a:r>
              <a:rPr sz="3100" b="1" spc="-10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and</a:t>
            </a:r>
            <a:r>
              <a:rPr sz="3100" b="1" dirty="0">
                <a:latin typeface="Calibri"/>
                <a:cs typeface="Calibri"/>
              </a:rPr>
              <a:t> </a:t>
            </a:r>
            <a:r>
              <a:rPr sz="3100" b="1" spc="-20" dirty="0">
                <a:latin typeface="Calibri"/>
                <a:cs typeface="Calibri"/>
              </a:rPr>
              <a:t>AOL.</a:t>
            </a:r>
            <a:endParaRPr sz="3100">
              <a:latin typeface="Calibri"/>
              <a:cs typeface="Calibri"/>
            </a:endParaRPr>
          </a:p>
          <a:p>
            <a:pPr marL="356870" marR="220345" indent="-34480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b="1" spc="-10" dirty="0">
                <a:latin typeface="Calibri"/>
                <a:cs typeface="Calibri"/>
              </a:rPr>
              <a:t>Popular</a:t>
            </a:r>
            <a:r>
              <a:rPr sz="3100" b="1" spc="-15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Applications</a:t>
            </a:r>
            <a:r>
              <a:rPr sz="3100" b="1" dirty="0">
                <a:latin typeface="Calibri"/>
                <a:cs typeface="Calibri"/>
              </a:rPr>
              <a:t> include</a:t>
            </a:r>
            <a:r>
              <a:rPr sz="3100" b="1" spc="-5" dirty="0">
                <a:latin typeface="Calibri"/>
                <a:cs typeface="Calibri"/>
              </a:rPr>
              <a:t> </a:t>
            </a:r>
            <a:r>
              <a:rPr sz="3100" b="1" spc="-10" dirty="0">
                <a:latin typeface="Calibri"/>
                <a:cs typeface="Calibri"/>
              </a:rPr>
              <a:t>Google</a:t>
            </a:r>
            <a:r>
              <a:rPr sz="3100" b="1" spc="45" dirty="0">
                <a:latin typeface="Calibri"/>
                <a:cs typeface="Calibri"/>
              </a:rPr>
              <a:t> </a:t>
            </a:r>
            <a:r>
              <a:rPr sz="3100" b="1" spc="-15" dirty="0">
                <a:latin typeface="Calibri"/>
                <a:cs typeface="Calibri"/>
              </a:rPr>
              <a:t>Apps</a:t>
            </a:r>
            <a:r>
              <a:rPr sz="3100" b="1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and </a:t>
            </a:r>
            <a:r>
              <a:rPr sz="3100" b="1" spc="-685" dirty="0">
                <a:latin typeface="Calibri"/>
                <a:cs typeface="Calibri"/>
              </a:rPr>
              <a:t> </a:t>
            </a:r>
            <a:r>
              <a:rPr sz="3100" b="1" spc="-10" dirty="0">
                <a:latin typeface="Calibri"/>
                <a:cs typeface="Calibri"/>
              </a:rPr>
              <a:t>Microsoft</a:t>
            </a:r>
            <a:r>
              <a:rPr sz="3100" b="1" spc="20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365.</a:t>
            </a:r>
            <a:endParaRPr sz="3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4259" y="31191"/>
            <a:ext cx="14700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SN</a:t>
            </a:r>
            <a:r>
              <a:rPr sz="4000" b="1" spc="15" dirty="0">
                <a:solidFill>
                  <a:srgbClr val="006FC0"/>
                </a:solidFill>
                <a:latin typeface="Times New Roman"/>
                <a:cs typeface="Times New Roman"/>
              </a:rPr>
              <a:t>M</a:t>
            </a:r>
            <a:r>
              <a:rPr sz="40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P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9019" y="632841"/>
            <a:ext cx="868172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4170" marR="6350" indent="-344170" algn="r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44170" algn="l"/>
                <a:tab pos="344805" algn="l"/>
                <a:tab pos="1667510" algn="l"/>
                <a:tab pos="3271520" algn="l"/>
                <a:tab pos="5658485" algn="l"/>
                <a:tab pos="7256780" algn="l"/>
              </a:tabLst>
            </a:pP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Simple	</a:t>
            </a:r>
            <a:r>
              <a:rPr sz="3200" b="1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etw</a:t>
            </a:r>
            <a:r>
              <a:rPr sz="3200" b="1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rk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nag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ent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Pr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(SNMP)</a:t>
            </a:r>
            <a:endParaRPr sz="3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487045" algn="l"/>
                <a:tab pos="1112520" algn="l"/>
                <a:tab pos="4219575" algn="l"/>
                <a:tab pos="5801995" algn="l"/>
                <a:tab pos="7213600" algn="l"/>
                <a:tab pos="7814309" algn="l"/>
              </a:tabLst>
            </a:pPr>
            <a:r>
              <a:rPr sz="3200" i="1" spc="-5" dirty="0">
                <a:latin typeface="Times New Roman"/>
                <a:cs typeface="Times New Roman"/>
              </a:rPr>
              <a:t>is	</a:t>
            </a:r>
            <a:r>
              <a:rPr sz="3200" i="1" dirty="0">
                <a:latin typeface="Times New Roman"/>
                <a:cs typeface="Times New Roman"/>
              </a:rPr>
              <a:t>an	</a:t>
            </a:r>
            <a:r>
              <a:rPr sz="3200" i="1" spc="-5" dirty="0">
                <a:latin typeface="Times New Roman"/>
                <a:cs typeface="Times New Roman"/>
              </a:rPr>
              <a:t>application–layer	</a:t>
            </a:r>
            <a:r>
              <a:rPr sz="3200" i="1" spc="-20" dirty="0">
                <a:latin typeface="Times New Roman"/>
                <a:cs typeface="Times New Roman"/>
              </a:rPr>
              <a:t>protocol	</a:t>
            </a:r>
            <a:r>
              <a:rPr sz="3200" i="1" spc="-5" dirty="0">
                <a:latin typeface="Times New Roman"/>
                <a:cs typeface="Times New Roman"/>
              </a:rPr>
              <a:t>defined	</a:t>
            </a:r>
            <a:r>
              <a:rPr sz="3200" i="1" dirty="0">
                <a:latin typeface="Times New Roman"/>
                <a:cs typeface="Times New Roman"/>
              </a:rPr>
              <a:t>by	</a:t>
            </a:r>
            <a:r>
              <a:rPr sz="3200" i="1" spc="-5" dirty="0">
                <a:latin typeface="Times New Roman"/>
                <a:cs typeface="Times New Roman"/>
              </a:rPr>
              <a:t>the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944" y="1757426"/>
            <a:ext cx="1381023" cy="2739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6351" y="1751202"/>
            <a:ext cx="2124583" cy="2801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4984" y="1751202"/>
            <a:ext cx="924723" cy="351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2003" y="1751202"/>
            <a:ext cx="1069594" cy="2801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31761" y="1751202"/>
            <a:ext cx="308737" cy="2801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8967" y="1751202"/>
            <a:ext cx="1639315" cy="2806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1271" y="2238882"/>
            <a:ext cx="566356" cy="3620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9710" y="2238882"/>
            <a:ext cx="1962258" cy="3620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15434" y="2281682"/>
            <a:ext cx="2173604" cy="3192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44538" y="2238882"/>
            <a:ext cx="1979040" cy="3620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9953" y="2726563"/>
            <a:ext cx="1328089" cy="28016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98345" y="2726563"/>
            <a:ext cx="1354963" cy="28016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458328" y="2726563"/>
            <a:ext cx="1246386" cy="28016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9019" y="3170047"/>
            <a:ext cx="3290570" cy="1487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i="1" spc="-10" dirty="0">
                <a:latin typeface="Times New Roman"/>
                <a:cs typeface="Times New Roman"/>
              </a:rPr>
              <a:t>It</a:t>
            </a:r>
            <a:r>
              <a:rPr sz="3200" i="1" spc="-5" dirty="0">
                <a:latin typeface="Times New Roman"/>
                <a:cs typeface="Times New Roman"/>
              </a:rPr>
              <a:t> is</a:t>
            </a:r>
            <a:r>
              <a:rPr sz="3200" i="1" dirty="0">
                <a:latin typeface="Times New Roman"/>
                <a:cs typeface="Times New Roman"/>
              </a:rPr>
              <a:t> </a:t>
            </a:r>
            <a:r>
              <a:rPr sz="3200" i="1" spc="-5" dirty="0">
                <a:latin typeface="Times New Roman"/>
                <a:cs typeface="Times New Roman"/>
              </a:rPr>
              <a:t>a</a:t>
            </a:r>
            <a:r>
              <a:rPr sz="3200" i="1" dirty="0">
                <a:latin typeface="Times New Roman"/>
                <a:cs typeface="Times New Roman"/>
              </a:rPr>
              <a:t> part </a:t>
            </a:r>
            <a:r>
              <a:rPr sz="3200" i="1" spc="-78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Protocol⁄Internet </a:t>
            </a:r>
            <a:r>
              <a:rPr sz="3200" b="1" i="1" spc="-7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suite.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50970" y="3170047"/>
            <a:ext cx="31146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35660" algn="l"/>
              </a:tabLst>
            </a:pPr>
            <a:r>
              <a:rPr sz="3200" i="1" dirty="0">
                <a:latin typeface="Times New Roman"/>
                <a:cs typeface="Times New Roman"/>
              </a:rPr>
              <a:t>of	</a:t>
            </a:r>
            <a:r>
              <a:rPr sz="32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Transmission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55516" y="3170047"/>
            <a:ext cx="510730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792854">
              <a:lnSpc>
                <a:spcPct val="100000"/>
              </a:lnSpc>
              <a:spcBef>
                <a:spcPts val="90"/>
              </a:spcBef>
              <a:tabLst>
                <a:tab pos="1820545" algn="l"/>
                <a:tab pos="3710940" algn="l"/>
              </a:tabLst>
            </a:pPr>
            <a:r>
              <a:rPr sz="32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200" b="1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ntr</a:t>
            </a:r>
            <a:r>
              <a:rPr sz="3200" b="1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l  Pr</a:t>
            </a:r>
            <a:r>
              <a:rPr sz="32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32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CP⁄I</a:t>
            </a:r>
            <a:r>
              <a:rPr sz="32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	p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col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9019" y="4730953"/>
            <a:ext cx="867918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i="1" spc="-10" dirty="0">
                <a:latin typeface="Times New Roman"/>
                <a:cs typeface="Times New Roman"/>
              </a:rPr>
              <a:t>SNMP</a:t>
            </a:r>
            <a:r>
              <a:rPr sz="3200" b="1" i="1" spc="-5" dirty="0">
                <a:latin typeface="Times New Roman"/>
                <a:cs typeface="Times New Roman"/>
              </a:rPr>
              <a:t> is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one</a:t>
            </a:r>
            <a:r>
              <a:rPr sz="3200" b="1" i="1" dirty="0">
                <a:latin typeface="Times New Roman"/>
                <a:cs typeface="Times New Roman"/>
              </a:rPr>
              <a:t> of</a:t>
            </a:r>
            <a:r>
              <a:rPr sz="3200" b="1" i="1" spc="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the</a:t>
            </a:r>
            <a:r>
              <a:rPr sz="3200" b="1" i="1" dirty="0">
                <a:latin typeface="Times New Roman"/>
                <a:cs typeface="Times New Roman"/>
              </a:rPr>
              <a:t> widely</a:t>
            </a:r>
            <a:r>
              <a:rPr sz="3200" b="1" i="1" spc="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accepted</a:t>
            </a:r>
            <a:r>
              <a:rPr sz="3200" b="1" i="1" spc="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network 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protocols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to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manage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and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monitor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network 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elements.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5839" y="462787"/>
            <a:ext cx="4594225" cy="438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1114755"/>
            <a:ext cx="3279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SNMP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consists</a:t>
            </a:r>
            <a:r>
              <a:rPr sz="3600" b="1" spc="-4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973" y="2537967"/>
            <a:ext cx="113182" cy="1131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122" y="2460751"/>
            <a:ext cx="2946158" cy="3755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2973" y="3196335"/>
            <a:ext cx="113182" cy="1131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973" y="3854703"/>
            <a:ext cx="113182" cy="1131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4547" y="3102991"/>
            <a:ext cx="3254895" cy="3916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122" y="3777488"/>
            <a:ext cx="2308263" cy="3755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4547" y="4411979"/>
            <a:ext cx="7021080" cy="3994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2973" y="4513071"/>
            <a:ext cx="113182" cy="113156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2295" y="27559"/>
            <a:ext cx="5459730" cy="3536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191" y="372872"/>
            <a:ext cx="9080500" cy="62845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13970" indent="-34480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700" b="1" spc="-30" dirty="0">
                <a:latin typeface="Calibri"/>
                <a:cs typeface="Calibri"/>
              </a:rPr>
              <a:t>GET:</a:t>
            </a:r>
            <a:r>
              <a:rPr sz="2700" b="1" spc="3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32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GET</a:t>
            </a:r>
            <a:r>
              <a:rPr sz="2700" spc="30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operation</a:t>
            </a:r>
            <a:r>
              <a:rPr sz="2700" spc="3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is</a:t>
            </a:r>
            <a:r>
              <a:rPr sz="2700" spc="29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a</a:t>
            </a:r>
            <a:r>
              <a:rPr sz="2700" spc="32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request</a:t>
            </a:r>
            <a:r>
              <a:rPr sz="2700" spc="3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sent</a:t>
            </a:r>
            <a:r>
              <a:rPr sz="2700" spc="3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by</a:t>
            </a:r>
            <a:r>
              <a:rPr sz="2700" spc="32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3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manager</a:t>
            </a:r>
            <a:r>
              <a:rPr sz="2700" spc="285" dirty="0">
                <a:latin typeface="Calibri"/>
                <a:cs typeface="Calibri"/>
              </a:rPr>
              <a:t> </a:t>
            </a:r>
            <a:r>
              <a:rPr sz="2700" spc="-40" dirty="0">
                <a:latin typeface="Calibri"/>
                <a:cs typeface="Calibri"/>
              </a:rPr>
              <a:t>to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managed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device.</a:t>
            </a:r>
            <a:endParaRPr sz="2700">
              <a:latin typeface="Calibri"/>
              <a:cs typeface="Calibri"/>
            </a:endParaRPr>
          </a:p>
          <a:p>
            <a:pPr marL="356870" marR="6350" indent="-34480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56870" algn="l"/>
                <a:tab pos="357505" algn="l"/>
                <a:tab pos="1076325" algn="l"/>
                <a:tab pos="2070100" algn="l"/>
                <a:tab pos="2750185" algn="l"/>
                <a:tab pos="4326890" algn="l"/>
                <a:tab pos="5893435" algn="l"/>
                <a:tab pos="6265545" algn="l"/>
                <a:tab pos="6997700" algn="l"/>
                <a:tab pos="7622540" algn="l"/>
                <a:tab pos="8333105" algn="l"/>
              </a:tabLst>
            </a:pPr>
            <a:r>
              <a:rPr sz="2700" b="1" dirty="0">
                <a:latin typeface="Calibri"/>
                <a:cs typeface="Calibri"/>
              </a:rPr>
              <a:t>GE</a:t>
            </a:r>
            <a:r>
              <a:rPr sz="2700" b="1" spc="5" dirty="0">
                <a:latin typeface="Calibri"/>
                <a:cs typeface="Calibri"/>
              </a:rPr>
              <a:t>T</a:t>
            </a:r>
            <a:r>
              <a:rPr sz="2700" b="1" dirty="0">
                <a:latin typeface="Calibri"/>
                <a:cs typeface="Calibri"/>
              </a:rPr>
              <a:t>	</a:t>
            </a:r>
            <a:r>
              <a:rPr sz="2700" b="1" spc="-10" dirty="0">
                <a:latin typeface="Calibri"/>
                <a:cs typeface="Calibri"/>
              </a:rPr>
              <a:t>N</a:t>
            </a:r>
            <a:r>
              <a:rPr sz="2700" b="1" spc="5" dirty="0">
                <a:latin typeface="Calibri"/>
                <a:cs typeface="Calibri"/>
              </a:rPr>
              <a:t>E</a:t>
            </a:r>
            <a:r>
              <a:rPr sz="2700" b="1" spc="-10" dirty="0">
                <a:latin typeface="Calibri"/>
                <a:cs typeface="Calibri"/>
              </a:rPr>
              <a:t>X</a:t>
            </a:r>
            <a:r>
              <a:rPr sz="2700" b="1" spc="-114" dirty="0">
                <a:latin typeface="Calibri"/>
                <a:cs typeface="Calibri"/>
              </a:rPr>
              <a:t>T</a:t>
            </a:r>
            <a:r>
              <a:rPr sz="2700" b="1" dirty="0">
                <a:latin typeface="Calibri"/>
                <a:cs typeface="Calibri"/>
              </a:rPr>
              <a:t>:	</a:t>
            </a:r>
            <a:r>
              <a:rPr sz="2700" dirty="0">
                <a:latin typeface="Calibri"/>
                <a:cs typeface="Calibri"/>
              </a:rPr>
              <a:t>T</a:t>
            </a:r>
            <a:r>
              <a:rPr sz="2700" spc="-10" dirty="0">
                <a:latin typeface="Calibri"/>
                <a:cs typeface="Calibri"/>
              </a:rPr>
              <a:t>h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5" dirty="0">
                <a:latin typeface="Calibri"/>
                <a:cs typeface="Calibri"/>
              </a:rPr>
              <a:t>si</a:t>
            </a:r>
            <a:r>
              <a:rPr sz="2700" spc="-10" dirty="0">
                <a:latin typeface="Calibri"/>
                <a:cs typeface="Calibri"/>
              </a:rPr>
              <a:t>g</a:t>
            </a:r>
            <a:r>
              <a:rPr sz="2700" spc="-5" dirty="0">
                <a:latin typeface="Calibri"/>
                <a:cs typeface="Calibri"/>
              </a:rPr>
              <a:t>n</a:t>
            </a:r>
            <a:r>
              <a:rPr sz="2700" spc="-25" dirty="0">
                <a:latin typeface="Calibri"/>
                <a:cs typeface="Calibri"/>
              </a:rPr>
              <a:t>i</a:t>
            </a:r>
            <a:r>
              <a:rPr sz="2700" spc="-15" dirty="0">
                <a:latin typeface="Calibri"/>
                <a:cs typeface="Calibri"/>
              </a:rPr>
              <a:t>f</a:t>
            </a:r>
            <a:r>
              <a:rPr sz="270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c</a:t>
            </a:r>
            <a:r>
              <a:rPr sz="2700" spc="5" dirty="0">
                <a:latin typeface="Calibri"/>
                <a:cs typeface="Calibri"/>
              </a:rPr>
              <a:t>a</a:t>
            </a:r>
            <a:r>
              <a:rPr sz="2700" spc="-35" dirty="0">
                <a:latin typeface="Calibri"/>
                <a:cs typeface="Calibri"/>
              </a:rPr>
              <a:t>n</a:t>
            </a:r>
            <a:r>
              <a:rPr sz="2700" dirty="0">
                <a:latin typeface="Calibri"/>
                <a:cs typeface="Calibri"/>
              </a:rPr>
              <a:t>t	</a:t>
            </a:r>
            <a:r>
              <a:rPr sz="2700" spc="-5" dirty="0">
                <a:latin typeface="Calibri"/>
                <a:cs typeface="Calibri"/>
              </a:rPr>
              <a:t>d</a:t>
            </a:r>
            <a:r>
              <a:rPr sz="2700" dirty="0">
                <a:latin typeface="Calibri"/>
                <a:cs typeface="Calibri"/>
              </a:rPr>
              <a:t>i</a:t>
            </a:r>
            <a:r>
              <a:rPr sz="2700" spc="-35" dirty="0">
                <a:latin typeface="Calibri"/>
                <a:cs typeface="Calibri"/>
              </a:rPr>
              <a:t>f</a:t>
            </a:r>
            <a:r>
              <a:rPr sz="2700" spc="-85" dirty="0">
                <a:latin typeface="Calibri"/>
                <a:cs typeface="Calibri"/>
              </a:rPr>
              <a:t>f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spc="-40" dirty="0">
                <a:latin typeface="Calibri"/>
                <a:cs typeface="Calibri"/>
              </a:rPr>
              <a:t>r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spc="-35" dirty="0">
                <a:latin typeface="Calibri"/>
                <a:cs typeface="Calibri"/>
              </a:rPr>
              <a:t>n</a:t>
            </a:r>
            <a:r>
              <a:rPr sz="2700" spc="5" dirty="0">
                <a:latin typeface="Calibri"/>
                <a:cs typeface="Calibri"/>
              </a:rPr>
              <a:t>ce</a:t>
            </a:r>
            <a:r>
              <a:rPr sz="2700" dirty="0">
                <a:latin typeface="Calibri"/>
                <a:cs typeface="Calibri"/>
              </a:rPr>
              <a:t>	is	</a:t>
            </a:r>
            <a:r>
              <a:rPr sz="2700" spc="-25" dirty="0">
                <a:latin typeface="Calibri"/>
                <a:cs typeface="Calibri"/>
              </a:rPr>
              <a:t>t</a:t>
            </a:r>
            <a:r>
              <a:rPr sz="2700" spc="-5" dirty="0">
                <a:latin typeface="Calibri"/>
                <a:cs typeface="Calibri"/>
              </a:rPr>
              <a:t>h</a:t>
            </a:r>
            <a:r>
              <a:rPr sz="2700" spc="-25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t	</a:t>
            </a:r>
            <a:r>
              <a:rPr sz="2700" spc="-25" dirty="0">
                <a:latin typeface="Calibri"/>
                <a:cs typeface="Calibri"/>
              </a:rPr>
              <a:t>t</a:t>
            </a:r>
            <a:r>
              <a:rPr sz="2700" spc="-5" dirty="0">
                <a:latin typeface="Calibri"/>
                <a:cs typeface="Calibri"/>
              </a:rPr>
              <a:t>h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5" dirty="0">
                <a:latin typeface="Calibri"/>
                <a:cs typeface="Calibri"/>
              </a:rPr>
              <a:t>G</a:t>
            </a:r>
            <a:r>
              <a:rPr sz="2700" spc="-5" dirty="0">
                <a:latin typeface="Calibri"/>
                <a:cs typeface="Calibri"/>
              </a:rPr>
              <a:t>E</a:t>
            </a:r>
            <a:r>
              <a:rPr sz="2700" spc="5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5" dirty="0">
                <a:latin typeface="Calibri"/>
                <a:cs typeface="Calibri"/>
              </a:rPr>
              <a:t>N</a:t>
            </a:r>
            <a:r>
              <a:rPr sz="2700" spc="-25" dirty="0">
                <a:latin typeface="Calibri"/>
                <a:cs typeface="Calibri"/>
              </a:rPr>
              <a:t>E</a:t>
            </a:r>
            <a:r>
              <a:rPr sz="2700" spc="-15" dirty="0">
                <a:latin typeface="Calibri"/>
                <a:cs typeface="Calibri"/>
              </a:rPr>
              <a:t>X</a:t>
            </a:r>
            <a:r>
              <a:rPr sz="2700" dirty="0">
                <a:latin typeface="Calibri"/>
                <a:cs typeface="Calibri"/>
              </a:rPr>
              <a:t>T  </a:t>
            </a:r>
            <a:r>
              <a:rPr sz="2700" spc="-10" dirty="0">
                <a:latin typeface="Calibri"/>
                <a:cs typeface="Calibri"/>
              </a:rPr>
              <a:t>operation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retrieves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value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of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next</a:t>
            </a:r>
            <a:r>
              <a:rPr sz="2700" dirty="0">
                <a:latin typeface="Calibri"/>
                <a:cs typeface="Calibri"/>
              </a:rPr>
              <a:t> MIB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tree.</a:t>
            </a:r>
            <a:endParaRPr sz="2700">
              <a:latin typeface="Calibri"/>
              <a:cs typeface="Calibri"/>
            </a:endParaRPr>
          </a:p>
          <a:p>
            <a:pPr marL="356870" marR="7620" indent="-344805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6870" algn="l"/>
                <a:tab pos="357505" algn="l"/>
                <a:tab pos="1152525" algn="l"/>
                <a:tab pos="2234565" algn="l"/>
                <a:tab pos="2988310" algn="l"/>
                <a:tab pos="4503420" algn="l"/>
                <a:tab pos="6101080" algn="l"/>
                <a:tab pos="6552565" algn="l"/>
                <a:tab pos="7451725" algn="l"/>
                <a:tab pos="7982584" algn="l"/>
              </a:tabLst>
            </a:pPr>
            <a:r>
              <a:rPr sz="2700" b="1" dirty="0">
                <a:latin typeface="Calibri"/>
                <a:cs typeface="Calibri"/>
              </a:rPr>
              <a:t>GE</a:t>
            </a:r>
            <a:r>
              <a:rPr sz="2700" b="1" spc="5" dirty="0">
                <a:latin typeface="Calibri"/>
                <a:cs typeface="Calibri"/>
              </a:rPr>
              <a:t>T</a:t>
            </a:r>
            <a:r>
              <a:rPr sz="2700" b="1" dirty="0">
                <a:latin typeface="Calibri"/>
                <a:cs typeface="Calibri"/>
              </a:rPr>
              <a:t>	</a:t>
            </a:r>
            <a:r>
              <a:rPr sz="2700" b="1" spc="-5" dirty="0">
                <a:latin typeface="Calibri"/>
                <a:cs typeface="Calibri"/>
              </a:rPr>
              <a:t>B</a:t>
            </a:r>
            <a:r>
              <a:rPr sz="2700" b="1" spc="-15" dirty="0">
                <a:latin typeface="Calibri"/>
                <a:cs typeface="Calibri"/>
              </a:rPr>
              <a:t>U</a:t>
            </a:r>
            <a:r>
              <a:rPr sz="2700" b="1" spc="5" dirty="0">
                <a:latin typeface="Calibri"/>
                <a:cs typeface="Calibri"/>
              </a:rPr>
              <a:t>L</a:t>
            </a:r>
            <a:r>
              <a:rPr sz="2700" b="1" spc="15" dirty="0">
                <a:latin typeface="Calibri"/>
                <a:cs typeface="Calibri"/>
              </a:rPr>
              <a:t>K</a:t>
            </a:r>
            <a:r>
              <a:rPr sz="2700" b="1" dirty="0">
                <a:latin typeface="Calibri"/>
                <a:cs typeface="Calibri"/>
              </a:rPr>
              <a:t>:	</a:t>
            </a:r>
            <a:r>
              <a:rPr sz="2700" spc="-20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h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5" dirty="0">
                <a:latin typeface="Calibri"/>
                <a:cs typeface="Calibri"/>
              </a:rPr>
              <a:t>G</a:t>
            </a:r>
            <a:r>
              <a:rPr sz="2700" spc="-30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T</a:t>
            </a:r>
            <a:r>
              <a:rPr sz="2700" spc="-10" dirty="0">
                <a:latin typeface="Calibri"/>
                <a:cs typeface="Calibri"/>
              </a:rPr>
              <a:t>BU</a:t>
            </a:r>
            <a:r>
              <a:rPr sz="2700" spc="10" dirty="0">
                <a:latin typeface="Calibri"/>
                <a:cs typeface="Calibri"/>
              </a:rPr>
              <a:t>L</a:t>
            </a:r>
            <a:r>
              <a:rPr sz="2700" spc="5" dirty="0">
                <a:latin typeface="Calibri"/>
                <a:cs typeface="Calibri"/>
              </a:rPr>
              <a:t>K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10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p</a:t>
            </a:r>
            <a:r>
              <a:rPr sz="2700" spc="-10" dirty="0">
                <a:latin typeface="Calibri"/>
                <a:cs typeface="Calibri"/>
              </a:rPr>
              <a:t>e</a:t>
            </a:r>
            <a:r>
              <a:rPr sz="2700" spc="-85" dirty="0">
                <a:latin typeface="Calibri"/>
                <a:cs typeface="Calibri"/>
              </a:rPr>
              <a:t>r</a:t>
            </a:r>
            <a:r>
              <a:rPr sz="2700" spc="-25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i</a:t>
            </a:r>
            <a:r>
              <a:rPr sz="2700" spc="10" dirty="0">
                <a:latin typeface="Calibri"/>
                <a:cs typeface="Calibri"/>
              </a:rPr>
              <a:t>o</a:t>
            </a:r>
            <a:r>
              <a:rPr sz="2700" spc="5" dirty="0">
                <a:latin typeface="Calibri"/>
                <a:cs typeface="Calibri"/>
              </a:rPr>
              <a:t>n</a:t>
            </a:r>
            <a:r>
              <a:rPr sz="2700" dirty="0">
                <a:latin typeface="Calibri"/>
                <a:cs typeface="Calibri"/>
              </a:rPr>
              <a:t>	is	u</a:t>
            </a:r>
            <a:r>
              <a:rPr sz="2700" spc="-40" dirty="0">
                <a:latin typeface="Calibri"/>
                <a:cs typeface="Calibri"/>
              </a:rPr>
              <a:t>s</a:t>
            </a:r>
            <a:r>
              <a:rPr sz="2700" spc="5" dirty="0">
                <a:latin typeface="Calibri"/>
                <a:cs typeface="Calibri"/>
              </a:rPr>
              <a:t>ed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45" dirty="0">
                <a:latin typeface="Calibri"/>
                <a:cs typeface="Calibri"/>
              </a:rPr>
              <a:t>t</a:t>
            </a:r>
            <a:r>
              <a:rPr sz="2700" spc="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5" dirty="0">
                <a:latin typeface="Calibri"/>
                <a:cs typeface="Calibri"/>
              </a:rPr>
              <a:t>r</a:t>
            </a:r>
            <a:r>
              <a:rPr sz="2700" spc="-50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tri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spc="-45" dirty="0">
                <a:latin typeface="Calibri"/>
                <a:cs typeface="Calibri"/>
              </a:rPr>
              <a:t>v</a:t>
            </a:r>
            <a:r>
              <a:rPr sz="2700" dirty="0">
                <a:latin typeface="Calibri"/>
                <a:cs typeface="Calibri"/>
              </a:rPr>
              <a:t>e  voluminous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data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from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large</a:t>
            </a:r>
            <a:r>
              <a:rPr sz="2700" spc="5" dirty="0">
                <a:latin typeface="Calibri"/>
                <a:cs typeface="Calibri"/>
              </a:rPr>
              <a:t> MIB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table.</a:t>
            </a:r>
            <a:endParaRPr sz="27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56870" algn="l"/>
                <a:tab pos="357505" algn="l"/>
                <a:tab pos="1097915" algn="l"/>
                <a:tab pos="1820545" algn="l"/>
                <a:tab pos="3338829" algn="l"/>
                <a:tab pos="3710940" algn="l"/>
                <a:tab pos="4537075" algn="l"/>
                <a:tab pos="5031105" algn="l"/>
                <a:tab pos="5655945" algn="l"/>
                <a:tab pos="7171690" algn="l"/>
                <a:tab pos="7625715" algn="l"/>
                <a:tab pos="8763000" algn="l"/>
              </a:tabLst>
            </a:pPr>
            <a:r>
              <a:rPr sz="2700" b="1" spc="-5" dirty="0">
                <a:latin typeface="Calibri"/>
                <a:cs typeface="Calibri"/>
              </a:rPr>
              <a:t>S</a:t>
            </a:r>
            <a:r>
              <a:rPr sz="2700" b="1" spc="5" dirty="0">
                <a:latin typeface="Calibri"/>
                <a:cs typeface="Calibri"/>
              </a:rPr>
              <a:t>E</a:t>
            </a:r>
            <a:r>
              <a:rPr sz="2700" b="1" spc="-114" dirty="0">
                <a:latin typeface="Calibri"/>
                <a:cs typeface="Calibri"/>
              </a:rPr>
              <a:t>T</a:t>
            </a:r>
            <a:r>
              <a:rPr sz="2700" b="1" dirty="0">
                <a:latin typeface="Calibri"/>
                <a:cs typeface="Calibri"/>
              </a:rPr>
              <a:t>:	</a:t>
            </a:r>
            <a:r>
              <a:rPr sz="2700" dirty="0">
                <a:latin typeface="Calibri"/>
                <a:cs typeface="Calibri"/>
              </a:rPr>
              <a:t>T</a:t>
            </a:r>
            <a:r>
              <a:rPr sz="2700" spc="-5" dirty="0">
                <a:latin typeface="Calibri"/>
                <a:cs typeface="Calibri"/>
              </a:rPr>
              <a:t>h</a:t>
            </a:r>
            <a:r>
              <a:rPr sz="2700" dirty="0">
                <a:latin typeface="Calibri"/>
                <a:cs typeface="Calibri"/>
              </a:rPr>
              <a:t>is	</a:t>
            </a:r>
            <a:r>
              <a:rPr sz="2700" spc="-10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p</a:t>
            </a:r>
            <a:r>
              <a:rPr sz="2700" spc="-10" dirty="0">
                <a:latin typeface="Calibri"/>
                <a:cs typeface="Calibri"/>
              </a:rPr>
              <a:t>e</a:t>
            </a:r>
            <a:r>
              <a:rPr sz="2700" spc="-60" dirty="0">
                <a:latin typeface="Calibri"/>
                <a:cs typeface="Calibri"/>
              </a:rPr>
              <a:t>r</a:t>
            </a:r>
            <a:r>
              <a:rPr sz="2700" spc="-50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i</a:t>
            </a:r>
            <a:r>
              <a:rPr sz="2700" spc="10" dirty="0">
                <a:latin typeface="Calibri"/>
                <a:cs typeface="Calibri"/>
              </a:rPr>
              <a:t>o</a:t>
            </a:r>
            <a:r>
              <a:rPr sz="2700" spc="5" dirty="0">
                <a:latin typeface="Calibri"/>
                <a:cs typeface="Calibri"/>
              </a:rPr>
              <a:t>n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25" dirty="0">
                <a:latin typeface="Calibri"/>
                <a:cs typeface="Calibri"/>
              </a:rPr>
              <a:t>i</a:t>
            </a:r>
            <a:r>
              <a:rPr sz="2700" dirty="0">
                <a:latin typeface="Calibri"/>
                <a:cs typeface="Calibri"/>
              </a:rPr>
              <a:t>s	u</a:t>
            </a:r>
            <a:r>
              <a:rPr sz="2700" spc="-15" dirty="0">
                <a:latin typeface="Calibri"/>
                <a:cs typeface="Calibri"/>
              </a:rPr>
              <a:t>s</a:t>
            </a:r>
            <a:r>
              <a:rPr sz="2700" spc="5" dirty="0">
                <a:latin typeface="Calibri"/>
                <a:cs typeface="Calibri"/>
              </a:rPr>
              <a:t>ed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0" dirty="0">
                <a:latin typeface="Calibri"/>
                <a:cs typeface="Calibri"/>
              </a:rPr>
              <a:t>b</a:t>
            </a:r>
            <a:r>
              <a:rPr sz="2700" spc="5" dirty="0">
                <a:latin typeface="Calibri"/>
                <a:cs typeface="Calibri"/>
              </a:rPr>
              <a:t>y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25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h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5" dirty="0">
                <a:latin typeface="Calibri"/>
                <a:cs typeface="Calibri"/>
              </a:rPr>
              <a:t>ma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5" dirty="0">
                <a:latin typeface="Calibri"/>
                <a:cs typeface="Calibri"/>
              </a:rPr>
              <a:t>ag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spc="-65" dirty="0">
                <a:latin typeface="Calibri"/>
                <a:cs typeface="Calibri"/>
              </a:rPr>
              <a:t>r</a:t>
            </a:r>
            <a:r>
              <a:rPr sz="2700" dirty="0">
                <a:latin typeface="Calibri"/>
                <a:cs typeface="Calibri"/>
              </a:rPr>
              <a:t>s	</a:t>
            </a:r>
            <a:r>
              <a:rPr sz="2700" spc="-25" dirty="0">
                <a:latin typeface="Calibri"/>
                <a:cs typeface="Calibri"/>
              </a:rPr>
              <a:t>t</a:t>
            </a:r>
            <a:r>
              <a:rPr sz="2700" spc="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5" dirty="0">
                <a:latin typeface="Calibri"/>
                <a:cs typeface="Calibri"/>
              </a:rPr>
              <a:t>m</a:t>
            </a:r>
            <a:r>
              <a:rPr sz="2700" spc="10" dirty="0">
                <a:latin typeface="Calibri"/>
                <a:cs typeface="Calibri"/>
              </a:rPr>
              <a:t>o</a:t>
            </a:r>
            <a:r>
              <a:rPr sz="2700" spc="-5" dirty="0">
                <a:latin typeface="Calibri"/>
                <a:cs typeface="Calibri"/>
              </a:rPr>
              <a:t>di</a:t>
            </a:r>
            <a:r>
              <a:rPr sz="2700" spc="5" dirty="0">
                <a:latin typeface="Calibri"/>
                <a:cs typeface="Calibri"/>
              </a:rPr>
              <a:t>fy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5" dirty="0">
                <a:latin typeface="Calibri"/>
                <a:cs typeface="Calibri"/>
              </a:rPr>
              <a:t>or  </a:t>
            </a:r>
            <a:r>
              <a:rPr sz="2700" dirty="0">
                <a:latin typeface="Calibri"/>
                <a:cs typeface="Calibri"/>
              </a:rPr>
              <a:t>assign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value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of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Managed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device.</a:t>
            </a:r>
            <a:endParaRPr sz="2700">
              <a:latin typeface="Calibri"/>
              <a:cs typeface="Calibri"/>
            </a:endParaRPr>
          </a:p>
          <a:p>
            <a:pPr marL="356870" marR="6350" indent="-34480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700" b="1" dirty="0">
                <a:latin typeface="Calibri"/>
                <a:cs typeface="Calibri"/>
              </a:rPr>
              <a:t>TRAPS:</a:t>
            </a:r>
            <a:r>
              <a:rPr sz="2700" b="1" spc="2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TRAPS</a:t>
            </a:r>
            <a:r>
              <a:rPr sz="2700" spc="19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are</a:t>
            </a:r>
            <a:r>
              <a:rPr sz="2700" spc="19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initiated</a:t>
            </a:r>
            <a:r>
              <a:rPr sz="2700" spc="18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by</a:t>
            </a:r>
            <a:r>
              <a:rPr sz="2700" spc="17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19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Agents.</a:t>
            </a:r>
            <a:r>
              <a:rPr sz="2700" spc="21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It</a:t>
            </a:r>
            <a:r>
              <a:rPr sz="2700" spc="20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is</a:t>
            </a:r>
            <a:r>
              <a:rPr sz="2700" spc="20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a</a:t>
            </a:r>
            <a:r>
              <a:rPr sz="2700" spc="2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signal</a:t>
            </a:r>
            <a:r>
              <a:rPr sz="2700" spc="204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to</a:t>
            </a:r>
            <a:r>
              <a:rPr sz="2700" spc="21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the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SNMP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Manager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by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Agent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on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occurrence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of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event.</a:t>
            </a:r>
            <a:endParaRPr sz="2700">
              <a:latin typeface="Calibri"/>
              <a:cs typeface="Calibri"/>
            </a:endParaRPr>
          </a:p>
          <a:p>
            <a:pPr marL="356870" marR="6350" indent="-34480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56870" algn="l"/>
                <a:tab pos="357505" algn="l"/>
                <a:tab pos="1786889" algn="l"/>
                <a:tab pos="2249805" algn="l"/>
                <a:tab pos="3528060" algn="l"/>
                <a:tab pos="5454650" algn="l"/>
                <a:tab pos="6259830" algn="l"/>
                <a:tab pos="6857365" algn="l"/>
                <a:tab pos="7839075" algn="l"/>
              </a:tabLst>
            </a:pPr>
            <a:r>
              <a:rPr sz="2700" b="1" dirty="0">
                <a:latin typeface="Calibri"/>
                <a:cs typeface="Calibri"/>
              </a:rPr>
              <a:t>I</a:t>
            </a:r>
            <a:r>
              <a:rPr sz="2700" b="1" spc="-15" dirty="0">
                <a:latin typeface="Calibri"/>
                <a:cs typeface="Calibri"/>
              </a:rPr>
              <a:t>N</a:t>
            </a:r>
            <a:r>
              <a:rPr sz="2700" b="1" spc="-20" dirty="0">
                <a:latin typeface="Calibri"/>
                <a:cs typeface="Calibri"/>
              </a:rPr>
              <a:t>F</a:t>
            </a:r>
            <a:r>
              <a:rPr sz="2700" b="1" spc="-5" dirty="0">
                <a:latin typeface="Calibri"/>
                <a:cs typeface="Calibri"/>
              </a:rPr>
              <a:t>O</a:t>
            </a:r>
            <a:r>
              <a:rPr sz="2700" b="1" spc="10" dirty="0">
                <a:latin typeface="Calibri"/>
                <a:cs typeface="Calibri"/>
              </a:rPr>
              <a:t>R</a:t>
            </a:r>
            <a:r>
              <a:rPr sz="2700" b="1" spc="20" dirty="0">
                <a:latin typeface="Calibri"/>
                <a:cs typeface="Calibri"/>
              </a:rPr>
              <a:t>M</a:t>
            </a:r>
            <a:r>
              <a:rPr sz="2700" b="1" dirty="0">
                <a:latin typeface="Calibri"/>
                <a:cs typeface="Calibri"/>
              </a:rPr>
              <a:t>:	</a:t>
            </a:r>
            <a:r>
              <a:rPr sz="2700" spc="-40" dirty="0">
                <a:latin typeface="Calibri"/>
                <a:cs typeface="Calibri"/>
              </a:rPr>
              <a:t>I</a:t>
            </a:r>
            <a:r>
              <a:rPr sz="2700" dirty="0">
                <a:latin typeface="Calibri"/>
                <a:cs typeface="Calibri"/>
              </a:rPr>
              <a:t>t	i</a:t>
            </a:r>
            <a:r>
              <a:rPr sz="2700" spc="-25" dirty="0">
                <a:latin typeface="Calibri"/>
                <a:cs typeface="Calibri"/>
              </a:rPr>
              <a:t>n</a:t>
            </a:r>
            <a:r>
              <a:rPr sz="2700" spc="5" dirty="0">
                <a:latin typeface="Calibri"/>
                <a:cs typeface="Calibri"/>
              </a:rPr>
              <a:t>cludes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40" dirty="0">
                <a:latin typeface="Calibri"/>
                <a:cs typeface="Calibri"/>
              </a:rPr>
              <a:t>c</a:t>
            </a:r>
            <a:r>
              <a:rPr sz="2700" spc="10" dirty="0">
                <a:latin typeface="Calibri"/>
                <a:cs typeface="Calibri"/>
              </a:rPr>
              <a:t>o</a:t>
            </a:r>
            <a:r>
              <a:rPr sz="2700" spc="-30" dirty="0">
                <a:latin typeface="Calibri"/>
                <a:cs typeface="Calibri"/>
              </a:rPr>
              <a:t>n</a:t>
            </a:r>
            <a:r>
              <a:rPr sz="2700" spc="-15" dirty="0">
                <a:latin typeface="Calibri"/>
                <a:cs typeface="Calibri"/>
              </a:rPr>
              <a:t>f</a:t>
            </a:r>
            <a:r>
              <a:rPr sz="2700" dirty="0">
                <a:latin typeface="Calibri"/>
                <a:cs typeface="Calibri"/>
              </a:rPr>
              <a:t>i</a:t>
            </a:r>
            <a:r>
              <a:rPr sz="2700" spc="-10" dirty="0">
                <a:latin typeface="Calibri"/>
                <a:cs typeface="Calibri"/>
              </a:rPr>
              <a:t>r</a:t>
            </a:r>
            <a:r>
              <a:rPr sz="2700" spc="5" dirty="0">
                <a:latin typeface="Calibri"/>
                <a:cs typeface="Calibri"/>
              </a:rPr>
              <a:t>m</a:t>
            </a:r>
            <a:r>
              <a:rPr sz="2700" spc="-30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ti</a:t>
            </a:r>
            <a:r>
              <a:rPr sz="2700" spc="-10" dirty="0">
                <a:latin typeface="Calibri"/>
                <a:cs typeface="Calibri"/>
              </a:rPr>
              <a:t>o</a:t>
            </a:r>
            <a:r>
              <a:rPr sz="2700" spc="5" dirty="0">
                <a:latin typeface="Calibri"/>
                <a:cs typeface="Calibri"/>
              </a:rPr>
              <a:t>n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f</a:t>
            </a:r>
            <a:r>
              <a:rPr sz="2700" spc="-60" dirty="0">
                <a:latin typeface="Calibri"/>
                <a:cs typeface="Calibri"/>
              </a:rPr>
              <a:t>r</a:t>
            </a:r>
            <a:r>
              <a:rPr sz="2700" spc="10" dirty="0">
                <a:latin typeface="Calibri"/>
                <a:cs typeface="Calibri"/>
              </a:rPr>
              <a:t>o</a:t>
            </a:r>
            <a:r>
              <a:rPr sz="2700" spc="5" dirty="0">
                <a:latin typeface="Calibri"/>
                <a:cs typeface="Calibri"/>
              </a:rPr>
              <a:t>m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25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h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20" dirty="0">
                <a:latin typeface="Calibri"/>
                <a:cs typeface="Calibri"/>
              </a:rPr>
              <a:t>SN</a:t>
            </a:r>
            <a:r>
              <a:rPr sz="2700" spc="15" dirty="0">
                <a:latin typeface="Calibri"/>
                <a:cs typeface="Calibri"/>
              </a:rPr>
              <a:t>M</a:t>
            </a:r>
            <a:r>
              <a:rPr sz="2700" spc="5" dirty="0">
                <a:latin typeface="Calibri"/>
                <a:cs typeface="Calibri"/>
              </a:rPr>
              <a:t>P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5" dirty="0">
                <a:latin typeface="Calibri"/>
                <a:cs typeface="Calibri"/>
              </a:rPr>
              <a:t>m</a:t>
            </a:r>
            <a:r>
              <a:rPr sz="2700" spc="-10" dirty="0">
                <a:latin typeface="Calibri"/>
                <a:cs typeface="Calibri"/>
              </a:rPr>
              <a:t>a</a:t>
            </a:r>
            <a:r>
              <a:rPr sz="2700" spc="-30" dirty="0">
                <a:latin typeface="Calibri"/>
                <a:cs typeface="Calibri"/>
              </a:rPr>
              <a:t>n</a:t>
            </a:r>
            <a:r>
              <a:rPr sz="2700" spc="5" dirty="0">
                <a:latin typeface="Calibri"/>
                <a:cs typeface="Calibri"/>
              </a:rPr>
              <a:t>a</a:t>
            </a:r>
            <a:r>
              <a:rPr sz="2700" spc="-30" dirty="0">
                <a:latin typeface="Calibri"/>
                <a:cs typeface="Calibri"/>
              </a:rPr>
              <a:t>g</a:t>
            </a:r>
            <a:r>
              <a:rPr sz="2700" spc="-2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r  </a:t>
            </a:r>
            <a:r>
              <a:rPr sz="2700" spc="10" dirty="0">
                <a:latin typeface="Calibri"/>
                <a:cs typeface="Calibri"/>
              </a:rPr>
              <a:t>on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receiving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message.</a:t>
            </a:r>
            <a:endParaRPr sz="2700">
              <a:latin typeface="Calibri"/>
              <a:cs typeface="Calibri"/>
            </a:endParaRPr>
          </a:p>
          <a:p>
            <a:pPr marL="356870" marR="6350" indent="-344805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700" b="1" spc="-5" dirty="0">
                <a:latin typeface="Calibri"/>
                <a:cs typeface="Calibri"/>
              </a:rPr>
              <a:t>RESPONSE: </a:t>
            </a:r>
            <a:r>
              <a:rPr sz="2700" spc="-5" dirty="0">
                <a:latin typeface="Calibri"/>
                <a:cs typeface="Calibri"/>
              </a:rPr>
              <a:t>It</a:t>
            </a:r>
            <a:r>
              <a:rPr sz="2700" dirty="0">
                <a:latin typeface="Calibri"/>
                <a:cs typeface="Calibri"/>
              </a:rPr>
              <a:t> is </a:t>
            </a:r>
            <a:r>
              <a:rPr sz="2700" spc="5" dirty="0">
                <a:latin typeface="Calibri"/>
                <a:cs typeface="Calibri"/>
              </a:rPr>
              <a:t>the </a:t>
            </a:r>
            <a:r>
              <a:rPr sz="2700" spc="-5" dirty="0">
                <a:latin typeface="Calibri"/>
                <a:cs typeface="Calibri"/>
              </a:rPr>
              <a:t>command used </a:t>
            </a:r>
            <a:r>
              <a:rPr sz="2700" spc="-20" dirty="0">
                <a:latin typeface="Calibri"/>
                <a:cs typeface="Calibri"/>
              </a:rPr>
              <a:t>to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carry</a:t>
            </a:r>
            <a:r>
              <a:rPr sz="2700" spc="-5" dirty="0">
                <a:latin typeface="Calibri"/>
                <a:cs typeface="Calibri"/>
              </a:rPr>
              <a:t> back the </a:t>
            </a:r>
            <a:r>
              <a:rPr sz="2700" spc="-10" dirty="0">
                <a:latin typeface="Calibri"/>
                <a:cs typeface="Calibri"/>
              </a:rPr>
              <a:t>value(s)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or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signal </a:t>
            </a:r>
            <a:r>
              <a:rPr sz="2700" spc="5" dirty="0">
                <a:latin typeface="Calibri"/>
                <a:cs typeface="Calibri"/>
              </a:rPr>
              <a:t>of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actions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directed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by</a:t>
            </a:r>
            <a:r>
              <a:rPr sz="2700" spc="5" dirty="0">
                <a:latin typeface="Calibri"/>
                <a:cs typeface="Calibri"/>
              </a:rPr>
              <a:t> the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SNMP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Manager.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7" y="79246"/>
            <a:ext cx="8863584" cy="6261872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965" y="252095"/>
            <a:ext cx="1372616" cy="3526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7832" y="860552"/>
            <a:ext cx="8653780" cy="518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9525" indent="-3448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dirty="0">
                <a:latin typeface="Calibri"/>
                <a:cs typeface="Calibri"/>
              </a:rPr>
              <a:t>SMTP</a:t>
            </a:r>
            <a:r>
              <a:rPr sz="3600" b="1" spc="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stands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20" dirty="0">
                <a:latin typeface="Calibri"/>
                <a:cs typeface="Calibri"/>
              </a:rPr>
              <a:t>for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Simple</a:t>
            </a:r>
            <a:r>
              <a:rPr sz="36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Mail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0" dirty="0">
                <a:solidFill>
                  <a:srgbClr val="FF0000"/>
                </a:solidFill>
                <a:latin typeface="Calibri"/>
                <a:cs typeface="Calibri"/>
              </a:rPr>
              <a:t>Transfer </a:t>
            </a:r>
            <a:r>
              <a:rPr sz="36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Protocol.</a:t>
            </a:r>
            <a:endParaRPr sz="36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spc="-5" dirty="0">
                <a:latin typeface="Calibri"/>
                <a:cs typeface="Calibri"/>
              </a:rPr>
              <a:t>SMTP </a:t>
            </a:r>
            <a:r>
              <a:rPr sz="3600" spc="-10" dirty="0">
                <a:latin typeface="Calibri"/>
                <a:cs typeface="Calibri"/>
              </a:rPr>
              <a:t>is </a:t>
            </a:r>
            <a:r>
              <a:rPr sz="3600" dirty="0">
                <a:latin typeface="Calibri"/>
                <a:cs typeface="Calibri"/>
              </a:rPr>
              <a:t>a </a:t>
            </a:r>
            <a:r>
              <a:rPr sz="3600" spc="-5" dirty="0">
                <a:latin typeface="Calibri"/>
                <a:cs typeface="Calibri"/>
              </a:rPr>
              <a:t>set of </a:t>
            </a:r>
            <a:r>
              <a:rPr sz="3600" spc="-15" dirty="0">
                <a:latin typeface="Calibri"/>
                <a:cs typeface="Calibri"/>
              </a:rPr>
              <a:t>communication </a:t>
            </a:r>
            <a:r>
              <a:rPr sz="3600" spc="-5" dirty="0">
                <a:latin typeface="Calibri"/>
                <a:cs typeface="Calibri"/>
              </a:rPr>
              <a:t>guidelines 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that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allow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software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to</a:t>
            </a:r>
            <a:r>
              <a:rPr sz="3600" spc="77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transmit</a:t>
            </a:r>
            <a:r>
              <a:rPr sz="3600" spc="78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an 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electronic mail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over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internet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called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 Simple</a:t>
            </a: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Mail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0" dirty="0">
                <a:solidFill>
                  <a:srgbClr val="FF0000"/>
                </a:solidFill>
                <a:latin typeface="Calibri"/>
                <a:cs typeface="Calibri"/>
              </a:rPr>
              <a:t>Transfer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Protocol.</a:t>
            </a:r>
            <a:endParaRPr sz="3600">
              <a:latin typeface="Calibri"/>
              <a:cs typeface="Calibri"/>
            </a:endParaRPr>
          </a:p>
          <a:p>
            <a:pPr marL="356870" marR="8890" indent="-344805" algn="just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dirty="0">
                <a:latin typeface="Calibri"/>
                <a:cs typeface="Calibri"/>
              </a:rPr>
              <a:t>It </a:t>
            </a:r>
            <a:r>
              <a:rPr sz="3600" spc="-10" dirty="0">
                <a:latin typeface="Calibri"/>
                <a:cs typeface="Calibri"/>
              </a:rPr>
              <a:t>is </a:t>
            </a:r>
            <a:r>
              <a:rPr sz="3600" dirty="0">
                <a:latin typeface="Calibri"/>
                <a:cs typeface="Calibri"/>
              </a:rPr>
              <a:t>a </a:t>
            </a:r>
            <a:r>
              <a:rPr sz="3600" spc="-20" dirty="0">
                <a:latin typeface="Calibri"/>
                <a:cs typeface="Calibri"/>
              </a:rPr>
              <a:t>program </a:t>
            </a:r>
            <a:r>
              <a:rPr sz="3600" dirty="0">
                <a:latin typeface="Calibri"/>
                <a:cs typeface="Calibri"/>
              </a:rPr>
              <a:t>used </a:t>
            </a:r>
            <a:r>
              <a:rPr sz="3600" spc="-25" dirty="0">
                <a:latin typeface="Calibri"/>
                <a:cs typeface="Calibri"/>
              </a:rPr>
              <a:t>for </a:t>
            </a:r>
            <a:r>
              <a:rPr sz="3600" spc="-5" dirty="0">
                <a:latin typeface="Calibri"/>
                <a:cs typeface="Calibri"/>
              </a:rPr>
              <a:t>sending messages </a:t>
            </a:r>
            <a:r>
              <a:rPr sz="3600" spc="-55" dirty="0">
                <a:latin typeface="Calibri"/>
                <a:cs typeface="Calibri"/>
              </a:rPr>
              <a:t>to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other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computer</a:t>
            </a:r>
            <a:r>
              <a:rPr sz="3600" spc="-15" dirty="0">
                <a:latin typeface="Calibri"/>
                <a:cs typeface="Calibri"/>
              </a:rPr>
              <a:t> users</a:t>
            </a:r>
            <a:r>
              <a:rPr sz="3600" spc="78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based</a:t>
            </a:r>
            <a:r>
              <a:rPr sz="3600" dirty="0">
                <a:latin typeface="Calibri"/>
                <a:cs typeface="Calibri"/>
              </a:rPr>
              <a:t> on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e-mail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addresses.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724" y="430149"/>
            <a:ext cx="8547100" cy="5781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 </a:t>
            </a:r>
            <a:r>
              <a:rPr sz="3200" spc="-15" dirty="0">
                <a:latin typeface="Calibri"/>
                <a:cs typeface="Calibri"/>
              </a:rPr>
              <a:t>provides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mail </a:t>
            </a:r>
            <a:r>
              <a:rPr sz="3200" spc="-20" dirty="0">
                <a:latin typeface="Calibri"/>
                <a:cs typeface="Calibri"/>
              </a:rPr>
              <a:t>exchange </a:t>
            </a:r>
            <a:r>
              <a:rPr sz="3200" spc="-15" dirty="0">
                <a:latin typeface="Calibri"/>
                <a:cs typeface="Calibri"/>
              </a:rPr>
              <a:t>between </a:t>
            </a:r>
            <a:r>
              <a:rPr sz="3200" spc="-20" dirty="0">
                <a:latin typeface="Calibri"/>
                <a:cs typeface="Calibri"/>
              </a:rPr>
              <a:t>users </a:t>
            </a:r>
            <a:r>
              <a:rPr sz="3200" spc="-10" dirty="0">
                <a:latin typeface="Calibri"/>
                <a:cs typeface="Calibri"/>
              </a:rPr>
              <a:t>on 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same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or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different</a:t>
            </a:r>
            <a:r>
              <a:rPr sz="3200" spc="-20" dirty="0">
                <a:latin typeface="Calibri"/>
                <a:cs typeface="Calibri"/>
              </a:rPr>
              <a:t> computers,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also 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supports:</a:t>
            </a:r>
            <a:endParaRPr sz="3200">
              <a:latin typeface="Calibri"/>
              <a:cs typeface="Calibri"/>
            </a:endParaRPr>
          </a:p>
          <a:p>
            <a:pPr marL="527685" marR="10795" indent="-515620" algn="just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28320" algn="l"/>
              </a:tabLst>
            </a:pPr>
            <a:r>
              <a:rPr sz="3200" b="1" spc="-10" dirty="0">
                <a:latin typeface="Calibri"/>
                <a:cs typeface="Calibri"/>
              </a:rPr>
              <a:t>It can </a:t>
            </a:r>
            <a:r>
              <a:rPr sz="3200" b="1" dirty="0">
                <a:latin typeface="Calibri"/>
                <a:cs typeface="Calibri"/>
              </a:rPr>
              <a:t>send </a:t>
            </a:r>
            <a:r>
              <a:rPr sz="3200" b="1" spc="-5" dirty="0">
                <a:latin typeface="Calibri"/>
                <a:cs typeface="Calibri"/>
              </a:rPr>
              <a:t>a single </a:t>
            </a:r>
            <a:r>
              <a:rPr sz="3200" b="1" spc="-10" dirty="0">
                <a:latin typeface="Calibri"/>
                <a:cs typeface="Calibri"/>
              </a:rPr>
              <a:t>message </a:t>
            </a:r>
            <a:r>
              <a:rPr sz="3200" b="1" spc="-20" dirty="0">
                <a:latin typeface="Calibri"/>
                <a:cs typeface="Calibri"/>
              </a:rPr>
              <a:t>to </a:t>
            </a:r>
            <a:r>
              <a:rPr sz="3200" b="1" spc="-5" dirty="0">
                <a:latin typeface="Calibri"/>
                <a:cs typeface="Calibri"/>
              </a:rPr>
              <a:t>one </a:t>
            </a:r>
            <a:r>
              <a:rPr sz="3200" b="1" dirty="0">
                <a:latin typeface="Calibri"/>
                <a:cs typeface="Calibri"/>
              </a:rPr>
              <a:t>or </a:t>
            </a:r>
            <a:r>
              <a:rPr sz="3200" b="1" spc="-15" dirty="0">
                <a:latin typeface="Calibri"/>
                <a:cs typeface="Calibri"/>
              </a:rPr>
              <a:t>more 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recipients.</a:t>
            </a:r>
            <a:endParaRPr sz="3200">
              <a:latin typeface="Calibri"/>
              <a:cs typeface="Calibri"/>
            </a:endParaRPr>
          </a:p>
          <a:p>
            <a:pPr marL="527685" marR="6350" indent="-515620" algn="just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8320" algn="l"/>
              </a:tabLst>
            </a:pPr>
            <a:r>
              <a:rPr sz="3200" b="1" spc="-10" dirty="0">
                <a:latin typeface="Calibri"/>
                <a:cs typeface="Calibri"/>
              </a:rPr>
              <a:t>Sending message can </a:t>
            </a:r>
            <a:r>
              <a:rPr sz="3200" b="1" spc="-5" dirty="0">
                <a:latin typeface="Calibri"/>
                <a:cs typeface="Calibri"/>
              </a:rPr>
              <a:t>include </a:t>
            </a:r>
            <a:r>
              <a:rPr sz="3200" b="1" spc="-25" dirty="0">
                <a:latin typeface="Calibri"/>
                <a:cs typeface="Calibri"/>
              </a:rPr>
              <a:t>text, </a:t>
            </a:r>
            <a:r>
              <a:rPr sz="3200" b="1" spc="-10" dirty="0">
                <a:latin typeface="Calibri"/>
                <a:cs typeface="Calibri"/>
              </a:rPr>
              <a:t>voice, video 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or</a:t>
            </a:r>
            <a:r>
              <a:rPr sz="3200" b="1" spc="-15" dirty="0">
                <a:latin typeface="Calibri"/>
                <a:cs typeface="Calibri"/>
              </a:rPr>
              <a:t> graphics.</a:t>
            </a:r>
            <a:endParaRPr sz="3200">
              <a:latin typeface="Calibri"/>
              <a:cs typeface="Calibri"/>
            </a:endParaRPr>
          </a:p>
          <a:p>
            <a:pPr marL="527685" marR="5715" indent="-515620" algn="just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8320" algn="l"/>
              </a:tabLst>
            </a:pPr>
            <a:r>
              <a:rPr sz="3200" b="1" spc="-10" dirty="0">
                <a:latin typeface="Calibri"/>
                <a:cs typeface="Calibri"/>
              </a:rPr>
              <a:t>It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can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also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send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the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messages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on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networks 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outside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the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internet.</a:t>
            </a:r>
            <a:endParaRPr sz="3200">
              <a:latin typeface="Calibri"/>
              <a:cs typeface="Calibri"/>
            </a:endParaRPr>
          </a:p>
          <a:p>
            <a:pPr marL="527685" marR="6985" indent="-515620" algn="just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28320" algn="l"/>
              </a:tabLst>
            </a:pPr>
            <a:r>
              <a:rPr sz="3200" b="1" spc="-10" dirty="0">
                <a:latin typeface="Calibri"/>
                <a:cs typeface="Calibri"/>
              </a:rPr>
              <a:t>The main </a:t>
            </a:r>
            <a:r>
              <a:rPr sz="3200" b="1" spc="-5" dirty="0">
                <a:latin typeface="Calibri"/>
                <a:cs typeface="Calibri"/>
              </a:rPr>
              <a:t>purpose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-5" dirty="0">
                <a:latin typeface="Calibri"/>
                <a:cs typeface="Calibri"/>
              </a:rPr>
              <a:t>SMTP is used </a:t>
            </a:r>
            <a:r>
              <a:rPr sz="3200" b="1" spc="-20" dirty="0">
                <a:latin typeface="Calibri"/>
                <a:cs typeface="Calibri"/>
              </a:rPr>
              <a:t>to </a:t>
            </a:r>
            <a:r>
              <a:rPr sz="3200" b="1" spc="-15" dirty="0">
                <a:latin typeface="Calibri"/>
                <a:cs typeface="Calibri"/>
              </a:rPr>
              <a:t>set up </a:t>
            </a:r>
            <a:r>
              <a:rPr sz="3200" b="1" spc="-10" dirty="0">
                <a:latin typeface="Calibri"/>
                <a:cs typeface="Calibri"/>
              </a:rPr>
              <a:t> communication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rules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between</a:t>
            </a:r>
            <a:r>
              <a:rPr sz="3200" b="1" spc="5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servers.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4864" y="341375"/>
            <a:ext cx="4961255" cy="4801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184" y="990600"/>
            <a:ext cx="8339043" cy="5471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893" y="671885"/>
            <a:ext cx="597931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dirty="0"/>
              <a:t>What</a:t>
            </a:r>
            <a:r>
              <a:rPr spc="-30" dirty="0"/>
              <a:t> </a:t>
            </a:r>
            <a:r>
              <a:rPr spc="-5" dirty="0"/>
              <a:t>is</a:t>
            </a:r>
            <a:r>
              <a:rPr spc="-30" dirty="0"/>
              <a:t> </a:t>
            </a:r>
            <a:r>
              <a:rPr spc="-5" dirty="0"/>
              <a:t>Intranet?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9893" y="1906708"/>
            <a:ext cx="7695280" cy="4809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570" marR="918132" indent="-342871">
              <a:spcBef>
                <a:spcPts val="100"/>
              </a:spcBef>
              <a:buFont typeface="Arial MT"/>
              <a:buChar char="•"/>
              <a:tabLst>
                <a:tab pos="354935" algn="l"/>
                <a:tab pos="355570" algn="l"/>
              </a:tabLst>
            </a:pPr>
            <a:r>
              <a:rPr sz="3000" dirty="0">
                <a:latin typeface="Tahoma"/>
                <a:cs typeface="Tahoma"/>
              </a:rPr>
              <a:t>The </a:t>
            </a:r>
            <a:r>
              <a:rPr sz="3000" spc="-5" dirty="0">
                <a:latin typeface="Tahoma"/>
                <a:cs typeface="Tahoma"/>
              </a:rPr>
              <a:t>term </a:t>
            </a:r>
            <a:r>
              <a:rPr sz="3000" spc="-10" dirty="0">
                <a:latin typeface="Tahoma"/>
                <a:cs typeface="Tahoma"/>
              </a:rPr>
              <a:t>Intranet </a:t>
            </a:r>
            <a:r>
              <a:rPr sz="3000" dirty="0">
                <a:latin typeface="Tahoma"/>
                <a:cs typeface="Tahoma"/>
              </a:rPr>
              <a:t>is </a:t>
            </a:r>
            <a:r>
              <a:rPr sz="3000" spc="-5" dirty="0">
                <a:latin typeface="Tahoma"/>
                <a:cs typeface="Tahoma"/>
              </a:rPr>
              <a:t>derived </a:t>
            </a:r>
            <a:r>
              <a:rPr sz="3000" spc="-10" dirty="0">
                <a:latin typeface="Tahoma"/>
                <a:cs typeface="Tahoma"/>
              </a:rPr>
              <a:t>from </a:t>
            </a:r>
            <a:r>
              <a:rPr sz="3000" dirty="0">
                <a:latin typeface="Tahoma"/>
                <a:cs typeface="Tahoma"/>
              </a:rPr>
              <a:t>two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words:</a:t>
            </a:r>
            <a:r>
              <a:rPr sz="3000" spc="-4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‘Intra’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which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means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within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and</a:t>
            </a:r>
          </a:p>
          <a:p>
            <a:pPr marL="355570" marR="173340"/>
            <a:r>
              <a:rPr sz="3000" spc="5" dirty="0">
                <a:latin typeface="Tahoma"/>
                <a:cs typeface="Tahoma"/>
              </a:rPr>
              <a:t>‘net’ </a:t>
            </a:r>
            <a:r>
              <a:rPr sz="3000" spc="-5" dirty="0">
                <a:latin typeface="Tahoma"/>
                <a:cs typeface="Tahoma"/>
              </a:rPr>
              <a:t>which means group </a:t>
            </a:r>
            <a:r>
              <a:rPr sz="3000" dirty="0">
                <a:latin typeface="Tahoma"/>
                <a:cs typeface="Tahoma"/>
              </a:rPr>
              <a:t>of </a:t>
            </a:r>
            <a:r>
              <a:rPr sz="3000" spc="-10" dirty="0">
                <a:latin typeface="Tahoma"/>
                <a:cs typeface="Tahoma"/>
              </a:rPr>
              <a:t>interconnected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computers.</a:t>
            </a:r>
            <a:endParaRPr sz="3000" dirty="0">
              <a:latin typeface="Tahoma"/>
              <a:cs typeface="Tahoma"/>
            </a:endParaRPr>
          </a:p>
          <a:p>
            <a:pPr marL="355570" marR="5080" indent="-342871">
              <a:spcBef>
                <a:spcPts val="725"/>
              </a:spcBef>
              <a:buFont typeface="Arial MT"/>
              <a:buChar char="•"/>
              <a:tabLst>
                <a:tab pos="354935" algn="l"/>
                <a:tab pos="355570" algn="l"/>
              </a:tabLst>
            </a:pPr>
            <a:r>
              <a:rPr sz="3000" dirty="0">
                <a:latin typeface="Tahoma"/>
                <a:cs typeface="Tahoma"/>
              </a:rPr>
              <a:t>is a </a:t>
            </a:r>
            <a:r>
              <a:rPr sz="3000" spc="-15" dirty="0">
                <a:latin typeface="Tahoma"/>
                <a:cs typeface="Tahoma"/>
              </a:rPr>
              <a:t>private </a:t>
            </a:r>
            <a:r>
              <a:rPr sz="3000" spc="-5" dirty="0">
                <a:latin typeface="Tahoma"/>
                <a:cs typeface="Tahoma"/>
              </a:rPr>
              <a:t>computer network that uses 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Internet</a:t>
            </a:r>
            <a:r>
              <a:rPr sz="3000" spc="-3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protocols</a:t>
            </a:r>
            <a:r>
              <a:rPr sz="3000" spc="-3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and</a:t>
            </a:r>
            <a:r>
              <a:rPr sz="3000" spc="-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network</a:t>
            </a:r>
            <a:r>
              <a:rPr sz="3000" spc="-3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connectivity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to </a:t>
            </a:r>
            <a:r>
              <a:rPr sz="3000" spc="-10" dirty="0">
                <a:latin typeface="Tahoma"/>
                <a:cs typeface="Tahoma"/>
              </a:rPr>
              <a:t>securely share </a:t>
            </a:r>
            <a:r>
              <a:rPr sz="3000" spc="-15" dirty="0">
                <a:latin typeface="Tahoma"/>
                <a:cs typeface="Tahoma"/>
              </a:rPr>
              <a:t>any </a:t>
            </a:r>
            <a:r>
              <a:rPr sz="3000" dirty="0">
                <a:latin typeface="Tahoma"/>
                <a:cs typeface="Tahoma"/>
              </a:rPr>
              <a:t>part of an 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organization's information </a:t>
            </a:r>
            <a:r>
              <a:rPr sz="3000" dirty="0">
                <a:latin typeface="Tahoma"/>
                <a:cs typeface="Tahoma"/>
              </a:rPr>
              <a:t>or </a:t>
            </a:r>
            <a:r>
              <a:rPr sz="3000" spc="-5" dirty="0">
                <a:latin typeface="Tahoma"/>
                <a:cs typeface="Tahoma"/>
              </a:rPr>
              <a:t>operational 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systems</a:t>
            </a:r>
            <a:r>
              <a:rPr sz="3000" spc="-5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with</a:t>
            </a:r>
            <a:r>
              <a:rPr sz="3000" dirty="0">
                <a:latin typeface="Tahoma"/>
                <a:cs typeface="Tahoma"/>
              </a:rPr>
              <a:t> its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employees.</a:t>
            </a:r>
            <a:endParaRPr sz="3000" dirty="0">
              <a:latin typeface="Tahoma"/>
              <a:cs typeface="Tahoma"/>
            </a:endParaRPr>
          </a:p>
          <a:p>
            <a:pPr marL="355570" indent="-342871">
              <a:spcBef>
                <a:spcPts val="720"/>
              </a:spcBef>
              <a:buFont typeface="Arial MT"/>
              <a:buChar char="•"/>
              <a:tabLst>
                <a:tab pos="354935" algn="l"/>
                <a:tab pos="355570" algn="l"/>
              </a:tabLst>
            </a:pPr>
            <a:r>
              <a:rPr sz="3000" spc="-10" dirty="0">
                <a:latin typeface="Tahoma"/>
                <a:cs typeface="Tahoma"/>
              </a:rPr>
              <a:t>In</a:t>
            </a:r>
            <a:r>
              <a:rPr sz="3000" spc="-2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short,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an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intranet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is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private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network,</a:t>
            </a: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31" y="437579"/>
            <a:ext cx="8411149" cy="6344883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7795" y="745362"/>
            <a:ext cx="3624589" cy="43865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7612" y="1146225"/>
            <a:ext cx="8206105" cy="353822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6870" algn="l"/>
                <a:tab pos="357505" algn="l"/>
                <a:tab pos="8081009" algn="l"/>
              </a:tabLst>
            </a:pP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b="1" spc="-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b="1" spc="-3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e t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win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2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rkin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g F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cti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b="1" spc="-5" dirty="0">
                <a:latin typeface="Calibri"/>
                <a:cs typeface="Calibri"/>
              </a:rPr>
              <a:t>Composition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Mail</a:t>
            </a:r>
            <a:endParaRPr sz="32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b="1" spc="-5" dirty="0">
                <a:latin typeface="Calibri"/>
                <a:cs typeface="Calibri"/>
              </a:rPr>
              <a:t>Submission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Mail</a:t>
            </a:r>
            <a:endParaRPr sz="32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b="1" spc="-5" dirty="0">
                <a:latin typeface="Calibri"/>
                <a:cs typeface="Calibri"/>
              </a:rPr>
              <a:t>Delivery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Mail</a:t>
            </a:r>
            <a:endParaRPr sz="32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b="1" spc="-15" dirty="0">
                <a:latin typeface="Calibri"/>
                <a:cs typeface="Calibri"/>
              </a:rPr>
              <a:t>Receipt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Processing</a:t>
            </a:r>
            <a:r>
              <a:rPr sz="3200" b="1" dirty="0">
                <a:latin typeface="Calibri"/>
                <a:cs typeface="Calibri"/>
              </a:rPr>
              <a:t> of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Mail</a:t>
            </a:r>
            <a:endParaRPr sz="32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b="1" spc="-5" dirty="0">
                <a:latin typeface="Calibri"/>
                <a:cs typeface="Calibri"/>
              </a:rPr>
              <a:t>Access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and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Retrieval</a:t>
            </a:r>
            <a:r>
              <a:rPr sz="3200" b="1" spc="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Mail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591" y="118602"/>
            <a:ext cx="8818880" cy="61175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21640">
              <a:lnSpc>
                <a:spcPct val="100000"/>
              </a:lnSpc>
              <a:spcBef>
                <a:spcPts val="869"/>
              </a:spcBef>
              <a:buFont typeface="Wingdings"/>
              <a:buChar char=""/>
              <a:tabLst>
                <a:tab pos="470534" algn="l"/>
              </a:tabLst>
            </a:pPr>
            <a:r>
              <a:rPr sz="3200" b="1" spc="-50" dirty="0">
                <a:solidFill>
                  <a:srgbClr val="FF0000"/>
                </a:solidFill>
                <a:latin typeface="Calibri"/>
                <a:cs typeface="Calibri"/>
              </a:rPr>
              <a:t>ADVANTAGES:</a:t>
            </a:r>
            <a:endParaRPr sz="3200">
              <a:latin typeface="Calibri"/>
              <a:cs typeface="Calibri"/>
            </a:endParaRPr>
          </a:p>
          <a:p>
            <a:pPr marL="869315" marR="5080" lvl="1" indent="-457834" algn="just">
              <a:lnSpc>
                <a:spcPct val="100200"/>
              </a:lnSpc>
              <a:spcBef>
                <a:spcPts val="765"/>
              </a:spcBef>
              <a:buFont typeface="Wingdings"/>
              <a:buChar char=""/>
              <a:tabLst>
                <a:tab pos="869950" algn="l"/>
              </a:tabLst>
            </a:pPr>
            <a:r>
              <a:rPr sz="3200" spc="-5" dirty="0">
                <a:latin typeface="Calibri"/>
                <a:cs typeface="Calibri"/>
              </a:rPr>
              <a:t>S</a:t>
            </a:r>
            <a:r>
              <a:rPr sz="2900" spc="-5" dirty="0">
                <a:latin typeface="Calibri"/>
                <a:cs typeface="Calibri"/>
              </a:rPr>
              <a:t>MTP </a:t>
            </a:r>
            <a:r>
              <a:rPr sz="2900" spc="-10" dirty="0">
                <a:latin typeface="Calibri"/>
                <a:cs typeface="Calibri"/>
              </a:rPr>
              <a:t>provides </a:t>
            </a:r>
            <a:r>
              <a:rPr sz="2900" spc="-5" dirty="0">
                <a:latin typeface="Calibri"/>
                <a:cs typeface="Calibri"/>
              </a:rPr>
              <a:t>the simplest </a:t>
            </a:r>
            <a:r>
              <a:rPr sz="2900" spc="-20" dirty="0">
                <a:latin typeface="Calibri"/>
                <a:cs typeface="Calibri"/>
              </a:rPr>
              <a:t>form </a:t>
            </a:r>
            <a:r>
              <a:rPr sz="2900" dirty="0">
                <a:latin typeface="Calibri"/>
                <a:cs typeface="Calibri"/>
              </a:rPr>
              <a:t>of </a:t>
            </a:r>
            <a:r>
              <a:rPr sz="2900" spc="-5" dirty="0">
                <a:latin typeface="Calibri"/>
                <a:cs typeface="Calibri"/>
              </a:rPr>
              <a:t>communicating 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through email message between various </a:t>
            </a:r>
            <a:r>
              <a:rPr sz="2900" spc="-15" dirty="0">
                <a:latin typeface="Calibri"/>
                <a:cs typeface="Calibri"/>
              </a:rPr>
              <a:t>computers 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</a:t>
            </a:r>
            <a:r>
              <a:rPr sz="2900" spc="-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particular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network.</a:t>
            </a:r>
            <a:endParaRPr sz="2900">
              <a:latin typeface="Calibri"/>
              <a:cs typeface="Calibri"/>
            </a:endParaRPr>
          </a:p>
          <a:p>
            <a:pPr marL="869315" marR="6350" lvl="1" indent="-457834" algn="just">
              <a:lnSpc>
                <a:spcPct val="100000"/>
              </a:lnSpc>
              <a:spcBef>
                <a:spcPts val="695"/>
              </a:spcBef>
              <a:buFont typeface="Wingdings"/>
              <a:buChar char=""/>
              <a:tabLst>
                <a:tab pos="869950" algn="l"/>
              </a:tabLst>
            </a:pPr>
            <a:r>
              <a:rPr sz="2900" dirty="0">
                <a:latin typeface="Calibri"/>
                <a:cs typeface="Calibri"/>
              </a:rPr>
              <a:t>Since </a:t>
            </a:r>
            <a:r>
              <a:rPr sz="2900" spc="-10" dirty="0">
                <a:latin typeface="Calibri"/>
                <a:cs typeface="Calibri"/>
              </a:rPr>
              <a:t>SMTP </a:t>
            </a:r>
            <a:r>
              <a:rPr sz="2900" dirty="0">
                <a:latin typeface="Calibri"/>
                <a:cs typeface="Calibri"/>
              </a:rPr>
              <a:t>is </a:t>
            </a:r>
            <a:r>
              <a:rPr sz="2900" spc="-10" dirty="0">
                <a:latin typeface="Calibri"/>
                <a:cs typeface="Calibri"/>
              </a:rPr>
              <a:t>developed </a:t>
            </a:r>
            <a:r>
              <a:rPr sz="2900" spc="-20" dirty="0">
                <a:latin typeface="Calibri"/>
                <a:cs typeface="Calibri"/>
              </a:rPr>
              <a:t>from </a:t>
            </a:r>
            <a:r>
              <a:rPr sz="2900" dirty="0">
                <a:latin typeface="Calibri"/>
                <a:cs typeface="Calibri"/>
              </a:rPr>
              <a:t>a </a:t>
            </a:r>
            <a:r>
              <a:rPr sz="2900" spc="-10" dirty="0">
                <a:latin typeface="Calibri"/>
                <a:cs typeface="Calibri"/>
              </a:rPr>
              <a:t>simple </a:t>
            </a:r>
            <a:r>
              <a:rPr sz="2900" spc="-15" dirty="0">
                <a:latin typeface="Calibri"/>
                <a:cs typeface="Calibri"/>
              </a:rPr>
              <a:t>platform </a:t>
            </a:r>
            <a:r>
              <a:rPr sz="2900" dirty="0">
                <a:latin typeface="Calibri"/>
                <a:cs typeface="Calibri"/>
              </a:rPr>
              <a:t>, 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email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messages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may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5" dirty="0">
                <a:latin typeface="Calibri"/>
                <a:cs typeface="Calibri"/>
              </a:rPr>
              <a:t>be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sent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easily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20" dirty="0">
                <a:latin typeface="Calibri"/>
                <a:cs typeface="Calibri"/>
              </a:rPr>
              <a:t> quickly.</a:t>
            </a:r>
            <a:endParaRPr sz="2900">
              <a:latin typeface="Calibri"/>
              <a:cs typeface="Calibri"/>
            </a:endParaRPr>
          </a:p>
          <a:p>
            <a:pPr marL="869315" marR="6350" lvl="1" indent="-457834" algn="just">
              <a:lnSpc>
                <a:spcPct val="100000"/>
              </a:lnSpc>
              <a:spcBef>
                <a:spcPts val="700"/>
              </a:spcBef>
              <a:buFont typeface="Wingdings"/>
              <a:buChar char=""/>
              <a:tabLst>
                <a:tab pos="869950" algn="l"/>
              </a:tabLst>
            </a:pPr>
            <a:r>
              <a:rPr sz="2900" spc="-5" dirty="0">
                <a:latin typeface="Calibri"/>
                <a:cs typeface="Calibri"/>
              </a:rPr>
              <a:t>SMTP</a:t>
            </a:r>
            <a:r>
              <a:rPr sz="2900" dirty="0">
                <a:latin typeface="Calibri"/>
                <a:cs typeface="Calibri"/>
              </a:rPr>
              <a:t> also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30" dirty="0">
                <a:latin typeface="Calibri"/>
                <a:cs typeface="Calibri"/>
              </a:rPr>
              <a:t>offers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reliability</a:t>
            </a:r>
            <a:r>
              <a:rPr sz="2900" dirty="0">
                <a:latin typeface="Calibri"/>
                <a:cs typeface="Calibri"/>
              </a:rPr>
              <a:t> in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terms</a:t>
            </a:r>
            <a:r>
              <a:rPr sz="2900" dirty="0">
                <a:latin typeface="Calibri"/>
                <a:cs typeface="Calibri"/>
              </a:rPr>
              <a:t> of</a:t>
            </a:r>
            <a:r>
              <a:rPr sz="2900" spc="65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outgoing </a:t>
            </a:r>
            <a:r>
              <a:rPr sz="2900" dirty="0">
                <a:latin typeface="Calibri"/>
                <a:cs typeface="Calibri"/>
              </a:rPr>
              <a:t> email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messages.</a:t>
            </a:r>
            <a:endParaRPr sz="29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60"/>
              </a:spcBef>
              <a:buFont typeface="Wingdings"/>
              <a:buChar char=""/>
              <a:tabLst>
                <a:tab pos="357505" algn="l"/>
              </a:tabLst>
            </a:pPr>
            <a:r>
              <a:rPr sz="3200" b="1" spc="-45" dirty="0">
                <a:solidFill>
                  <a:srgbClr val="FF0000"/>
                </a:solidFill>
                <a:latin typeface="Calibri"/>
                <a:cs typeface="Calibri"/>
              </a:rPr>
              <a:t>DISADVANTAGES:</a:t>
            </a:r>
            <a:endParaRPr sz="3200">
              <a:latin typeface="Calibri"/>
              <a:cs typeface="Calibri"/>
            </a:endParaRPr>
          </a:p>
          <a:p>
            <a:pPr marL="869315" marR="9525" lvl="1" indent="-457834" algn="just">
              <a:lnSpc>
                <a:spcPct val="100000"/>
              </a:lnSpc>
              <a:spcBef>
                <a:spcPts val="710"/>
              </a:spcBef>
              <a:buFont typeface="Wingdings"/>
              <a:buChar char=""/>
              <a:tabLst>
                <a:tab pos="869950" algn="l"/>
              </a:tabLst>
            </a:pPr>
            <a:r>
              <a:rPr sz="2900" dirty="0">
                <a:latin typeface="Calibri"/>
                <a:cs typeface="Calibri"/>
              </a:rPr>
              <a:t>The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main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drawback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of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sending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through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SMTP 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server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that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it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insecure,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it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can</a:t>
            </a:r>
            <a:r>
              <a:rPr sz="2900" spc="5" dirty="0">
                <a:latin typeface="Calibri"/>
                <a:cs typeface="Calibri"/>
              </a:rPr>
              <a:t> be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easily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hacked.</a:t>
            </a:r>
            <a:endParaRPr sz="2900">
              <a:latin typeface="Calibri"/>
              <a:cs typeface="Calibri"/>
            </a:endParaRPr>
          </a:p>
          <a:p>
            <a:pPr marL="869315" lvl="1" indent="-458470">
              <a:lnSpc>
                <a:spcPct val="100000"/>
              </a:lnSpc>
              <a:spcBef>
                <a:spcPts val="700"/>
              </a:spcBef>
              <a:buFont typeface="Wingdings"/>
              <a:buChar char=""/>
              <a:tabLst>
                <a:tab pos="869315" algn="l"/>
                <a:tab pos="869950" algn="l"/>
              </a:tabLst>
            </a:pPr>
            <a:r>
              <a:rPr sz="2900" dirty="0">
                <a:latin typeface="Calibri"/>
                <a:cs typeface="Calibri"/>
              </a:rPr>
              <a:t>Another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disadvantage</a:t>
            </a:r>
            <a:r>
              <a:rPr sz="2900" spc="-10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5" dirty="0">
                <a:latin typeface="Calibri"/>
                <a:cs typeface="Calibri"/>
              </a:rPr>
              <a:t>the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server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limitation.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0672" y="210184"/>
            <a:ext cx="1778000" cy="45491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6484" y="708736"/>
            <a:ext cx="8634730" cy="5099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7620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Network Security deals with all </a:t>
            </a:r>
            <a:r>
              <a:rPr sz="3200" dirty="0">
                <a:latin typeface="Times New Roman"/>
                <a:cs typeface="Times New Roman"/>
              </a:rPr>
              <a:t>aspects </a:t>
            </a:r>
            <a:r>
              <a:rPr sz="3200" spc="-5" dirty="0">
                <a:latin typeface="Times New Roman"/>
                <a:cs typeface="Times New Roman"/>
              </a:rPr>
              <a:t>related to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protection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5" dirty="0">
                <a:latin typeface="Times New Roman"/>
                <a:cs typeface="Times New Roman"/>
              </a:rPr>
              <a:t>sensitive </a:t>
            </a:r>
            <a:r>
              <a:rPr sz="3200" spc="-10" dirty="0">
                <a:latin typeface="Times New Roman"/>
                <a:cs typeface="Times New Roman"/>
              </a:rPr>
              <a:t>information </a:t>
            </a:r>
            <a:r>
              <a:rPr sz="3200" spc="-5" dirty="0">
                <a:latin typeface="Times New Roman"/>
                <a:cs typeface="Times New Roman"/>
              </a:rPr>
              <a:t>assets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existing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network.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457834" algn="l"/>
              </a:tabLst>
            </a:pPr>
            <a:r>
              <a:rPr dirty="0"/>
              <a:t>	</a:t>
            </a:r>
            <a:r>
              <a:rPr sz="3200" spc="-10" dirty="0">
                <a:latin typeface="Times New Roman"/>
                <a:cs typeface="Times New Roman"/>
              </a:rPr>
              <a:t>It</a:t>
            </a:r>
            <a:r>
              <a:rPr sz="3200" spc="-5" dirty="0">
                <a:latin typeface="Times New Roman"/>
                <a:cs typeface="Times New Roman"/>
              </a:rPr>
              <a:t> covers</a:t>
            </a:r>
            <a:r>
              <a:rPr sz="3200" dirty="0">
                <a:latin typeface="Times New Roman"/>
                <a:cs typeface="Times New Roman"/>
              </a:rPr>
              <a:t> various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mechanisms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developed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provide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fundamental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security</a:t>
            </a:r>
            <a:r>
              <a:rPr sz="3200" dirty="0">
                <a:latin typeface="Times New Roman"/>
                <a:cs typeface="Times New Roman"/>
              </a:rPr>
              <a:t> services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data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communication.</a:t>
            </a:r>
            <a:endParaRPr sz="3200">
              <a:latin typeface="Times New Roman"/>
              <a:cs typeface="Times New Roman"/>
            </a:endParaRPr>
          </a:p>
          <a:p>
            <a:pPr marL="356870" marR="5715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It</a:t>
            </a:r>
            <a:r>
              <a:rPr sz="3200" spc="-5" dirty="0">
                <a:latin typeface="Times New Roman"/>
                <a:cs typeface="Times New Roman"/>
              </a:rPr>
              <a:t> describes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functioning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of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most</a:t>
            </a:r>
            <a:r>
              <a:rPr sz="3200" spc="-10" dirty="0">
                <a:latin typeface="Times New Roman"/>
                <a:cs typeface="Times New Roman"/>
              </a:rPr>
              <a:t> common </a:t>
            </a:r>
            <a:r>
              <a:rPr sz="3200" spc="-5" dirty="0">
                <a:latin typeface="Times New Roman"/>
                <a:cs typeface="Times New Roman"/>
              </a:rPr>
              <a:t> security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protocols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employed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different </a:t>
            </a:r>
            <a:r>
              <a:rPr sz="3200" spc="-5" dirty="0">
                <a:latin typeface="Times New Roman"/>
                <a:cs typeface="Times New Roman"/>
              </a:rPr>
              <a:t> networking </a:t>
            </a:r>
            <a:r>
              <a:rPr sz="3200" spc="-10" dirty="0">
                <a:latin typeface="Times New Roman"/>
                <a:cs typeface="Times New Roman"/>
              </a:rPr>
              <a:t>layers </a:t>
            </a:r>
            <a:r>
              <a:rPr sz="3200" spc="-5" dirty="0">
                <a:latin typeface="Times New Roman"/>
                <a:cs typeface="Times New Roman"/>
              </a:rPr>
              <a:t>right </a:t>
            </a:r>
            <a:r>
              <a:rPr sz="3200" dirty="0">
                <a:latin typeface="Times New Roman"/>
                <a:cs typeface="Times New Roman"/>
              </a:rPr>
              <a:t>from application </a:t>
            </a:r>
            <a:r>
              <a:rPr sz="3200" spc="-5" dirty="0">
                <a:latin typeface="Times New Roman"/>
                <a:cs typeface="Times New Roman"/>
              </a:rPr>
              <a:t>to data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link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layer.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889" y="0"/>
            <a:ext cx="60655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rgbClr val="006FC0"/>
                </a:solidFill>
                <a:latin typeface="Calibri"/>
                <a:cs typeface="Calibri"/>
              </a:rPr>
              <a:t>Goals</a:t>
            </a:r>
            <a:r>
              <a:rPr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006FC0"/>
                </a:solidFill>
                <a:latin typeface="Calibri"/>
                <a:cs typeface="Calibri"/>
              </a:rPr>
              <a:t>Network</a:t>
            </a:r>
            <a:r>
              <a:rPr b="1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6FC0"/>
                </a:solidFill>
                <a:latin typeface="Calibri"/>
                <a:cs typeface="Calibri"/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5290" y="718566"/>
            <a:ext cx="48431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71525" algn="l"/>
                <a:tab pos="2573655" algn="l"/>
                <a:tab pos="4296410" algn="l"/>
              </a:tabLst>
            </a:pP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15" dirty="0">
                <a:latin typeface="Calibri"/>
                <a:cs typeface="Calibri"/>
              </a:rPr>
              <a:t>n</a:t>
            </a:r>
            <a:r>
              <a:rPr sz="3200" spc="-3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se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1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20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79" y="718566"/>
            <a:ext cx="381698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  <a:tab pos="1390650" algn="l"/>
                <a:tab pos="3110230" algn="l"/>
              </a:tabLst>
            </a:pP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15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ma</a:t>
            </a:r>
            <a:r>
              <a:rPr sz="3200" spc="3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go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Confidentiality,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108" y="1693875"/>
            <a:ext cx="74415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83335" algn="l"/>
                <a:tab pos="2653030" algn="l"/>
                <a:tab pos="3375025" algn="l"/>
                <a:tab pos="5180330" algn="l"/>
                <a:tab pos="6896734" algn="l"/>
              </a:tabLst>
            </a:pP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1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or</a:t>
            </a:r>
            <a:r>
              <a:rPr sz="3200" spc="-5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cu</a:t>
            </a:r>
            <a:r>
              <a:rPr sz="3200" spc="5" dirty="0">
                <a:latin typeface="Calibri"/>
                <a:cs typeface="Calibri"/>
              </a:rPr>
              <a:t>ri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5541" y="1206500"/>
            <a:ext cx="588772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  <a:tabLst>
                <a:tab pos="1771014" algn="l"/>
                <a:tab pos="2664460" algn="l"/>
                <a:tab pos="4886960" algn="l"/>
              </a:tabLst>
            </a:pP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b="1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b="1" spc="-5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egr</a:t>
            </a:r>
            <a:r>
              <a:rPr sz="3200" b="1" spc="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b="1" spc="-204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3200" b="1" spc="-7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b="1" spc="-3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r>
              <a:rPr sz="3200" b="1" spc="-20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ese</a:t>
            </a:r>
            <a:endParaRPr sz="3200">
              <a:latin typeface="Calibri"/>
              <a:cs typeface="Calibri"/>
            </a:endParaRPr>
          </a:p>
          <a:p>
            <a:pPr marR="8890" algn="r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often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79" y="2083038"/>
            <a:ext cx="9058275" cy="480695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algn="just">
              <a:lnSpc>
                <a:spcPct val="100000"/>
              </a:lnSpc>
              <a:spcBef>
                <a:spcPts val="869"/>
              </a:spcBef>
            </a:pPr>
            <a:r>
              <a:rPr sz="3200" b="1" spc="-30" dirty="0">
                <a:solidFill>
                  <a:srgbClr val="FF0000"/>
                </a:solidFill>
                <a:latin typeface="Calibri"/>
                <a:cs typeface="Calibri"/>
              </a:rPr>
              <a:t>represented</a:t>
            </a:r>
            <a:r>
              <a:rPr sz="3200" b="1" spc="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CIA</a:t>
            </a:r>
            <a:r>
              <a:rPr sz="3200" b="1" spc="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triangle.</a:t>
            </a:r>
            <a:endParaRPr sz="32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479425" algn="l"/>
              </a:tabLst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Confidentiality</a:t>
            </a:r>
            <a:r>
              <a:rPr sz="3200" b="1" spc="4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r>
              <a:rPr sz="3200" b="1" spc="4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4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</a:t>
            </a:r>
            <a:r>
              <a:rPr sz="3200" spc="484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5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confidentiality</a:t>
            </a:r>
            <a:r>
              <a:rPr sz="3200" spc="46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is </a:t>
            </a:r>
            <a:r>
              <a:rPr sz="3200" spc="-7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spc="-20" dirty="0">
                <a:latin typeface="Calibri"/>
                <a:cs typeface="Calibri"/>
              </a:rPr>
              <a:t>protect </a:t>
            </a:r>
            <a:r>
              <a:rPr sz="3200" spc="-5" dirty="0">
                <a:latin typeface="Calibri"/>
                <a:cs typeface="Calibri"/>
              </a:rPr>
              <a:t>precious business </a:t>
            </a:r>
            <a:r>
              <a:rPr sz="3200" spc="-20" dirty="0">
                <a:latin typeface="Calibri"/>
                <a:cs typeface="Calibri"/>
              </a:rPr>
              <a:t>data from </a:t>
            </a:r>
            <a:r>
              <a:rPr sz="3200" spc="-10" dirty="0">
                <a:latin typeface="Calibri"/>
                <a:cs typeface="Calibri"/>
              </a:rPr>
              <a:t>unauthorized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persons.</a:t>
            </a:r>
            <a:endParaRPr sz="3200">
              <a:latin typeface="Calibri"/>
              <a:cs typeface="Calibri"/>
            </a:endParaRPr>
          </a:p>
          <a:p>
            <a:pPr marL="12700" marR="7620" algn="just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482600" algn="l"/>
              </a:tabLst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Integrity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− </a:t>
            </a:r>
            <a:r>
              <a:rPr sz="3200" dirty="0">
                <a:latin typeface="Calibri"/>
                <a:cs typeface="Calibri"/>
              </a:rPr>
              <a:t>It </a:t>
            </a:r>
            <a:r>
              <a:rPr sz="3200" spc="-5" dirty="0">
                <a:latin typeface="Calibri"/>
                <a:cs typeface="Calibri"/>
              </a:rPr>
              <a:t>means maintaining and assuring </a:t>
            </a:r>
            <a:r>
              <a:rPr sz="3200" spc="5" dirty="0">
                <a:latin typeface="Calibri"/>
                <a:cs typeface="Calibri"/>
              </a:rPr>
              <a:t>the 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accuracy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consistency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data.</a:t>
            </a:r>
            <a:endParaRPr sz="3200">
              <a:latin typeface="Calibri"/>
              <a:cs typeface="Calibri"/>
            </a:endParaRPr>
          </a:p>
          <a:p>
            <a:pPr marL="12700" marR="7620" algn="just">
              <a:lnSpc>
                <a:spcPct val="100000"/>
              </a:lnSpc>
              <a:spcBef>
                <a:spcPts val="770"/>
              </a:spcBef>
            </a:pP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function of integrity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spc="-35" dirty="0">
                <a:latin typeface="Calibri"/>
                <a:cs typeface="Calibri"/>
              </a:rPr>
              <a:t>make</a:t>
            </a:r>
            <a:r>
              <a:rPr sz="3200" spc="65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sure </a:t>
            </a:r>
            <a:r>
              <a:rPr sz="3200" spc="-5" dirty="0">
                <a:latin typeface="Calibri"/>
                <a:cs typeface="Calibri"/>
              </a:rPr>
              <a:t>that the </a:t>
            </a:r>
            <a:r>
              <a:rPr sz="3200" spc="-20" dirty="0">
                <a:latin typeface="Calibri"/>
                <a:cs typeface="Calibri"/>
              </a:rPr>
              <a:t>data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reliable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not</a:t>
            </a:r>
            <a:r>
              <a:rPr sz="3200" spc="-5" dirty="0">
                <a:latin typeface="Calibri"/>
                <a:cs typeface="Calibri"/>
              </a:rPr>
              <a:t> changed</a:t>
            </a:r>
            <a:r>
              <a:rPr sz="3200" spc="7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by</a:t>
            </a:r>
            <a:r>
              <a:rPr sz="3200" spc="6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unauthorized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persons.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463" y="757885"/>
            <a:ext cx="850582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3.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Availability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function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availability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in 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Security</a:t>
            </a:r>
            <a:r>
              <a:rPr sz="3200" dirty="0">
                <a:latin typeface="Calibri"/>
                <a:cs typeface="Calibri"/>
              </a:rPr>
              <a:t> 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make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sure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that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data,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</a:t>
            </a:r>
            <a:r>
              <a:rPr sz="3200" spc="-10" dirty="0">
                <a:latin typeface="Calibri"/>
                <a:cs typeface="Calibri"/>
              </a:rPr>
              <a:t> resources/services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r>
              <a:rPr sz="3200" spc="-10" dirty="0">
                <a:latin typeface="Calibri"/>
                <a:cs typeface="Calibri"/>
              </a:rPr>
              <a:t> continuously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available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users,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whenever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they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require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4527" y="23317"/>
            <a:ext cx="35667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Security</a:t>
            </a:r>
            <a:r>
              <a:rPr sz="40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6FC0"/>
                </a:solidFill>
                <a:latin typeface="Calibri"/>
                <a:cs typeface="Calibri"/>
              </a:rPr>
              <a:t>Services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15236"/>
            <a:ext cx="8903335" cy="58794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8419" algn="just">
              <a:lnSpc>
                <a:spcPct val="100000"/>
              </a:lnSpc>
              <a:spcBef>
                <a:spcPts val="865"/>
              </a:spcBef>
            </a:pPr>
            <a:r>
              <a:rPr sz="3200" b="1" spc="-10" dirty="0">
                <a:latin typeface="Times New Roman"/>
                <a:cs typeface="Times New Roman"/>
              </a:rPr>
              <a:t>fundamental</a:t>
            </a:r>
            <a:r>
              <a:rPr sz="3200" b="1" spc="5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security</a:t>
            </a:r>
            <a:r>
              <a:rPr sz="3200" b="1" spc="5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services</a:t>
            </a:r>
            <a:r>
              <a:rPr sz="3200" b="1" spc="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as </a:t>
            </a:r>
            <a:r>
              <a:rPr sz="3200" b="1" spc="-5" dirty="0">
                <a:latin typeface="Times New Roman"/>
                <a:cs typeface="Times New Roman"/>
              </a:rPr>
              <a:t>the</a:t>
            </a:r>
            <a:r>
              <a:rPr sz="3200" b="1" spc="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following</a:t>
            </a:r>
            <a:r>
              <a:rPr sz="3200" b="1" spc="-7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−</a:t>
            </a:r>
            <a:endParaRPr sz="3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494665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Confidentiality − </a:t>
            </a:r>
            <a:r>
              <a:rPr sz="3200" spc="-5" dirty="0">
                <a:latin typeface="Times New Roman"/>
                <a:cs typeface="Times New Roman"/>
              </a:rPr>
              <a:t>E-mail message </a:t>
            </a:r>
            <a:r>
              <a:rPr sz="3200" dirty="0">
                <a:latin typeface="Times New Roman"/>
                <a:cs typeface="Times New Roman"/>
              </a:rPr>
              <a:t>should not </a:t>
            </a:r>
            <a:r>
              <a:rPr sz="3200" spc="5" dirty="0">
                <a:latin typeface="Times New Roman"/>
                <a:cs typeface="Times New Roman"/>
              </a:rPr>
              <a:t>be 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read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 </a:t>
            </a:r>
            <a:r>
              <a:rPr sz="3200" spc="-5" dirty="0">
                <a:latin typeface="Times New Roman"/>
                <a:cs typeface="Times New Roman"/>
              </a:rPr>
              <a:t>anyone </a:t>
            </a:r>
            <a:r>
              <a:rPr sz="3200" dirty="0">
                <a:latin typeface="Times New Roman"/>
                <a:cs typeface="Times New Roman"/>
              </a:rPr>
              <a:t>but</a:t>
            </a:r>
            <a:r>
              <a:rPr sz="3200" spc="-5" dirty="0">
                <a:latin typeface="Times New Roman"/>
                <a:cs typeface="Times New Roman"/>
              </a:rPr>
              <a:t> the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intended</a:t>
            </a:r>
            <a:r>
              <a:rPr sz="3200" spc="-5" dirty="0">
                <a:latin typeface="Times New Roman"/>
                <a:cs typeface="Times New Roman"/>
              </a:rPr>
              <a:t> recipient.</a:t>
            </a:r>
            <a:endParaRPr sz="320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473709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Authentication − </a:t>
            </a:r>
            <a:r>
              <a:rPr sz="3200" spc="-5" dirty="0">
                <a:latin typeface="Times New Roman"/>
                <a:cs typeface="Times New Roman"/>
              </a:rPr>
              <a:t>E-mail </a:t>
            </a:r>
            <a:r>
              <a:rPr sz="3200" dirty="0">
                <a:latin typeface="Times New Roman"/>
                <a:cs typeface="Times New Roman"/>
              </a:rPr>
              <a:t>recipient </a:t>
            </a:r>
            <a:r>
              <a:rPr sz="3200" spc="-5" dirty="0">
                <a:latin typeface="Times New Roman"/>
                <a:cs typeface="Times New Roman"/>
              </a:rPr>
              <a:t>can </a:t>
            </a:r>
            <a:r>
              <a:rPr sz="3200" dirty="0">
                <a:latin typeface="Times New Roman"/>
                <a:cs typeface="Times New Roman"/>
              </a:rPr>
              <a:t>be sure </a:t>
            </a:r>
            <a:r>
              <a:rPr sz="3200" spc="5" dirty="0">
                <a:latin typeface="Times New Roman"/>
                <a:cs typeface="Times New Roman"/>
              </a:rPr>
              <a:t>of 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identity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sender.</a:t>
            </a:r>
            <a:endParaRPr sz="320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476884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Integrity − </a:t>
            </a:r>
            <a:r>
              <a:rPr sz="3200" dirty="0">
                <a:latin typeface="Times New Roman"/>
                <a:cs typeface="Times New Roman"/>
              </a:rPr>
              <a:t>Assurance </a:t>
            </a:r>
            <a:r>
              <a:rPr sz="3200" spc="-5" dirty="0">
                <a:latin typeface="Times New Roman"/>
                <a:cs typeface="Times New Roman"/>
              </a:rPr>
              <a:t>to the </a:t>
            </a:r>
            <a:r>
              <a:rPr sz="3200" dirty="0">
                <a:latin typeface="Times New Roman"/>
                <a:cs typeface="Times New Roman"/>
              </a:rPr>
              <a:t>recipient </a:t>
            </a:r>
            <a:r>
              <a:rPr sz="3200" spc="-5" dirty="0">
                <a:latin typeface="Times New Roman"/>
                <a:cs typeface="Times New Roman"/>
              </a:rPr>
              <a:t>that the </a:t>
            </a:r>
            <a:r>
              <a:rPr sz="3200" spc="5" dirty="0">
                <a:latin typeface="Times New Roman"/>
                <a:cs typeface="Times New Roman"/>
              </a:rPr>
              <a:t>e- 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mail</a:t>
            </a:r>
            <a:r>
              <a:rPr sz="3200" spc="-5" dirty="0">
                <a:latin typeface="Times New Roman"/>
                <a:cs typeface="Times New Roman"/>
              </a:rPr>
              <a:t> message</a:t>
            </a:r>
            <a:r>
              <a:rPr sz="3200" dirty="0">
                <a:latin typeface="Times New Roman"/>
                <a:cs typeface="Times New Roman"/>
              </a:rPr>
              <a:t> has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not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been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altered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since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was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transmitted</a:t>
            </a:r>
            <a:r>
              <a:rPr sz="3200" spc="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spc="-30" dirty="0">
                <a:latin typeface="Times New Roman"/>
                <a:cs typeface="Times New Roman"/>
              </a:rPr>
              <a:t>sender.</a:t>
            </a:r>
            <a:endParaRPr sz="320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55625" algn="l"/>
              </a:tabLst>
            </a:pP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Non-repudiation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−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E-mail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recipient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able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prove</a:t>
            </a:r>
            <a:r>
              <a:rPr sz="3200" spc="3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3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third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party</a:t>
            </a:r>
            <a:r>
              <a:rPr sz="3200" spc="3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that</a:t>
            </a:r>
            <a:r>
              <a:rPr sz="3200" spc="3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3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sender</a:t>
            </a:r>
            <a:r>
              <a:rPr sz="3200" spc="3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really</a:t>
            </a:r>
            <a:r>
              <a:rPr sz="3200" spc="3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did</a:t>
            </a:r>
            <a:r>
              <a:rPr sz="3200" spc="3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send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10" dirty="0">
                <a:latin typeface="Times New Roman"/>
                <a:cs typeface="Times New Roman"/>
              </a:rPr>
              <a:t> message.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551" y="469849"/>
            <a:ext cx="846518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5. </a:t>
            </a:r>
            <a:r>
              <a:rPr sz="3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Proof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submission − </a:t>
            </a:r>
            <a:r>
              <a:rPr sz="3200" spc="-10" dirty="0">
                <a:latin typeface="Times New Roman"/>
                <a:cs typeface="Times New Roman"/>
              </a:rPr>
              <a:t>E-mail </a:t>
            </a:r>
            <a:r>
              <a:rPr sz="3200" dirty="0">
                <a:latin typeface="Times New Roman"/>
                <a:cs typeface="Times New Roman"/>
              </a:rPr>
              <a:t>sender </a:t>
            </a:r>
            <a:r>
              <a:rPr sz="3200" spc="-5" dirty="0">
                <a:latin typeface="Times New Roman"/>
                <a:cs typeface="Times New Roman"/>
              </a:rPr>
              <a:t>gets the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confirmation that </a:t>
            </a:r>
            <a:r>
              <a:rPr sz="3200" spc="5" dirty="0">
                <a:latin typeface="Times New Roman"/>
                <a:cs typeface="Times New Roman"/>
              </a:rPr>
              <a:t>the </a:t>
            </a:r>
            <a:r>
              <a:rPr sz="3200" spc="-10" dirty="0">
                <a:latin typeface="Times New Roman"/>
                <a:cs typeface="Times New Roman"/>
              </a:rPr>
              <a:t>message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handed </a:t>
            </a:r>
            <a:r>
              <a:rPr sz="3200" spc="-5" dirty="0">
                <a:latin typeface="Times New Roman"/>
                <a:cs typeface="Times New Roman"/>
              </a:rPr>
              <a:t>to the </a:t>
            </a:r>
            <a:r>
              <a:rPr sz="3200" spc="-10" dirty="0">
                <a:latin typeface="Times New Roman"/>
                <a:cs typeface="Times New Roman"/>
              </a:rPr>
              <a:t>mail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delivery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system.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551" y="2031619"/>
            <a:ext cx="846137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6.</a:t>
            </a:r>
            <a:r>
              <a:rPr sz="3200" b="1" spc="2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Proof</a:t>
            </a:r>
            <a:r>
              <a:rPr sz="3200" b="1" spc="2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200" b="1" spc="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delivery</a:t>
            </a:r>
            <a:r>
              <a:rPr sz="3200" b="1" spc="3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−</a:t>
            </a:r>
            <a:r>
              <a:rPr sz="3200" b="1" spc="3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Sender</a:t>
            </a:r>
            <a:r>
              <a:rPr sz="3200" spc="3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gets</a:t>
            </a:r>
            <a:r>
              <a:rPr sz="3200" spc="3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2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confirmation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that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recipient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received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spc="-10" dirty="0">
                <a:latin typeface="Times New Roman"/>
                <a:cs typeface="Times New Roman"/>
              </a:rPr>
              <a:t>message.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3742" y="326212"/>
            <a:ext cx="45688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Threats</a:t>
            </a:r>
            <a:r>
              <a:rPr sz="40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40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6FC0"/>
                </a:solidFill>
                <a:latin typeface="Times New Roman"/>
                <a:cs typeface="Times New Roman"/>
              </a:rPr>
              <a:t>Services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819" y="1045844"/>
            <a:ext cx="8948420" cy="46107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14400" algn="just">
              <a:lnSpc>
                <a:spcPct val="100000"/>
              </a:lnSpc>
              <a:spcBef>
                <a:spcPts val="90"/>
              </a:spcBef>
            </a:pPr>
            <a:r>
              <a:rPr sz="3200" spc="-10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 Computer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System</a:t>
            </a:r>
            <a:r>
              <a:rPr sz="32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Threat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is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anything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that 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leads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loss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 or</a:t>
            </a:r>
            <a:r>
              <a:rPr sz="3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corruption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 of</a:t>
            </a:r>
            <a:r>
              <a:rPr sz="3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 or</a:t>
            </a:r>
            <a:r>
              <a:rPr sz="3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physical 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damage</a:t>
            </a:r>
            <a:r>
              <a:rPr sz="32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the</a:t>
            </a:r>
            <a:r>
              <a:rPr sz="32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hardware</a:t>
            </a:r>
            <a:r>
              <a:rPr sz="3200" spc="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or</a:t>
            </a:r>
            <a:r>
              <a:rPr sz="3200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infrastructure.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Security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Threats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can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many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like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Software </a:t>
            </a:r>
            <a:r>
              <a:rPr sz="3200" b="1" spc="-78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attacks,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theft</a:t>
            </a:r>
            <a:r>
              <a:rPr sz="3200" b="1" dirty="0">
                <a:latin typeface="Times New Roman"/>
                <a:cs typeface="Times New Roman"/>
              </a:rPr>
              <a:t> of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intellectual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25" dirty="0">
                <a:latin typeface="Times New Roman"/>
                <a:cs typeface="Times New Roman"/>
              </a:rPr>
              <a:t>property,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identity 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theft,</a:t>
            </a:r>
            <a:r>
              <a:rPr sz="3200" b="1" spc="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theft</a:t>
            </a:r>
            <a:r>
              <a:rPr sz="3200" b="1" dirty="0">
                <a:latin typeface="Times New Roman"/>
                <a:cs typeface="Times New Roman"/>
              </a:rPr>
              <a:t> of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equipment</a:t>
            </a:r>
            <a:r>
              <a:rPr sz="3200" b="1" spc="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or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information.</a:t>
            </a:r>
            <a:endParaRPr sz="3200">
              <a:latin typeface="Times New Roman"/>
              <a:cs typeface="Times New Roman"/>
            </a:endParaRPr>
          </a:p>
          <a:p>
            <a:pPr marL="356870" marR="9525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Threat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activity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that</a:t>
            </a:r>
            <a:r>
              <a:rPr sz="3200" dirty="0">
                <a:latin typeface="Times New Roman"/>
                <a:cs typeface="Times New Roman"/>
              </a:rPr>
              <a:t> can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lead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data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loss/corruption through </a:t>
            </a:r>
            <a:r>
              <a:rPr sz="3200" spc="-15" dirty="0">
                <a:latin typeface="Times New Roman"/>
                <a:cs typeface="Times New Roman"/>
              </a:rPr>
              <a:t>to </a:t>
            </a:r>
            <a:r>
              <a:rPr sz="3200" spc="-5" dirty="0">
                <a:latin typeface="Times New Roman"/>
                <a:cs typeface="Times New Roman"/>
              </a:rPr>
              <a:t>delay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normal </a:t>
            </a:r>
            <a:r>
              <a:rPr sz="3200" spc="-5" dirty="0">
                <a:latin typeface="Times New Roman"/>
                <a:cs typeface="Times New Roman"/>
              </a:rPr>
              <a:t>business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operations.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335356"/>
            <a:ext cx="32785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imes New Roman"/>
                <a:cs typeface="Times New Roman"/>
              </a:rPr>
              <a:t>Types</a:t>
            </a:r>
            <a:r>
              <a:rPr sz="3600" b="1" u="heavy" spc="-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3600" b="1" u="heavy" spc="-8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b="1" u="heavy" spc="-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imes New Roman"/>
                <a:cs typeface="Times New Roman"/>
              </a:rPr>
              <a:t>Threats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886256"/>
            <a:ext cx="8075930" cy="37338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There</a:t>
            </a:r>
            <a:r>
              <a:rPr sz="32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physical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and non-physical </a:t>
            </a: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threats.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Physical </a:t>
            </a:r>
            <a:r>
              <a:rPr sz="3200" b="1" spc="-10" dirty="0">
                <a:latin typeface="Times New Roman"/>
                <a:cs typeface="Times New Roman"/>
              </a:rPr>
              <a:t>Threats </a:t>
            </a:r>
            <a:r>
              <a:rPr sz="3200" spc="-5" dirty="0">
                <a:latin typeface="Times New Roman"/>
                <a:cs typeface="Times New Roman"/>
              </a:rPr>
              <a:t>: cause damage to computer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systems </a:t>
            </a:r>
            <a:r>
              <a:rPr sz="3200" dirty="0">
                <a:latin typeface="Times New Roman"/>
                <a:cs typeface="Times New Roman"/>
              </a:rPr>
              <a:t>hardware </a:t>
            </a:r>
            <a:r>
              <a:rPr sz="3200" spc="-5" dirty="0">
                <a:latin typeface="Times New Roman"/>
                <a:cs typeface="Times New Roman"/>
              </a:rPr>
              <a:t>and infrastructure. Examples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include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theft,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vandalism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through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natural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disasters.</a:t>
            </a:r>
            <a:endParaRPr sz="3200">
              <a:latin typeface="Times New Roman"/>
              <a:cs typeface="Times New Roman"/>
            </a:endParaRPr>
          </a:p>
          <a:p>
            <a:pPr marL="356870" marR="889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Non-physical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Threats</a:t>
            </a:r>
            <a:r>
              <a:rPr sz="3200" b="1" spc="-5" dirty="0">
                <a:latin typeface="Times New Roman"/>
                <a:cs typeface="Times New Roman"/>
              </a:rPr>
              <a:t> :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Target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software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data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computer</a:t>
            </a:r>
            <a:r>
              <a:rPr sz="3200" spc="7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systems.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6090" y="900477"/>
            <a:ext cx="8238675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spc="-5" dirty="0"/>
              <a:t>How</a:t>
            </a:r>
            <a:r>
              <a:rPr spc="-35" dirty="0"/>
              <a:t> </a:t>
            </a:r>
            <a:r>
              <a:rPr dirty="0"/>
              <a:t>it</a:t>
            </a:r>
            <a:r>
              <a:rPr spc="-5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spc="-10" dirty="0"/>
              <a:t>different</a:t>
            </a:r>
            <a:r>
              <a:rPr spc="-25" dirty="0"/>
              <a:t> </a:t>
            </a:r>
            <a:r>
              <a:rPr dirty="0"/>
              <a:t>from</a:t>
            </a:r>
            <a:r>
              <a:rPr spc="-5" dirty="0"/>
              <a:t> Internet?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6419" y="1816311"/>
            <a:ext cx="8073090" cy="4321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570" marR="5080" indent="-342871" algn="just">
              <a:spcBef>
                <a:spcPts val="95"/>
              </a:spcBef>
              <a:buFont typeface="Arial MT"/>
              <a:buChar char="•"/>
              <a:tabLst>
                <a:tab pos="355570" algn="l"/>
              </a:tabLst>
            </a:pPr>
            <a:r>
              <a:rPr sz="2800" spc="-10" dirty="0">
                <a:latin typeface="Tahoma"/>
                <a:cs typeface="Tahoma"/>
              </a:rPr>
              <a:t>The </a:t>
            </a:r>
            <a:r>
              <a:rPr sz="2800" spc="-5" dirty="0">
                <a:latin typeface="Tahoma"/>
                <a:cs typeface="Tahoma"/>
              </a:rPr>
              <a:t>technologies used in </a:t>
            </a:r>
            <a:r>
              <a:rPr sz="2800" spc="-10" dirty="0">
                <a:latin typeface="Tahoma"/>
                <a:cs typeface="Tahoma"/>
              </a:rPr>
              <a:t>Intranet </a:t>
            </a:r>
            <a:r>
              <a:rPr sz="2800" spc="-5" dirty="0">
                <a:latin typeface="Tahoma"/>
                <a:cs typeface="Tahoma"/>
              </a:rPr>
              <a:t>and Internet 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may </a:t>
            </a:r>
            <a:r>
              <a:rPr sz="2800" spc="-5" dirty="0">
                <a:latin typeface="Tahoma"/>
                <a:cs typeface="Tahoma"/>
              </a:rPr>
              <a:t>be </a:t>
            </a:r>
            <a:r>
              <a:rPr sz="2800" dirty="0">
                <a:latin typeface="Tahoma"/>
                <a:cs typeface="Tahoma"/>
              </a:rPr>
              <a:t>same </a:t>
            </a:r>
            <a:r>
              <a:rPr sz="2800" spc="-5" dirty="0">
                <a:latin typeface="Tahoma"/>
                <a:cs typeface="Tahoma"/>
              </a:rPr>
              <a:t>but </a:t>
            </a:r>
            <a:r>
              <a:rPr sz="2800" spc="-10" dirty="0">
                <a:latin typeface="Tahoma"/>
                <a:cs typeface="Tahoma"/>
              </a:rPr>
              <a:t>the </a:t>
            </a:r>
            <a:r>
              <a:rPr sz="2800" spc="-5" dirty="0">
                <a:latin typeface="Tahoma"/>
                <a:cs typeface="Tahoma"/>
              </a:rPr>
              <a:t>main </a:t>
            </a:r>
            <a:r>
              <a:rPr sz="2800" spc="-15" dirty="0">
                <a:latin typeface="Tahoma"/>
                <a:cs typeface="Tahoma"/>
              </a:rPr>
              <a:t>difference </a:t>
            </a:r>
            <a:r>
              <a:rPr sz="2800" spc="-5" dirty="0">
                <a:latin typeface="Tahoma"/>
                <a:cs typeface="Tahoma"/>
              </a:rPr>
              <a:t>between 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them </a:t>
            </a:r>
            <a:r>
              <a:rPr sz="2800" spc="-5" dirty="0">
                <a:latin typeface="Tahoma"/>
                <a:cs typeface="Tahoma"/>
              </a:rPr>
              <a:t>is </a:t>
            </a:r>
            <a:r>
              <a:rPr sz="2800" spc="-10" dirty="0">
                <a:latin typeface="Tahoma"/>
                <a:cs typeface="Tahoma"/>
              </a:rPr>
              <a:t>that the </a:t>
            </a:r>
            <a:r>
              <a:rPr sz="2800" spc="-5" dirty="0">
                <a:latin typeface="Tahoma"/>
                <a:cs typeface="Tahoma"/>
              </a:rPr>
              <a:t>information </a:t>
            </a:r>
            <a:r>
              <a:rPr sz="2800" spc="-10" dirty="0">
                <a:latin typeface="Tahoma"/>
                <a:cs typeface="Tahoma"/>
              </a:rPr>
              <a:t>shared </a:t>
            </a:r>
            <a:r>
              <a:rPr sz="2800" spc="-5" dirty="0">
                <a:latin typeface="Tahoma"/>
                <a:cs typeface="Tahoma"/>
              </a:rPr>
              <a:t>in intranet 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can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be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access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only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by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authorized</a:t>
            </a:r>
            <a:r>
              <a:rPr sz="2800" dirty="0">
                <a:latin typeface="Tahoma"/>
                <a:cs typeface="Tahoma"/>
              </a:rPr>
              <a:t> persons 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especially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members</a:t>
            </a:r>
            <a:r>
              <a:rPr sz="2800" dirty="0">
                <a:latin typeface="Tahoma"/>
                <a:cs typeface="Tahoma"/>
              </a:rPr>
              <a:t> or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employees</a:t>
            </a:r>
            <a:r>
              <a:rPr sz="2800" spc="-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of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the </a:t>
            </a:r>
            <a:r>
              <a:rPr sz="2800" spc="-5" dirty="0">
                <a:latin typeface="Tahoma"/>
                <a:cs typeface="Tahoma"/>
              </a:rPr>
              <a:t> organization</a:t>
            </a:r>
            <a:r>
              <a:rPr sz="2800" dirty="0">
                <a:latin typeface="Tahoma"/>
                <a:cs typeface="Tahoma"/>
              </a:rPr>
              <a:t> or </a:t>
            </a:r>
            <a:r>
              <a:rPr sz="2800" spc="-5" dirty="0">
                <a:latin typeface="Tahoma"/>
                <a:cs typeface="Tahoma"/>
              </a:rPr>
              <a:t>company</a:t>
            </a:r>
            <a:r>
              <a:rPr sz="2800" spc="86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where </a:t>
            </a:r>
            <a:r>
              <a:rPr sz="2800" dirty="0">
                <a:latin typeface="Tahoma"/>
                <a:cs typeface="Tahoma"/>
              </a:rPr>
              <a:t>as in internet 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the</a:t>
            </a:r>
            <a:r>
              <a:rPr sz="2800" spc="70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information</a:t>
            </a:r>
            <a:r>
              <a:rPr sz="2800" spc="70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is</a:t>
            </a:r>
            <a:r>
              <a:rPr sz="2800" spc="68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shared</a:t>
            </a:r>
            <a:r>
              <a:rPr sz="2800" spc="71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world</a:t>
            </a:r>
            <a:r>
              <a:rPr sz="2800" spc="156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wide</a:t>
            </a:r>
            <a:r>
              <a:rPr sz="2800" spc="156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with </a:t>
            </a:r>
            <a:r>
              <a:rPr sz="2800" spc="-86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any</a:t>
            </a:r>
            <a:r>
              <a:rPr sz="2800" spc="-5" dirty="0">
                <a:latin typeface="Tahoma"/>
                <a:cs typeface="Tahoma"/>
              </a:rPr>
              <a:t> public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user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to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explain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in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simple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terms, 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intranet </a:t>
            </a:r>
            <a:r>
              <a:rPr sz="2800" dirty="0">
                <a:latin typeface="Tahoma"/>
                <a:cs typeface="Tahoma"/>
              </a:rPr>
              <a:t>is </a:t>
            </a:r>
            <a:r>
              <a:rPr sz="2800" spc="-10" dirty="0">
                <a:latin typeface="Tahoma"/>
                <a:cs typeface="Tahoma"/>
              </a:rPr>
              <a:t>private, within </a:t>
            </a:r>
            <a:r>
              <a:rPr sz="2800" spc="-5" dirty="0">
                <a:latin typeface="Tahoma"/>
                <a:cs typeface="Tahoma"/>
              </a:rPr>
              <a:t>the organization </a:t>
            </a:r>
            <a:r>
              <a:rPr sz="2800" spc="-10" dirty="0">
                <a:latin typeface="Tahoma"/>
                <a:cs typeface="Tahoma"/>
              </a:rPr>
              <a:t>while </a:t>
            </a:r>
            <a:r>
              <a:rPr sz="2800" spc="-5" dirty="0">
                <a:latin typeface="Tahoma"/>
                <a:cs typeface="Tahoma"/>
              </a:rPr>
              <a:t> internet</a:t>
            </a:r>
            <a:r>
              <a:rPr sz="2800" spc="34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is</a:t>
            </a:r>
            <a:r>
              <a:rPr sz="2800" spc="33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public</a:t>
            </a:r>
            <a:r>
              <a:rPr sz="2800" spc="35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available</a:t>
            </a:r>
            <a:r>
              <a:rPr sz="2800" spc="355" dirty="0">
                <a:latin typeface="Tahoma"/>
                <a:cs typeface="Tahoma"/>
              </a:rPr>
              <a:t> </a:t>
            </a:r>
            <a:r>
              <a:rPr sz="2800" spc="-15" dirty="0">
                <a:latin typeface="Tahoma"/>
                <a:cs typeface="Tahoma"/>
              </a:rPr>
              <a:t>for</a:t>
            </a:r>
            <a:r>
              <a:rPr sz="2800" spc="35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global</a:t>
            </a:r>
            <a:r>
              <a:rPr sz="2800" spc="34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access</a:t>
            </a:r>
            <a:endParaRPr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125" y="342900"/>
            <a:ext cx="3580765" cy="4549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7060" y="770585"/>
            <a:ext cx="8844280" cy="558673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6870" marR="8890" indent="-344805" algn="just">
              <a:lnSpc>
                <a:spcPts val="3070"/>
              </a:lnSpc>
              <a:spcBef>
                <a:spcPts val="83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20" dirty="0">
                <a:latin typeface="Calibri"/>
                <a:cs typeface="Calibri"/>
              </a:rPr>
              <a:t>physical </a:t>
            </a:r>
            <a:r>
              <a:rPr sz="3200" spc="-15" dirty="0">
                <a:latin typeface="Calibri"/>
                <a:cs typeface="Calibri"/>
              </a:rPr>
              <a:t>threat </a:t>
            </a:r>
            <a:r>
              <a:rPr sz="3200" spc="1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potential cause </a:t>
            </a:r>
            <a:r>
              <a:rPr sz="3200" spc="-5" dirty="0">
                <a:latin typeface="Calibri"/>
                <a:cs typeface="Calibri"/>
              </a:rPr>
              <a:t>of an incident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 </a:t>
            </a:r>
            <a:r>
              <a:rPr sz="3200" spc="-20" dirty="0">
                <a:latin typeface="Calibri"/>
                <a:cs typeface="Calibri"/>
              </a:rPr>
              <a:t>may </a:t>
            </a:r>
            <a:r>
              <a:rPr sz="3200" spc="-10" dirty="0">
                <a:latin typeface="Calibri"/>
                <a:cs typeface="Calibri"/>
              </a:rPr>
              <a:t>result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5" dirty="0">
                <a:latin typeface="Calibri"/>
                <a:cs typeface="Calibri"/>
              </a:rPr>
              <a:t>loss or </a:t>
            </a:r>
            <a:r>
              <a:rPr sz="3200" spc="-20" dirty="0">
                <a:latin typeface="Calibri"/>
                <a:cs typeface="Calibri"/>
              </a:rPr>
              <a:t>physical </a:t>
            </a:r>
            <a:r>
              <a:rPr sz="3200" spc="-5" dirty="0">
                <a:latin typeface="Calibri"/>
                <a:cs typeface="Calibri"/>
              </a:rPr>
              <a:t>damage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computer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systems.</a:t>
            </a:r>
            <a:endParaRPr sz="3200">
              <a:latin typeface="Calibri"/>
              <a:cs typeface="Calibri"/>
            </a:endParaRPr>
          </a:p>
          <a:p>
            <a:pPr marL="356870" marR="8255" indent="-344805" algn="just">
              <a:lnSpc>
                <a:spcPts val="308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following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list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classifies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physical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threats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into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three</a:t>
            </a:r>
            <a:r>
              <a:rPr sz="3200" b="1" spc="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main</a:t>
            </a:r>
            <a:r>
              <a:rPr sz="32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categories</a:t>
            </a:r>
            <a:endParaRPr sz="3200">
              <a:latin typeface="Calibri"/>
              <a:cs typeface="Calibri"/>
            </a:endParaRPr>
          </a:p>
          <a:p>
            <a:pPr marL="356870" marR="8255" indent="-344805" algn="just">
              <a:lnSpc>
                <a:spcPct val="80000"/>
              </a:lnSpc>
              <a:spcBef>
                <a:spcPts val="78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5" dirty="0">
                <a:latin typeface="Calibri"/>
                <a:cs typeface="Calibri"/>
              </a:rPr>
              <a:t>Internal: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threats </a:t>
            </a:r>
            <a:r>
              <a:rPr sz="3200" spc="-5" dirty="0">
                <a:latin typeface="Calibri"/>
                <a:cs typeface="Calibri"/>
              </a:rPr>
              <a:t>include </a:t>
            </a:r>
            <a:r>
              <a:rPr sz="3200" spc="-15" dirty="0">
                <a:latin typeface="Calibri"/>
                <a:cs typeface="Calibri"/>
              </a:rPr>
              <a:t>fire, unstable </a:t>
            </a:r>
            <a:r>
              <a:rPr sz="3200" spc="-10" dirty="0">
                <a:latin typeface="Calibri"/>
                <a:cs typeface="Calibri"/>
              </a:rPr>
              <a:t>power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supply,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humidity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rooms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housing</a:t>
            </a:r>
            <a:r>
              <a:rPr sz="3200" spc="-5" dirty="0">
                <a:latin typeface="Calibri"/>
                <a:cs typeface="Calibri"/>
              </a:rPr>
              <a:t> the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hardware,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etc.</a:t>
            </a:r>
            <a:endParaRPr sz="3200">
              <a:latin typeface="Calibri"/>
              <a:cs typeface="Calibri"/>
            </a:endParaRPr>
          </a:p>
          <a:p>
            <a:pPr marL="356870" marR="9525" indent="-344805" algn="just">
              <a:lnSpc>
                <a:spcPct val="8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0" dirty="0">
                <a:latin typeface="Calibri"/>
                <a:cs typeface="Calibri"/>
              </a:rPr>
              <a:t>External: </a:t>
            </a:r>
            <a:r>
              <a:rPr sz="3200" dirty="0">
                <a:latin typeface="Calibri"/>
                <a:cs typeface="Calibri"/>
              </a:rPr>
              <a:t>These </a:t>
            </a:r>
            <a:r>
              <a:rPr sz="3200" spc="-15" dirty="0">
                <a:latin typeface="Calibri"/>
                <a:cs typeface="Calibri"/>
              </a:rPr>
              <a:t>threats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include </a:t>
            </a:r>
            <a:r>
              <a:rPr sz="3200" dirty="0">
                <a:latin typeface="Calibri"/>
                <a:cs typeface="Calibri"/>
              </a:rPr>
              <a:t>Lightning, </a:t>
            </a:r>
            <a:r>
              <a:rPr sz="3200" spc="-10" dirty="0">
                <a:latin typeface="Calibri"/>
                <a:cs typeface="Calibri"/>
              </a:rPr>
              <a:t>floods,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earthquakes,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etc.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8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0" dirty="0">
                <a:latin typeface="Calibri"/>
                <a:cs typeface="Calibri"/>
              </a:rPr>
              <a:t>Human: </a:t>
            </a:r>
            <a:r>
              <a:rPr sz="3200" spc="-5" dirty="0">
                <a:latin typeface="Calibri"/>
                <a:cs typeface="Calibri"/>
              </a:rPr>
              <a:t>These </a:t>
            </a:r>
            <a:r>
              <a:rPr sz="3200" spc="-10" dirty="0">
                <a:latin typeface="Calibri"/>
                <a:cs typeface="Calibri"/>
              </a:rPr>
              <a:t>threats </a:t>
            </a:r>
            <a:r>
              <a:rPr sz="3200" spc="-5" dirty="0">
                <a:latin typeface="Calibri"/>
                <a:cs typeface="Calibri"/>
              </a:rPr>
              <a:t>include </a:t>
            </a:r>
            <a:r>
              <a:rPr sz="3200" spc="-10" dirty="0">
                <a:latin typeface="Calibri"/>
                <a:cs typeface="Calibri"/>
              </a:rPr>
              <a:t>theft, vandalism of </a:t>
            </a:r>
            <a:r>
              <a:rPr sz="3200" spc="-5" dirty="0">
                <a:latin typeface="Calibri"/>
                <a:cs typeface="Calibri"/>
              </a:rPr>
              <a:t> 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infrastructure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hardware,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accidental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or 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intentional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errors.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1935" y="81914"/>
            <a:ext cx="4659630" cy="455295"/>
            <a:chOff x="2281935" y="81914"/>
            <a:chExt cx="4659630" cy="455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935" y="89915"/>
              <a:ext cx="885697" cy="3446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446" y="284212"/>
              <a:ext cx="144894" cy="514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6642" y="81914"/>
              <a:ext cx="3574668" cy="45491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0251" y="385718"/>
            <a:ext cx="8427085" cy="6087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following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list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common</a:t>
            </a:r>
            <a:r>
              <a:rPr sz="24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types of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non-physical</a:t>
            </a:r>
            <a:r>
              <a:rPr sz="24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threats;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Virus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35" dirty="0">
                <a:latin typeface="Calibri"/>
                <a:cs typeface="Calibri"/>
              </a:rPr>
              <a:t>Trojans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30" dirty="0">
                <a:latin typeface="Calibri"/>
                <a:cs typeface="Calibri"/>
              </a:rPr>
              <a:t>Worms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15" dirty="0">
                <a:latin typeface="Calibri"/>
                <a:cs typeface="Calibri"/>
              </a:rPr>
              <a:t>Spyware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30" dirty="0">
                <a:latin typeface="Calibri"/>
                <a:cs typeface="Calibri"/>
              </a:rPr>
              <a:t>Key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loggers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15" dirty="0">
                <a:latin typeface="Calibri"/>
                <a:cs typeface="Calibri"/>
              </a:rPr>
              <a:t>Adware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Denial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Service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Attacks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10" dirty="0">
                <a:latin typeface="Calibri"/>
                <a:cs typeface="Calibri"/>
              </a:rPr>
              <a:t>Distributed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Denial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Service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Attacks</a:t>
            </a:r>
            <a:endParaRPr sz="26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Unauthorized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access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to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computer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systems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resources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such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as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Phishing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dirty="0">
                <a:latin typeface="Calibri"/>
                <a:cs typeface="Calibri"/>
              </a:rPr>
              <a:t>Other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Computer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Security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Risks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486" y="84531"/>
            <a:ext cx="34385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Cryptography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391" y="1046429"/>
            <a:ext cx="8919845" cy="5196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6985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Cryptography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method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protecting </a:t>
            </a:r>
            <a:r>
              <a:rPr sz="3200" spc="-15" dirty="0">
                <a:latin typeface="Calibri"/>
                <a:cs typeface="Calibri"/>
              </a:rPr>
              <a:t>information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communications</a:t>
            </a:r>
            <a:r>
              <a:rPr sz="3200" spc="8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through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codes.</a:t>
            </a:r>
            <a:endParaRPr sz="3200">
              <a:latin typeface="Calibri"/>
              <a:cs typeface="Calibri"/>
            </a:endParaRPr>
          </a:p>
          <a:p>
            <a:pPr marL="356870" marR="6985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44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4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4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intended</a:t>
            </a:r>
            <a:r>
              <a:rPr sz="3200" spc="4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can</a:t>
            </a:r>
            <a:r>
              <a:rPr sz="3200" spc="46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read</a:t>
            </a:r>
            <a:r>
              <a:rPr sz="3200" spc="459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47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process </a:t>
            </a:r>
            <a:r>
              <a:rPr sz="3200" spc="-7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prefix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"crypt-"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means "hidden"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"vault" </a:t>
            </a:r>
            <a:r>
              <a:rPr sz="3200" dirty="0">
                <a:latin typeface="Calibri"/>
                <a:cs typeface="Calibri"/>
              </a:rPr>
              <a:t>--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suffix</a:t>
            </a:r>
            <a:r>
              <a:rPr sz="3200" b="1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"-graphy"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stands</a:t>
            </a:r>
            <a:r>
              <a:rPr sz="32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32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"writing."</a:t>
            </a:r>
            <a:endParaRPr sz="3200">
              <a:latin typeface="Calibri"/>
              <a:cs typeface="Calibri"/>
            </a:endParaRPr>
          </a:p>
          <a:p>
            <a:pPr marL="356870" marR="762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Cryptography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refers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secure</a:t>
            </a:r>
            <a:r>
              <a:rPr sz="3200" spc="-15" dirty="0">
                <a:latin typeface="Calibri"/>
                <a:cs typeface="Calibri"/>
              </a:rPr>
              <a:t> information</a:t>
            </a:r>
            <a:r>
              <a:rPr sz="3200" spc="69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and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communication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techniques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derived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from </a:t>
            </a:r>
            <a:r>
              <a:rPr sz="3200" spc="-10" dirty="0">
                <a:latin typeface="Calibri"/>
                <a:cs typeface="Calibri"/>
              </a:rPr>
              <a:t> mathematical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concepts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set</a:t>
            </a:r>
            <a:r>
              <a:rPr sz="3200" spc="-10" dirty="0">
                <a:latin typeface="Calibri"/>
                <a:cs typeface="Calibri"/>
              </a:rPr>
              <a:t> 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rule-based </a:t>
            </a:r>
            <a:r>
              <a:rPr sz="3200" spc="-5" dirty="0">
                <a:latin typeface="Calibri"/>
                <a:cs typeface="Calibri"/>
              </a:rPr>
              <a:t> calculations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called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8714" y="135712"/>
            <a:ext cx="58629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solidFill>
                  <a:srgbClr val="006FC0"/>
                </a:solidFill>
                <a:latin typeface="Calibri"/>
                <a:cs typeface="Calibri"/>
              </a:rPr>
              <a:t>Cryptography</a:t>
            </a:r>
            <a:r>
              <a:rPr b="1" spc="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b="1" spc="-45" dirty="0">
                <a:solidFill>
                  <a:srgbClr val="006FC0"/>
                </a:solidFill>
                <a:latin typeface="Calibri"/>
                <a:cs typeface="Calibri"/>
              </a:rPr>
              <a:t>Techniques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593" y="1476628"/>
            <a:ext cx="1764402" cy="3478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1960" y="1477263"/>
            <a:ext cx="595883" cy="27952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10560" y="1476628"/>
            <a:ext cx="2261235" cy="347980"/>
            <a:chOff x="3210560" y="1476628"/>
            <a:chExt cx="2261235" cy="3479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0560" y="1476628"/>
              <a:ext cx="2164968" cy="3474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2613" y="1693671"/>
              <a:ext cx="58800" cy="6108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1589" y="4305172"/>
            <a:ext cx="1735327" cy="3474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0672" y="4311903"/>
            <a:ext cx="633349" cy="2734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36667" y="4305172"/>
            <a:ext cx="1454785" cy="2801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28256" y="4311903"/>
            <a:ext cx="228600" cy="2734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92771" y="4305172"/>
            <a:ext cx="1101344" cy="2801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32825" y="4386198"/>
            <a:ext cx="336296" cy="1991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1258" y="4750815"/>
            <a:ext cx="1808505" cy="3407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477389" y="4961128"/>
            <a:ext cx="58800" cy="6108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36321" y="895857"/>
            <a:ext cx="8761730" cy="5293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Cryptography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closely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related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disciplines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•"/>
            </a:pPr>
            <a:endParaRPr sz="3500">
              <a:latin typeface="Calibri"/>
              <a:cs typeface="Calibri"/>
            </a:endParaRPr>
          </a:p>
          <a:p>
            <a:pPr marL="356870" marR="5080" indent="-344805" algn="just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It </a:t>
            </a:r>
            <a:r>
              <a:rPr sz="3200" spc="-5" dirty="0">
                <a:latin typeface="Calibri"/>
                <a:cs typeface="Calibri"/>
              </a:rPr>
              <a:t>includes techniques such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microdots,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merging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words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images,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other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ways</a:t>
            </a:r>
            <a:r>
              <a:rPr sz="3200" spc="6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hide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storage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transit.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ts val="3460"/>
              </a:lnSpc>
              <a:spcBef>
                <a:spcPts val="76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Cryptography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convert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Plaintext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into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Ciphertext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known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as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Encryption.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back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again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•"/>
            </a:pPr>
            <a:endParaRPr sz="3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Encryption</a:t>
            </a:r>
            <a:r>
              <a:rPr sz="32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Known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32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Unknown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Decryption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Unknown</a:t>
            </a:r>
            <a:r>
              <a:rPr sz="3200" b="1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Known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0554" y="85801"/>
            <a:ext cx="53530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0" dirty="0">
                <a:solidFill>
                  <a:srgbClr val="006FC0"/>
                </a:solidFill>
                <a:latin typeface="Calibri"/>
                <a:cs typeface="Calibri"/>
              </a:rPr>
              <a:t>Cryptography</a:t>
            </a:r>
            <a:r>
              <a:rPr sz="40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b="1" spc="-30" dirty="0">
                <a:solidFill>
                  <a:srgbClr val="006FC0"/>
                </a:solidFill>
                <a:latin typeface="Calibri"/>
                <a:cs typeface="Calibri"/>
              </a:rPr>
              <a:t>Techniques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5" y="1105092"/>
            <a:ext cx="8802624" cy="5215933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5038" y="305815"/>
            <a:ext cx="3011805" cy="4806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2513" y="307975"/>
            <a:ext cx="3092474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628" y="2283714"/>
            <a:ext cx="113182" cy="11315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63359" y="2187955"/>
            <a:ext cx="2888615" cy="393700"/>
            <a:chOff x="563359" y="2187955"/>
            <a:chExt cx="2888615" cy="39370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359" y="2187955"/>
              <a:ext cx="2784660" cy="3935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8613" y="2289936"/>
              <a:ext cx="62991" cy="21348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5628" y="4039361"/>
            <a:ext cx="113182" cy="11315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77202" y="3953002"/>
            <a:ext cx="1682750" cy="384810"/>
            <a:chOff x="577202" y="3953002"/>
            <a:chExt cx="1682750" cy="38481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202" y="3953002"/>
              <a:ext cx="1579049" cy="3846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6845" y="4045585"/>
              <a:ext cx="62992" cy="21348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88772" y="824229"/>
            <a:ext cx="8788400" cy="5185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715" indent="-3448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Cryptography</a:t>
            </a: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concerns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 with</a:t>
            </a:r>
            <a:r>
              <a:rPr sz="36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following </a:t>
            </a:r>
            <a:r>
              <a:rPr sz="3600" b="1" spc="-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Four</a:t>
            </a:r>
            <a:r>
              <a:rPr sz="36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objectives:</a:t>
            </a:r>
            <a:endParaRPr sz="3600">
              <a:latin typeface="Calibri"/>
              <a:cs typeface="Calibri"/>
            </a:endParaRPr>
          </a:p>
          <a:p>
            <a:pPr marL="356870" marR="5715" indent="3161665" algn="just">
              <a:lnSpc>
                <a:spcPct val="100000"/>
              </a:lnSpc>
              <a:spcBef>
                <a:spcPts val="865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information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cannot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be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understood</a:t>
            </a:r>
            <a:r>
              <a:rPr sz="3600" spc="-15" dirty="0">
                <a:latin typeface="Calibri"/>
                <a:cs typeface="Calibri"/>
              </a:rPr>
              <a:t> by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anyone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for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whom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was 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unintended.</a:t>
            </a:r>
            <a:endParaRPr sz="3600">
              <a:latin typeface="Calibri"/>
              <a:cs typeface="Calibri"/>
            </a:endParaRPr>
          </a:p>
          <a:p>
            <a:pPr marL="356870" marR="5080" indent="1902460" algn="just">
              <a:lnSpc>
                <a:spcPct val="100000"/>
              </a:lnSpc>
              <a:spcBef>
                <a:spcPts val="869"/>
              </a:spcBef>
            </a:pPr>
            <a:r>
              <a:rPr sz="3600" spc="-1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information </a:t>
            </a:r>
            <a:r>
              <a:rPr sz="3600" spc="-15" dirty="0">
                <a:latin typeface="Calibri"/>
                <a:cs typeface="Calibri"/>
              </a:rPr>
              <a:t>cannot </a:t>
            </a:r>
            <a:r>
              <a:rPr sz="3600" dirty="0">
                <a:latin typeface="Calibri"/>
                <a:cs typeface="Calibri"/>
              </a:rPr>
              <a:t>be </a:t>
            </a:r>
            <a:r>
              <a:rPr sz="3600" spc="-20" dirty="0">
                <a:latin typeface="Calibri"/>
                <a:cs typeface="Calibri"/>
              </a:rPr>
              <a:t>altered 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in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storage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or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transit</a:t>
            </a:r>
            <a:r>
              <a:rPr sz="3600" spc="-15" dirty="0">
                <a:latin typeface="Calibri"/>
                <a:cs typeface="Calibri"/>
              </a:rPr>
              <a:t> between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sender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and </a:t>
            </a:r>
            <a:r>
              <a:rPr sz="3600" spc="-10" dirty="0">
                <a:latin typeface="Calibri"/>
                <a:cs typeface="Calibri"/>
              </a:rPr>
              <a:t> intended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receiver</a:t>
            </a:r>
            <a:r>
              <a:rPr sz="3600" spc="78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without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alteration 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being </a:t>
            </a:r>
            <a:r>
              <a:rPr sz="3600" spc="-15" dirty="0">
                <a:latin typeface="Calibri"/>
                <a:cs typeface="Calibri"/>
              </a:rPr>
              <a:t>detected.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748" y="1322450"/>
            <a:ext cx="113182" cy="11315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48322" y="1229105"/>
            <a:ext cx="3098165" cy="391160"/>
            <a:chOff x="648322" y="1229105"/>
            <a:chExt cx="3098165" cy="3911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322" y="1249425"/>
              <a:ext cx="735469" cy="2948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575" y="1404238"/>
              <a:ext cx="113537" cy="45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642" y="1229105"/>
              <a:ext cx="2165350" cy="39116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0253" y="1328674"/>
            <a:ext cx="62992" cy="2134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6748" y="3626739"/>
            <a:ext cx="113182" cy="1131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2198" y="3532759"/>
            <a:ext cx="2815945" cy="3158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02405" y="3632961"/>
            <a:ext cx="62992" cy="21348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04215" y="1069670"/>
            <a:ext cx="8350884" cy="397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44875" algn="just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creator/sender </a:t>
            </a:r>
            <a:r>
              <a:rPr sz="3600" spc="-5" dirty="0">
                <a:latin typeface="Calibri"/>
                <a:cs typeface="Calibri"/>
              </a:rPr>
              <a:t>of </a:t>
            </a:r>
            <a:r>
              <a:rPr sz="3600" spc="-20" dirty="0">
                <a:latin typeface="Calibri"/>
                <a:cs typeface="Calibri"/>
              </a:rPr>
              <a:t>the </a:t>
            </a:r>
            <a:r>
              <a:rPr sz="3600" spc="-15" dirty="0">
                <a:latin typeface="Calibri"/>
                <a:cs typeface="Calibri"/>
              </a:rPr>
              <a:t> information cannot </a:t>
            </a:r>
            <a:r>
              <a:rPr sz="3600" spc="-25" dirty="0">
                <a:latin typeface="Calibri"/>
                <a:cs typeface="Calibri"/>
              </a:rPr>
              <a:t>deny </a:t>
            </a:r>
            <a:r>
              <a:rPr sz="3600" spc="-15" dirty="0">
                <a:latin typeface="Calibri"/>
                <a:cs typeface="Calibri"/>
              </a:rPr>
              <a:t>at </a:t>
            </a:r>
            <a:r>
              <a:rPr sz="3600" dirty="0">
                <a:latin typeface="Calibri"/>
                <a:cs typeface="Calibri"/>
              </a:rPr>
              <a:t>a </a:t>
            </a:r>
            <a:r>
              <a:rPr sz="3600" spc="-25" dirty="0">
                <a:latin typeface="Calibri"/>
                <a:cs typeface="Calibri"/>
              </a:rPr>
              <a:t>later stage </a:t>
            </a:r>
            <a:r>
              <a:rPr sz="3600" spc="-5" dirty="0">
                <a:latin typeface="Calibri"/>
                <a:cs typeface="Calibri"/>
              </a:rPr>
              <a:t>his 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or</a:t>
            </a:r>
            <a:r>
              <a:rPr sz="3600" dirty="0">
                <a:latin typeface="Calibri"/>
                <a:cs typeface="Calibri"/>
              </a:rPr>
              <a:t> her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intentions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in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the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creation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transmission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of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information.</a:t>
            </a:r>
            <a:endParaRPr sz="3600">
              <a:latin typeface="Calibri"/>
              <a:cs typeface="Calibri"/>
            </a:endParaRPr>
          </a:p>
          <a:p>
            <a:pPr marL="12700" marR="6985" indent="3094355" algn="just">
              <a:lnSpc>
                <a:spcPct val="100000"/>
              </a:lnSpc>
              <a:spcBef>
                <a:spcPts val="875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-5" dirty="0">
                <a:latin typeface="Calibri"/>
                <a:cs typeface="Calibri"/>
              </a:rPr>
              <a:t>sender and </a:t>
            </a:r>
            <a:r>
              <a:rPr sz="3600" spc="-15" dirty="0">
                <a:latin typeface="Calibri"/>
                <a:cs typeface="Calibri"/>
              </a:rPr>
              <a:t>receiver can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confirm</a:t>
            </a:r>
            <a:r>
              <a:rPr sz="3600" spc="7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each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other's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identity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and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the 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origin/destination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of</a:t>
            </a:r>
            <a:r>
              <a:rPr sz="3600" dirty="0">
                <a:latin typeface="Calibri"/>
                <a:cs typeface="Calibri"/>
              </a:rPr>
              <a:t> 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information.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3770" y="337438"/>
            <a:ext cx="4710067" cy="4386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69" y="917270"/>
            <a:ext cx="875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1190" algn="l"/>
              </a:tabLst>
            </a:pPr>
            <a:r>
              <a:rPr sz="3600" spc="-5" dirty="0"/>
              <a:t>1.	</a:t>
            </a:r>
            <a:r>
              <a:rPr sz="3600" b="1" spc="-10" dirty="0">
                <a:latin typeface="Calibri"/>
                <a:cs typeface="Calibri"/>
              </a:rPr>
              <a:t>Single-key</a:t>
            </a:r>
            <a:r>
              <a:rPr sz="3600" b="1" spc="-8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or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Symmetric-key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30" dirty="0">
                <a:latin typeface="Calibri"/>
                <a:cs typeface="Calibri"/>
              </a:rPr>
              <a:t>Cryptography.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46" y="3523996"/>
            <a:ext cx="609660" cy="1991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881" y="3442970"/>
            <a:ext cx="546700" cy="3474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869" y="1459006"/>
            <a:ext cx="9020175" cy="499046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19"/>
              </a:spcBef>
            </a:pPr>
            <a:r>
              <a:rPr sz="3600" b="1" spc="-5" dirty="0">
                <a:latin typeface="Calibri"/>
                <a:cs typeface="Calibri"/>
              </a:rPr>
              <a:t>2.</a:t>
            </a:r>
            <a:r>
              <a:rPr sz="3600" b="1" spc="127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Public-key</a:t>
            </a:r>
            <a:r>
              <a:rPr sz="3600" b="1" spc="-8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or </a:t>
            </a:r>
            <a:r>
              <a:rPr sz="3600" b="1" spc="-15" dirty="0">
                <a:latin typeface="Calibri"/>
                <a:cs typeface="Calibri"/>
              </a:rPr>
              <a:t>Asymmetric-key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b="1" spc="-30" dirty="0">
                <a:latin typeface="Calibri"/>
                <a:cs typeface="Calibri"/>
              </a:rPr>
              <a:t>Cryptography.</a:t>
            </a:r>
            <a:endParaRPr sz="3600">
              <a:latin typeface="Calibri"/>
              <a:cs typeface="Calibri"/>
            </a:endParaRPr>
          </a:p>
          <a:p>
            <a:pPr marL="417830" indent="-405765" algn="just">
              <a:lnSpc>
                <a:spcPct val="100000"/>
              </a:lnSpc>
              <a:spcBef>
                <a:spcPts val="810"/>
              </a:spcBef>
              <a:buAutoNum type="arabicPeriod"/>
              <a:tabLst>
                <a:tab pos="418465" algn="l"/>
              </a:tabLst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Single-key</a:t>
            </a:r>
            <a:r>
              <a:rPr sz="32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Symmetric-key</a:t>
            </a:r>
            <a:r>
              <a:rPr sz="3200" b="1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Cryptography</a:t>
            </a:r>
            <a:r>
              <a:rPr sz="3200" b="1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1644014" marR="8255" indent="-1631950" algn="just">
              <a:lnSpc>
                <a:spcPct val="100000"/>
              </a:lnSpc>
              <a:spcBef>
                <a:spcPts val="770"/>
              </a:spcBef>
            </a:pPr>
            <a:r>
              <a:rPr sz="3200" spc="-15" dirty="0">
                <a:latin typeface="Calibri"/>
                <a:cs typeface="Calibri"/>
              </a:rPr>
              <a:t>Symmetric</a:t>
            </a:r>
            <a:r>
              <a:rPr sz="3200" spc="58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cryptography</a:t>
            </a:r>
            <a:r>
              <a:rPr sz="3200" spc="5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7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based</a:t>
            </a:r>
            <a:r>
              <a:rPr sz="3200" spc="5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5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5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</a:t>
            </a:r>
            <a:r>
              <a:rPr sz="3200" spc="5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5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just </a:t>
            </a:r>
            <a:r>
              <a:rPr sz="3200" spc="-7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18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used</a:t>
            </a:r>
            <a:r>
              <a:rPr sz="3200" spc="2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1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both</a:t>
            </a:r>
            <a:r>
              <a:rPr sz="3200" spc="1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Encrypt</a:t>
            </a:r>
            <a:r>
              <a:rPr sz="3200" spc="2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1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Decrypt</a:t>
            </a:r>
            <a:r>
              <a:rPr sz="3200" spc="2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</a:t>
            </a:r>
            <a:endParaRPr sz="3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latin typeface="Calibri"/>
                <a:cs typeface="Calibri"/>
              </a:rPr>
              <a:t>messages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only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Private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Key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or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Secret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Key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512445" indent="-500380" algn="just">
              <a:lnSpc>
                <a:spcPct val="100000"/>
              </a:lnSpc>
              <a:spcBef>
                <a:spcPts val="770"/>
              </a:spcBef>
              <a:buAutoNum type="arabicPeriod" startAt="2"/>
              <a:tabLst>
                <a:tab pos="513080" algn="l"/>
              </a:tabLst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Public-key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 Asymmetric-key</a:t>
            </a:r>
            <a:r>
              <a:rPr sz="32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Cryptography</a:t>
            </a:r>
            <a:r>
              <a:rPr sz="3200" b="1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770"/>
              </a:spcBef>
            </a:pPr>
            <a:r>
              <a:rPr sz="3200" spc="-15" dirty="0">
                <a:latin typeface="Calibri"/>
                <a:cs typeface="Calibri"/>
              </a:rPr>
              <a:t>Asymmetric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cryptography,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also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known</a:t>
            </a:r>
            <a:r>
              <a:rPr sz="3200" dirty="0">
                <a:latin typeface="Calibri"/>
                <a:cs typeface="Calibri"/>
              </a:rPr>
              <a:t> as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public-key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cryptography, </a:t>
            </a:r>
            <a:r>
              <a:rPr sz="3200" spc="-10" dirty="0">
                <a:latin typeface="Calibri"/>
                <a:cs typeface="Calibri"/>
              </a:rPr>
              <a:t>Here </a:t>
            </a:r>
            <a:r>
              <a:rPr sz="3200" spc="-60" dirty="0">
                <a:latin typeface="Calibri"/>
                <a:cs typeface="Calibri"/>
              </a:rPr>
              <a:t>Two </a:t>
            </a:r>
            <a:r>
              <a:rPr sz="3200" spc="-50" dirty="0">
                <a:latin typeface="Calibri"/>
                <a:cs typeface="Calibri"/>
              </a:rPr>
              <a:t>keys </a:t>
            </a:r>
            <a:r>
              <a:rPr sz="3200" spc="-20" dirty="0">
                <a:latin typeface="Calibri"/>
                <a:cs typeface="Calibri"/>
              </a:rPr>
              <a:t>are </a:t>
            </a:r>
            <a:r>
              <a:rPr sz="3200" spc="-5" dirty="0">
                <a:latin typeface="Calibri"/>
                <a:cs typeface="Calibri"/>
              </a:rPr>
              <a:t>used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spc="-10" dirty="0">
                <a:latin typeface="Calibri"/>
                <a:cs typeface="Calibri"/>
              </a:rPr>
              <a:t>Encrypt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Decrypt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messages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</a:t>
            </a:r>
            <a:r>
              <a:rPr sz="3200" b="1" spc="-5" dirty="0">
                <a:latin typeface="Calibri"/>
                <a:cs typeface="Calibri"/>
              </a:rPr>
              <a:t>Both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Private</a:t>
            </a:r>
            <a:r>
              <a:rPr sz="3200" b="1" spc="5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Public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Key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22" y="0"/>
            <a:ext cx="5977890" cy="1246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64640" marR="5080" indent="-1551940">
              <a:lnSpc>
                <a:spcPct val="100000"/>
              </a:lnSpc>
              <a:spcBef>
                <a:spcPts val="110"/>
              </a:spcBef>
            </a:pP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Single-key 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Symmetric-key </a:t>
            </a:r>
            <a:r>
              <a:rPr sz="4000" b="1" spc="-8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Cryptography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7" y="1234439"/>
            <a:ext cx="8720926" cy="5434584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466" y="0"/>
            <a:ext cx="626364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07514" marR="5080" indent="-1695450">
              <a:lnSpc>
                <a:spcPct val="100000"/>
              </a:lnSpc>
              <a:spcBef>
                <a:spcPts val="105"/>
              </a:spcBef>
            </a:pP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Public-key 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Asymmetric-key </a:t>
            </a:r>
            <a:r>
              <a:rPr sz="4000" b="1" spc="-8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Cryptography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762" y="1478111"/>
            <a:ext cx="8304385" cy="496905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3696" y="595701"/>
            <a:ext cx="629706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dirty="0"/>
              <a:t>Benefits</a:t>
            </a:r>
            <a:r>
              <a:rPr spc="-5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intranets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3696" y="1474226"/>
            <a:ext cx="7617177" cy="5041762"/>
          </a:xfrm>
          <a:prstGeom prst="rect">
            <a:avLst/>
          </a:prstGeom>
        </p:spPr>
        <p:txBody>
          <a:bodyPr vert="horz" wrap="square" lIns="0" tIns="85722" rIns="0" bIns="0" rtlCol="0">
            <a:spAutoFit/>
          </a:bodyPr>
          <a:lstStyle/>
          <a:p>
            <a:pPr marL="355570" indent="-342871" algn="just">
              <a:spcBef>
                <a:spcPts val="675"/>
              </a:spcBef>
              <a:buFont typeface="Arial MT"/>
              <a:buChar char="•"/>
              <a:tabLst>
                <a:tab pos="355570" algn="l"/>
              </a:tabLst>
            </a:pPr>
            <a:r>
              <a:rPr sz="2400" b="1" spc="-5" dirty="0">
                <a:latin typeface="Tahoma"/>
                <a:cs typeface="Tahoma"/>
              </a:rPr>
              <a:t>Workforce</a:t>
            </a:r>
            <a:r>
              <a:rPr sz="2400" b="1" spc="-50" dirty="0">
                <a:latin typeface="Tahoma"/>
                <a:cs typeface="Tahoma"/>
              </a:rPr>
              <a:t> </a:t>
            </a:r>
            <a:r>
              <a:rPr sz="2400" b="1" spc="-5" dirty="0">
                <a:latin typeface="Tahoma"/>
                <a:cs typeface="Tahoma"/>
              </a:rPr>
              <a:t>productivity:</a:t>
            </a:r>
            <a:endParaRPr lang="en-US" sz="2400" dirty="0">
              <a:latin typeface="Tahoma"/>
              <a:cs typeface="Tahoma"/>
            </a:endParaRPr>
          </a:p>
          <a:p>
            <a:pPr marL="355570" marR="5080" indent="571452" algn="just">
              <a:spcBef>
                <a:spcPts val="580"/>
              </a:spcBef>
            </a:pPr>
            <a:r>
              <a:rPr lang="en-US" sz="2400" spc="-10" dirty="0">
                <a:latin typeface="Tahoma"/>
                <a:cs typeface="Tahoma"/>
              </a:rPr>
              <a:t>Intranets</a:t>
            </a:r>
            <a:r>
              <a:rPr lang="en-US" sz="2400" spc="-5" dirty="0">
                <a:latin typeface="Tahoma"/>
                <a:cs typeface="Tahoma"/>
              </a:rPr>
              <a:t> can</a:t>
            </a:r>
            <a:r>
              <a:rPr lang="en-US" sz="2400" dirty="0">
                <a:latin typeface="Tahoma"/>
                <a:cs typeface="Tahoma"/>
              </a:rPr>
              <a:t> help</a:t>
            </a:r>
            <a:r>
              <a:rPr lang="en-US" sz="2400" spc="5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users</a:t>
            </a:r>
            <a:r>
              <a:rPr lang="en-US" sz="2400" spc="5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to</a:t>
            </a:r>
            <a:r>
              <a:rPr lang="en-US" sz="2400" spc="5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locate</a:t>
            </a:r>
            <a:r>
              <a:rPr lang="en-US" sz="2400" dirty="0">
                <a:latin typeface="Tahoma"/>
                <a:cs typeface="Tahoma"/>
              </a:rPr>
              <a:t> and</a:t>
            </a:r>
            <a:r>
              <a:rPr lang="en-US" sz="2400" spc="5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view 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information faster </a:t>
            </a:r>
            <a:r>
              <a:rPr lang="en-US" sz="2400" dirty="0">
                <a:latin typeface="Tahoma"/>
                <a:cs typeface="Tahoma"/>
              </a:rPr>
              <a:t>and use </a:t>
            </a:r>
            <a:r>
              <a:rPr lang="en-US" sz="2400" spc="-15" dirty="0">
                <a:latin typeface="Tahoma"/>
                <a:cs typeface="Tahoma"/>
              </a:rPr>
              <a:t>app. relevant </a:t>
            </a:r>
            <a:r>
              <a:rPr lang="en-US" sz="2400" spc="-10" dirty="0">
                <a:latin typeface="Tahoma"/>
                <a:cs typeface="Tahoma"/>
              </a:rPr>
              <a:t>to </a:t>
            </a:r>
            <a:r>
              <a:rPr lang="en-US" sz="2400" spc="-5" dirty="0">
                <a:latin typeface="Tahoma"/>
                <a:cs typeface="Tahoma"/>
              </a:rPr>
              <a:t>their roles </a:t>
            </a:r>
            <a:r>
              <a:rPr lang="en-US" sz="2400" spc="-735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and </a:t>
            </a:r>
            <a:r>
              <a:rPr lang="en-US" sz="2400" spc="-5" dirty="0">
                <a:latin typeface="Tahoma"/>
                <a:cs typeface="Tahoma"/>
              </a:rPr>
              <a:t>responsibilities. </a:t>
            </a:r>
            <a:r>
              <a:rPr lang="en-US" sz="2400" dirty="0">
                <a:latin typeface="Tahoma"/>
                <a:cs typeface="Tahoma"/>
              </a:rPr>
              <a:t>With </a:t>
            </a:r>
            <a:r>
              <a:rPr lang="en-US" sz="2400" spc="-5" dirty="0">
                <a:latin typeface="Tahoma"/>
                <a:cs typeface="Tahoma"/>
              </a:rPr>
              <a:t>the help of </a:t>
            </a:r>
            <a:r>
              <a:rPr lang="en-US" sz="2400" dirty="0">
                <a:latin typeface="Tahoma"/>
                <a:cs typeface="Tahoma"/>
              </a:rPr>
              <a:t>a </a:t>
            </a:r>
            <a:r>
              <a:rPr lang="en-US" sz="2400" spc="-5" dirty="0">
                <a:latin typeface="Tahoma"/>
                <a:cs typeface="Tahoma"/>
              </a:rPr>
              <a:t>web browser 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interface, users can access </a:t>
            </a:r>
            <a:r>
              <a:rPr lang="en-US" sz="2400" dirty="0">
                <a:latin typeface="Tahoma"/>
                <a:cs typeface="Tahoma"/>
              </a:rPr>
              <a:t>data </a:t>
            </a:r>
            <a:r>
              <a:rPr lang="en-US" sz="2400" spc="-5" dirty="0">
                <a:latin typeface="Tahoma"/>
                <a:cs typeface="Tahoma"/>
              </a:rPr>
              <a:t>held in </a:t>
            </a:r>
            <a:r>
              <a:rPr lang="en-US" sz="2400" spc="-10" dirty="0">
                <a:latin typeface="Tahoma"/>
                <a:cs typeface="Tahoma"/>
              </a:rPr>
              <a:t>any </a:t>
            </a:r>
            <a:r>
              <a:rPr lang="en-US" sz="2400" dirty="0">
                <a:latin typeface="Tahoma"/>
                <a:cs typeface="Tahoma"/>
              </a:rPr>
              <a:t>database </a:t>
            </a:r>
            <a:r>
              <a:rPr lang="en-US" sz="2400" spc="-735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the</a:t>
            </a:r>
            <a:r>
              <a:rPr lang="en-US" sz="2400" spc="65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organization</a:t>
            </a:r>
            <a:r>
              <a:rPr lang="en-US" sz="2400" spc="650" dirty="0">
                <a:latin typeface="Tahoma"/>
                <a:cs typeface="Tahoma"/>
              </a:rPr>
              <a:t> </a:t>
            </a:r>
            <a:r>
              <a:rPr lang="en-US" sz="2400" spc="-10" dirty="0">
                <a:latin typeface="Tahoma"/>
                <a:cs typeface="Tahoma"/>
              </a:rPr>
              <a:t>wants</a:t>
            </a:r>
            <a:r>
              <a:rPr lang="en-US" sz="2400" spc="660" dirty="0">
                <a:latin typeface="Tahoma"/>
                <a:cs typeface="Tahoma"/>
              </a:rPr>
              <a:t> </a:t>
            </a:r>
            <a:r>
              <a:rPr lang="en-US" sz="2400" spc="-10" dirty="0">
                <a:latin typeface="Tahoma"/>
                <a:cs typeface="Tahoma"/>
              </a:rPr>
              <a:t>to</a:t>
            </a:r>
            <a:r>
              <a:rPr lang="en-US" sz="2400" spc="65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make</a:t>
            </a:r>
            <a:r>
              <a:rPr lang="en-US" sz="2400" spc="660" dirty="0">
                <a:latin typeface="Tahoma"/>
                <a:cs typeface="Tahoma"/>
              </a:rPr>
              <a:t> </a:t>
            </a:r>
            <a:r>
              <a:rPr lang="en-US" sz="2400" spc="-10" dirty="0">
                <a:latin typeface="Tahoma"/>
                <a:cs typeface="Tahoma"/>
              </a:rPr>
              <a:t>available,</a:t>
            </a:r>
            <a:r>
              <a:rPr lang="en-US" sz="2400" spc="650" dirty="0">
                <a:latin typeface="Tahoma"/>
                <a:cs typeface="Tahoma"/>
              </a:rPr>
              <a:t> </a:t>
            </a:r>
            <a:r>
              <a:rPr lang="en-US" sz="2400" spc="-10" dirty="0">
                <a:latin typeface="Tahoma"/>
                <a:cs typeface="Tahoma"/>
              </a:rPr>
              <a:t>anytime </a:t>
            </a:r>
            <a:r>
              <a:rPr lang="en-US" sz="2400" spc="-735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and - </a:t>
            </a:r>
            <a:r>
              <a:rPr lang="en-US" sz="2400" spc="-10" dirty="0">
                <a:latin typeface="Tahoma"/>
                <a:cs typeface="Tahoma"/>
              </a:rPr>
              <a:t>subject </a:t>
            </a:r>
            <a:r>
              <a:rPr lang="en-US" sz="2400" dirty="0">
                <a:latin typeface="Tahoma"/>
                <a:cs typeface="Tahoma"/>
              </a:rPr>
              <a:t>to </a:t>
            </a:r>
            <a:r>
              <a:rPr lang="en-US" sz="2400" spc="-10" dirty="0">
                <a:latin typeface="Tahoma"/>
                <a:cs typeface="Tahoma"/>
              </a:rPr>
              <a:t>security </a:t>
            </a:r>
            <a:r>
              <a:rPr lang="en-US" sz="2400" spc="-5" dirty="0">
                <a:latin typeface="Tahoma"/>
                <a:cs typeface="Tahoma"/>
              </a:rPr>
              <a:t>provisions </a:t>
            </a:r>
            <a:r>
              <a:rPr lang="en-US" sz="2400" dirty="0">
                <a:latin typeface="Tahoma"/>
                <a:cs typeface="Tahoma"/>
              </a:rPr>
              <a:t>– </a:t>
            </a:r>
            <a:r>
              <a:rPr lang="en-US" sz="2400" spc="-10" dirty="0">
                <a:latin typeface="Tahoma"/>
                <a:cs typeface="Tahoma"/>
              </a:rPr>
              <a:t>from anywhere </a:t>
            </a:r>
            <a:r>
              <a:rPr lang="en-US" sz="2400" spc="-5" dirty="0">
                <a:latin typeface="Tahoma"/>
                <a:cs typeface="Tahoma"/>
              </a:rPr>
              <a:t> within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the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10" dirty="0">
                <a:latin typeface="Tahoma"/>
                <a:cs typeface="Tahoma"/>
              </a:rPr>
              <a:t>company</a:t>
            </a:r>
            <a:r>
              <a:rPr lang="en-US" sz="2400" spc="-5" dirty="0">
                <a:latin typeface="Tahoma"/>
                <a:cs typeface="Tahoma"/>
              </a:rPr>
              <a:t> workstations,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increasing 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10" dirty="0">
                <a:latin typeface="Tahoma"/>
                <a:cs typeface="Tahoma"/>
              </a:rPr>
              <a:t>employees' </a:t>
            </a:r>
            <a:r>
              <a:rPr lang="en-US" sz="2400" spc="-5" dirty="0">
                <a:latin typeface="Tahoma"/>
                <a:cs typeface="Tahoma"/>
              </a:rPr>
              <a:t>ability </a:t>
            </a:r>
            <a:r>
              <a:rPr lang="en-US" sz="2400" spc="-10" dirty="0">
                <a:latin typeface="Tahoma"/>
                <a:cs typeface="Tahoma"/>
              </a:rPr>
              <a:t>to </a:t>
            </a:r>
            <a:r>
              <a:rPr lang="en-US" sz="2400" spc="-5" dirty="0">
                <a:latin typeface="Tahoma"/>
                <a:cs typeface="Tahoma"/>
              </a:rPr>
              <a:t>perform their </a:t>
            </a:r>
            <a:r>
              <a:rPr lang="en-US" sz="2400" dirty="0">
                <a:latin typeface="Tahoma"/>
                <a:cs typeface="Tahoma"/>
              </a:rPr>
              <a:t>jobs </a:t>
            </a:r>
            <a:r>
              <a:rPr lang="en-US" sz="2400" spc="-55" dirty="0">
                <a:latin typeface="Tahoma"/>
                <a:cs typeface="Tahoma"/>
              </a:rPr>
              <a:t>faster, </a:t>
            </a:r>
            <a:r>
              <a:rPr lang="en-US" sz="2400" spc="-5" dirty="0">
                <a:latin typeface="Tahoma"/>
                <a:cs typeface="Tahoma"/>
              </a:rPr>
              <a:t>more 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25" dirty="0">
                <a:latin typeface="Tahoma"/>
                <a:cs typeface="Tahoma"/>
              </a:rPr>
              <a:t>accurately, </a:t>
            </a:r>
            <a:r>
              <a:rPr lang="en-US" sz="2400" spc="-5" dirty="0">
                <a:latin typeface="Tahoma"/>
                <a:cs typeface="Tahoma"/>
              </a:rPr>
              <a:t>and with confidence that they </a:t>
            </a:r>
            <a:r>
              <a:rPr lang="en-US" sz="2400" spc="-10" dirty="0">
                <a:latin typeface="Tahoma"/>
                <a:cs typeface="Tahoma"/>
              </a:rPr>
              <a:t>have </a:t>
            </a:r>
            <a:r>
              <a:rPr lang="en-US" sz="2400" spc="-5" dirty="0">
                <a:latin typeface="Tahoma"/>
                <a:cs typeface="Tahoma"/>
              </a:rPr>
              <a:t>the 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right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information.</a:t>
            </a:r>
            <a:r>
              <a:rPr lang="en-US" sz="2400" dirty="0">
                <a:latin typeface="Tahoma"/>
                <a:cs typeface="Tahoma"/>
              </a:rPr>
              <a:t> It</a:t>
            </a:r>
            <a:r>
              <a:rPr lang="en-US" sz="2400" spc="5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also</a:t>
            </a:r>
            <a:r>
              <a:rPr lang="en-US" sz="2400" spc="5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helps</a:t>
            </a:r>
            <a:r>
              <a:rPr lang="en-US" sz="2400" dirty="0">
                <a:latin typeface="Tahoma"/>
                <a:cs typeface="Tahoma"/>
              </a:rPr>
              <a:t> to</a:t>
            </a:r>
            <a:r>
              <a:rPr lang="en-US" sz="2400" spc="5" dirty="0">
                <a:latin typeface="Tahoma"/>
                <a:cs typeface="Tahoma"/>
              </a:rPr>
              <a:t> </a:t>
            </a:r>
            <a:r>
              <a:rPr lang="en-US" sz="2400" spc="-10" dirty="0">
                <a:latin typeface="Tahoma"/>
                <a:cs typeface="Tahoma"/>
              </a:rPr>
              <a:t>improve</a:t>
            </a:r>
            <a:r>
              <a:rPr lang="en-US" sz="2400" spc="73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the 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spc="-5" dirty="0">
                <a:latin typeface="Tahoma"/>
                <a:cs typeface="Tahoma"/>
              </a:rPr>
              <a:t>services provided</a:t>
            </a:r>
            <a:r>
              <a:rPr lang="en-US" sz="2400" spc="-20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to</a:t>
            </a:r>
            <a:r>
              <a:rPr lang="en-US" sz="2400" spc="-5" dirty="0">
                <a:latin typeface="Tahoma"/>
                <a:cs typeface="Tahoma"/>
              </a:rPr>
              <a:t> the users.</a:t>
            </a:r>
            <a:endParaRPr lang="en-US" sz="2400" dirty="0">
              <a:latin typeface="Tahoma"/>
              <a:cs typeface="Tahoma"/>
            </a:endParaRPr>
          </a:p>
          <a:p>
            <a:pPr marL="355570" indent="-342871" algn="just">
              <a:spcBef>
                <a:spcPts val="580"/>
              </a:spcBef>
              <a:buFont typeface="Arial MT"/>
              <a:buChar char="•"/>
              <a:tabLst>
                <a:tab pos="355570" algn="l"/>
              </a:tabLst>
            </a:pPr>
            <a:r>
              <a:rPr sz="2400" b="1" spc="-5" dirty="0">
                <a:latin typeface="Tahoma"/>
                <a:cs typeface="Tahoma"/>
              </a:rPr>
              <a:t>Time: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398"/>
            <a:ext cx="9143999" cy="6576357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8153" y="320040"/>
            <a:ext cx="963168" cy="3526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2572" y="634695"/>
            <a:ext cx="190627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  <a:tab pos="1174115" algn="l"/>
              </a:tabLst>
            </a:pPr>
            <a:r>
              <a:rPr sz="2900" spc="-5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h</a:t>
            </a:r>
            <a:r>
              <a:rPr sz="2900" dirty="0">
                <a:latin typeface="Calibri"/>
                <a:cs typeface="Calibri"/>
              </a:rPr>
              <a:t>e	</a:t>
            </a:r>
            <a:r>
              <a:rPr sz="2900" b="1" spc="-5" dirty="0">
                <a:latin typeface="Calibri"/>
                <a:cs typeface="Calibri"/>
              </a:rPr>
              <a:t>D</a:t>
            </a:r>
            <a:r>
              <a:rPr sz="2900" b="1" spc="-30" dirty="0">
                <a:latin typeface="Calibri"/>
                <a:cs typeface="Calibri"/>
              </a:rPr>
              <a:t>a</a:t>
            </a:r>
            <a:r>
              <a:rPr sz="2900" b="1" spc="-25" dirty="0">
                <a:latin typeface="Calibri"/>
                <a:cs typeface="Calibri"/>
              </a:rPr>
              <a:t>t</a:t>
            </a:r>
            <a:r>
              <a:rPr sz="2900" b="1" dirty="0">
                <a:latin typeface="Calibri"/>
                <a:cs typeface="Calibri"/>
              </a:rPr>
              <a:t>a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2852" y="634695"/>
            <a:ext cx="673417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15160" algn="l"/>
                <a:tab pos="3558540" algn="l"/>
                <a:tab pos="4046220" algn="l"/>
                <a:tab pos="4479290" algn="l"/>
              </a:tabLst>
            </a:pPr>
            <a:r>
              <a:rPr sz="2900" b="1" spc="-10" dirty="0">
                <a:latin typeface="Calibri"/>
                <a:cs typeface="Calibri"/>
              </a:rPr>
              <a:t>Encryption	Standard	</a:t>
            </a:r>
            <a:r>
              <a:rPr sz="2900" dirty="0">
                <a:latin typeface="Calibri"/>
                <a:cs typeface="Calibri"/>
              </a:rPr>
              <a:t>is	a	</a:t>
            </a:r>
            <a:r>
              <a:rPr sz="2900" b="1" spc="-15" dirty="0">
                <a:solidFill>
                  <a:srgbClr val="FF0000"/>
                </a:solidFill>
                <a:latin typeface="Calibri"/>
                <a:cs typeface="Calibri"/>
              </a:rPr>
              <a:t>symmetric-key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1972" y="3725036"/>
            <a:ext cx="549782" cy="2548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8596" y="3725036"/>
            <a:ext cx="792352" cy="2548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58302" y="3731133"/>
            <a:ext cx="535741" cy="2487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0503" y="3731133"/>
            <a:ext cx="207899" cy="24879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626463" y="3725036"/>
            <a:ext cx="963294" cy="255270"/>
            <a:chOff x="6626463" y="3725036"/>
            <a:chExt cx="963294" cy="25527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6463" y="3738752"/>
              <a:ext cx="350027" cy="2411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3762" y="3866768"/>
              <a:ext cx="91566" cy="370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8603" y="3725036"/>
              <a:ext cx="384555" cy="2548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35925" y="3922394"/>
              <a:ext cx="53467" cy="556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2572" y="986002"/>
            <a:ext cx="8874760" cy="59080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6870" algn="just">
              <a:lnSpc>
                <a:spcPct val="100000"/>
              </a:lnSpc>
              <a:spcBef>
                <a:spcPts val="459"/>
              </a:spcBef>
            </a:pPr>
            <a:r>
              <a:rPr sz="2900" b="1" spc="-5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29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20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29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9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dirty="0">
                <a:solidFill>
                  <a:srgbClr val="FF0000"/>
                </a:solidFill>
                <a:latin typeface="Calibri"/>
                <a:cs typeface="Calibri"/>
              </a:rPr>
              <a:t>encryption</a:t>
            </a:r>
            <a:r>
              <a:rPr sz="29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9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5" dirty="0">
                <a:solidFill>
                  <a:srgbClr val="FF0000"/>
                </a:solidFill>
                <a:latin typeface="Calibri"/>
                <a:cs typeface="Calibri"/>
              </a:rPr>
              <a:t>digital</a:t>
            </a:r>
            <a:r>
              <a:rPr sz="29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10" dirty="0">
                <a:solidFill>
                  <a:srgbClr val="FF0000"/>
                </a:solidFill>
                <a:latin typeface="Calibri"/>
                <a:cs typeface="Calibri"/>
              </a:rPr>
              <a:t>data.</a:t>
            </a:r>
            <a:endParaRPr sz="29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89900"/>
              </a:lnSpc>
              <a:spcBef>
                <a:spcPts val="715"/>
              </a:spcBef>
              <a:buFont typeface="Arial MT"/>
              <a:buChar char="•"/>
              <a:tabLst>
                <a:tab pos="357505" algn="l"/>
              </a:tabLst>
            </a:pPr>
            <a:r>
              <a:rPr sz="2900" dirty="0">
                <a:latin typeface="Calibri"/>
                <a:cs typeface="Calibri"/>
              </a:rPr>
              <a:t>The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DES</a:t>
            </a:r>
            <a:r>
              <a:rPr sz="2900" spc="-10" dirty="0">
                <a:latin typeface="Calibri"/>
                <a:cs typeface="Calibri"/>
              </a:rPr>
              <a:t> (Data</a:t>
            </a:r>
            <a:r>
              <a:rPr sz="2900" spc="-5" dirty="0">
                <a:latin typeface="Calibri"/>
                <a:cs typeface="Calibri"/>
              </a:rPr>
              <a:t> Encryption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Standard)</a:t>
            </a:r>
            <a:r>
              <a:rPr sz="2900" spc="-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algorithm</a:t>
            </a:r>
            <a:r>
              <a:rPr sz="2900" spc="-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 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symmetric-key </a:t>
            </a:r>
            <a:r>
              <a:rPr sz="2900" spc="-5" dirty="0">
                <a:latin typeface="Calibri"/>
                <a:cs typeface="Calibri"/>
              </a:rPr>
              <a:t>block </a:t>
            </a:r>
            <a:r>
              <a:rPr sz="2900" spc="5" dirty="0">
                <a:latin typeface="Calibri"/>
                <a:cs typeface="Calibri"/>
              </a:rPr>
              <a:t>cipher </a:t>
            </a:r>
            <a:r>
              <a:rPr sz="2900" spc="-20" dirty="0">
                <a:latin typeface="Calibri"/>
                <a:cs typeface="Calibri"/>
              </a:rPr>
              <a:t>created </a:t>
            </a:r>
            <a:r>
              <a:rPr sz="2900" dirty="0">
                <a:latin typeface="Calibri"/>
                <a:cs typeface="Calibri"/>
              </a:rPr>
              <a:t>in </a:t>
            </a:r>
            <a:r>
              <a:rPr sz="2900" spc="-10" dirty="0">
                <a:latin typeface="Calibri"/>
                <a:cs typeface="Calibri"/>
              </a:rPr>
              <a:t>the </a:t>
            </a:r>
            <a:r>
              <a:rPr sz="2900" spc="-5" dirty="0">
                <a:latin typeface="Calibri"/>
                <a:cs typeface="Calibri"/>
              </a:rPr>
              <a:t>early </a:t>
            </a:r>
            <a:r>
              <a:rPr sz="2900" dirty="0">
                <a:latin typeface="Calibri"/>
                <a:cs typeface="Calibri"/>
              </a:rPr>
              <a:t>1970s </a:t>
            </a:r>
            <a:r>
              <a:rPr sz="2900" spc="-15" dirty="0">
                <a:latin typeface="Calibri"/>
                <a:cs typeface="Calibri"/>
              </a:rPr>
              <a:t>by </a:t>
            </a:r>
            <a:r>
              <a:rPr sz="2900" spc="-6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 </a:t>
            </a:r>
            <a:r>
              <a:rPr sz="2900" spc="-5" dirty="0">
                <a:latin typeface="Calibri"/>
                <a:cs typeface="Calibri"/>
              </a:rPr>
              <a:t>IBM team </a:t>
            </a:r>
            <a:r>
              <a:rPr sz="2900" dirty="0">
                <a:latin typeface="Calibri"/>
                <a:cs typeface="Calibri"/>
              </a:rPr>
              <a:t>and </a:t>
            </a:r>
            <a:r>
              <a:rPr sz="2900" spc="-10" dirty="0">
                <a:latin typeface="Calibri"/>
                <a:cs typeface="Calibri"/>
              </a:rPr>
              <a:t>adopted by </a:t>
            </a:r>
            <a:r>
              <a:rPr sz="2900" spc="5" dirty="0">
                <a:latin typeface="Calibri"/>
                <a:cs typeface="Calibri"/>
              </a:rPr>
              <a:t>the </a:t>
            </a:r>
            <a:r>
              <a:rPr sz="2900" spc="-10" dirty="0">
                <a:latin typeface="Calibri"/>
                <a:cs typeface="Calibri"/>
              </a:rPr>
              <a:t>National </a:t>
            </a:r>
            <a:r>
              <a:rPr sz="2900" spc="-15" dirty="0">
                <a:latin typeface="Calibri"/>
                <a:cs typeface="Calibri"/>
              </a:rPr>
              <a:t>Institute </a:t>
            </a:r>
            <a:r>
              <a:rPr sz="2900" spc="5" dirty="0">
                <a:latin typeface="Calibri"/>
                <a:cs typeface="Calibri"/>
              </a:rPr>
              <a:t>of </a:t>
            </a:r>
            <a:r>
              <a:rPr sz="2900" spc="1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Standards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Technology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(NIST).</a:t>
            </a:r>
            <a:endParaRPr sz="2900">
              <a:latin typeface="Calibri"/>
              <a:cs typeface="Calibri"/>
            </a:endParaRPr>
          </a:p>
          <a:p>
            <a:pPr marL="356870" marR="5715" indent="-344805" algn="just">
              <a:lnSpc>
                <a:spcPts val="3120"/>
              </a:lnSpc>
              <a:spcBef>
                <a:spcPts val="765"/>
              </a:spcBef>
              <a:buFont typeface="Arial MT"/>
              <a:buChar char="•"/>
              <a:tabLst>
                <a:tab pos="357505" algn="l"/>
              </a:tabLst>
            </a:pPr>
            <a:r>
              <a:rPr sz="2900" spc="-15" dirty="0">
                <a:latin typeface="Calibri"/>
                <a:cs typeface="Calibri"/>
              </a:rPr>
              <a:t>DES </a:t>
            </a:r>
            <a:r>
              <a:rPr sz="2900" dirty="0">
                <a:latin typeface="Calibri"/>
                <a:cs typeface="Calibri"/>
              </a:rPr>
              <a:t>is an </a:t>
            </a:r>
            <a:r>
              <a:rPr sz="2900" spc="-15" dirty="0">
                <a:latin typeface="Calibri"/>
                <a:cs typeface="Calibri"/>
              </a:rPr>
              <a:t>implementation </a:t>
            </a:r>
            <a:r>
              <a:rPr sz="2900" dirty="0">
                <a:latin typeface="Calibri"/>
                <a:cs typeface="Calibri"/>
              </a:rPr>
              <a:t>of a </a:t>
            </a:r>
            <a:r>
              <a:rPr sz="2900" b="1" spc="-20" dirty="0">
                <a:latin typeface="Calibri"/>
                <a:cs typeface="Calibri"/>
              </a:rPr>
              <a:t>Feistel </a:t>
            </a:r>
            <a:r>
              <a:rPr sz="2900" b="1" spc="-40" dirty="0">
                <a:latin typeface="Calibri"/>
                <a:cs typeface="Calibri"/>
              </a:rPr>
              <a:t>Cipher. </a:t>
            </a:r>
            <a:r>
              <a:rPr sz="2900" spc="-10" dirty="0">
                <a:latin typeface="Calibri"/>
                <a:cs typeface="Calibri"/>
              </a:rPr>
              <a:t>It </a:t>
            </a:r>
            <a:r>
              <a:rPr sz="2900" spc="-5" dirty="0">
                <a:latin typeface="Calibri"/>
                <a:cs typeface="Calibri"/>
              </a:rPr>
              <a:t>uses </a:t>
            </a:r>
            <a:r>
              <a:rPr sz="2900" b="1" spc="-10" dirty="0">
                <a:solidFill>
                  <a:srgbClr val="FF0000"/>
                </a:solidFill>
                <a:latin typeface="Calibri"/>
                <a:cs typeface="Calibri"/>
              </a:rPr>
              <a:t>16 </a:t>
            </a:r>
            <a:r>
              <a:rPr sz="2900" b="1" spc="-5" dirty="0">
                <a:solidFill>
                  <a:srgbClr val="FF0000"/>
                </a:solidFill>
                <a:latin typeface="Calibri"/>
                <a:cs typeface="Calibri"/>
              </a:rPr>
              <a:t> round</a:t>
            </a:r>
            <a:r>
              <a:rPr sz="29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15" dirty="0">
                <a:solidFill>
                  <a:srgbClr val="FF0000"/>
                </a:solidFill>
                <a:latin typeface="Calibri"/>
                <a:cs typeface="Calibri"/>
              </a:rPr>
              <a:t>Feistel</a:t>
            </a:r>
            <a:r>
              <a:rPr sz="29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5" dirty="0">
                <a:solidFill>
                  <a:srgbClr val="FF0000"/>
                </a:solidFill>
                <a:latin typeface="Calibri"/>
                <a:cs typeface="Calibri"/>
              </a:rPr>
              <a:t>structure.</a:t>
            </a:r>
            <a:endParaRPr sz="29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900" b="1" spc="-25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2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5" dirty="0">
                <a:solidFill>
                  <a:srgbClr val="FF0000"/>
                </a:solidFill>
                <a:latin typeface="Calibri"/>
                <a:cs typeface="Calibri"/>
              </a:rPr>
              <a:t>length</a:t>
            </a:r>
            <a:r>
              <a:rPr sz="29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9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5" dirty="0">
                <a:solidFill>
                  <a:srgbClr val="FF0000"/>
                </a:solidFill>
                <a:latin typeface="Calibri"/>
                <a:cs typeface="Calibri"/>
              </a:rPr>
              <a:t>64-bit.</a:t>
            </a:r>
            <a:endParaRPr sz="29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900" dirty="0">
                <a:latin typeface="Calibri"/>
                <a:cs typeface="Calibri"/>
              </a:rPr>
              <a:t>Since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DES</a:t>
            </a:r>
            <a:r>
              <a:rPr sz="2900" dirty="0">
                <a:latin typeface="Calibri"/>
                <a:cs typeface="Calibri"/>
              </a:rPr>
              <a:t> is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based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5" dirty="0">
                <a:latin typeface="Calibri"/>
                <a:cs typeface="Calibri"/>
              </a:rPr>
              <a:t>the</a:t>
            </a:r>
            <a:r>
              <a:rPr sz="2900" spc="-15" dirty="0">
                <a:latin typeface="Calibri"/>
                <a:cs typeface="Calibri"/>
              </a:rPr>
              <a:t> Feistel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spc="-40" dirty="0">
                <a:latin typeface="Calibri"/>
                <a:cs typeface="Calibri"/>
              </a:rPr>
              <a:t>Cipher.</a:t>
            </a:r>
            <a:endParaRPr sz="29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900" b="1" spc="-10" dirty="0">
                <a:latin typeface="Calibri"/>
                <a:cs typeface="Calibri"/>
              </a:rPr>
              <a:t>Round</a:t>
            </a:r>
            <a:r>
              <a:rPr sz="2900" b="1" spc="-65" dirty="0">
                <a:latin typeface="Calibri"/>
                <a:cs typeface="Calibri"/>
              </a:rPr>
              <a:t> </a:t>
            </a:r>
            <a:r>
              <a:rPr sz="2900" b="1" dirty="0">
                <a:latin typeface="Calibri"/>
                <a:cs typeface="Calibri"/>
              </a:rPr>
              <a:t>function.</a:t>
            </a:r>
            <a:endParaRPr sz="29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900" b="1" spc="-25" dirty="0">
                <a:latin typeface="Calibri"/>
                <a:cs typeface="Calibri"/>
              </a:rPr>
              <a:t>Key</a:t>
            </a:r>
            <a:r>
              <a:rPr sz="2900" b="1" spc="-45" dirty="0">
                <a:latin typeface="Calibri"/>
                <a:cs typeface="Calibri"/>
              </a:rPr>
              <a:t> </a:t>
            </a:r>
            <a:r>
              <a:rPr sz="2900" b="1" dirty="0">
                <a:latin typeface="Calibri"/>
                <a:cs typeface="Calibri"/>
              </a:rPr>
              <a:t>schedule.</a:t>
            </a:r>
            <a:endParaRPr sz="2900">
              <a:latin typeface="Calibri"/>
              <a:cs typeface="Calibri"/>
            </a:endParaRPr>
          </a:p>
          <a:p>
            <a:pPr marL="527685" marR="7620" indent="-515620">
              <a:lnSpc>
                <a:spcPts val="3120"/>
              </a:lnSpc>
              <a:spcBef>
                <a:spcPts val="765"/>
              </a:spcBef>
              <a:buAutoNum type="arabicPeriod"/>
              <a:tabLst>
                <a:tab pos="527685" algn="l"/>
                <a:tab pos="528320" algn="l"/>
                <a:tab pos="1490980" algn="l"/>
                <a:tab pos="3423920" algn="l"/>
                <a:tab pos="5418455" algn="l"/>
                <a:tab pos="5975985" algn="l"/>
                <a:tab pos="7229475" algn="l"/>
                <a:tab pos="8183880" algn="l"/>
              </a:tabLst>
            </a:pPr>
            <a:r>
              <a:rPr sz="2900" b="1" spc="-10" dirty="0">
                <a:latin typeface="Calibri"/>
                <a:cs typeface="Calibri"/>
              </a:rPr>
              <a:t>A</a:t>
            </a:r>
            <a:r>
              <a:rPr sz="2900" b="1" spc="-50" dirty="0">
                <a:latin typeface="Calibri"/>
                <a:cs typeface="Calibri"/>
              </a:rPr>
              <a:t>n</a:t>
            </a:r>
            <a:r>
              <a:rPr sz="2900" b="1" dirty="0">
                <a:latin typeface="Calibri"/>
                <a:cs typeface="Calibri"/>
              </a:rPr>
              <a:t>y	add</a:t>
            </a:r>
            <a:r>
              <a:rPr sz="2900" b="1" spc="5" dirty="0">
                <a:latin typeface="Calibri"/>
                <a:cs typeface="Calibri"/>
              </a:rPr>
              <a:t>i</a:t>
            </a:r>
            <a:r>
              <a:rPr sz="2900" b="1" dirty="0">
                <a:latin typeface="Calibri"/>
                <a:cs typeface="Calibri"/>
              </a:rPr>
              <a:t>ti</a:t>
            </a:r>
            <a:r>
              <a:rPr sz="2900" b="1" spc="-20" dirty="0">
                <a:latin typeface="Calibri"/>
                <a:cs typeface="Calibri"/>
              </a:rPr>
              <a:t>o</a:t>
            </a:r>
            <a:r>
              <a:rPr sz="2900" b="1" dirty="0">
                <a:latin typeface="Calibri"/>
                <a:cs typeface="Calibri"/>
              </a:rPr>
              <a:t>nal	</a:t>
            </a:r>
            <a:r>
              <a:rPr sz="2900" b="1" spc="-25" dirty="0">
                <a:latin typeface="Calibri"/>
                <a:cs typeface="Calibri"/>
              </a:rPr>
              <a:t>pr</a:t>
            </a:r>
            <a:r>
              <a:rPr sz="2900" b="1" dirty="0">
                <a:latin typeface="Calibri"/>
                <a:cs typeface="Calibri"/>
              </a:rPr>
              <a:t>o</a:t>
            </a:r>
            <a:r>
              <a:rPr sz="2900" b="1" spc="5" dirty="0">
                <a:latin typeface="Calibri"/>
                <a:cs typeface="Calibri"/>
              </a:rPr>
              <a:t>c</a:t>
            </a:r>
            <a:r>
              <a:rPr sz="2900" b="1" spc="-5" dirty="0">
                <a:latin typeface="Calibri"/>
                <a:cs typeface="Calibri"/>
              </a:rPr>
              <a:t>essin</a:t>
            </a:r>
            <a:r>
              <a:rPr sz="2900" b="1" dirty="0">
                <a:latin typeface="Calibri"/>
                <a:cs typeface="Calibri"/>
              </a:rPr>
              <a:t>g	−	Init</a:t>
            </a:r>
            <a:r>
              <a:rPr sz="2900" b="1" spc="-20" dirty="0">
                <a:latin typeface="Calibri"/>
                <a:cs typeface="Calibri"/>
              </a:rPr>
              <a:t>i</a:t>
            </a:r>
            <a:r>
              <a:rPr sz="2900" b="1" dirty="0">
                <a:latin typeface="Calibri"/>
                <a:cs typeface="Calibri"/>
              </a:rPr>
              <a:t>al	and	</a:t>
            </a:r>
            <a:r>
              <a:rPr sz="2900" b="1" spc="-5" dirty="0">
                <a:latin typeface="Calibri"/>
                <a:cs typeface="Calibri"/>
              </a:rPr>
              <a:t>fin</a:t>
            </a:r>
            <a:r>
              <a:rPr sz="2900" b="1" spc="-25" dirty="0">
                <a:latin typeface="Calibri"/>
                <a:cs typeface="Calibri"/>
              </a:rPr>
              <a:t>a</a:t>
            </a:r>
            <a:r>
              <a:rPr sz="2900" b="1" dirty="0">
                <a:latin typeface="Calibri"/>
                <a:cs typeface="Calibri"/>
              </a:rPr>
              <a:t>l  </a:t>
            </a:r>
            <a:r>
              <a:rPr sz="2900" b="1" spc="-5" dirty="0">
                <a:latin typeface="Calibri"/>
                <a:cs typeface="Calibri"/>
              </a:rPr>
              <a:t>permutation.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3926" y="104267"/>
            <a:ext cx="963168" cy="35267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400" y="102996"/>
            <a:ext cx="8912860" cy="6634480"/>
            <a:chOff x="152400" y="102996"/>
            <a:chExt cx="8912860" cy="6634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8732" y="102996"/>
              <a:ext cx="2075814" cy="4367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548638"/>
              <a:ext cx="8912352" cy="6188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4942" y="178054"/>
            <a:ext cx="4233672" cy="4367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30" y="502457"/>
            <a:ext cx="9095105" cy="636460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7505" algn="l"/>
              </a:tabLst>
            </a:pPr>
            <a:r>
              <a:rPr sz="2700" dirty="0">
                <a:latin typeface="Calibri"/>
                <a:cs typeface="Calibri"/>
              </a:rPr>
              <a:t>The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algorithm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process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breaks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down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into</a:t>
            </a:r>
            <a:r>
              <a:rPr sz="2700" spc="5" dirty="0">
                <a:latin typeface="Calibri"/>
                <a:cs typeface="Calibri"/>
              </a:rPr>
              <a:t> the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following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steps:</a:t>
            </a:r>
            <a:endParaRPr sz="27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424180" algn="l"/>
              </a:tabLst>
            </a:pPr>
            <a:r>
              <a:rPr sz="2700" dirty="0">
                <a:latin typeface="Calibri"/>
                <a:cs typeface="Calibri"/>
              </a:rPr>
              <a:t>The </a:t>
            </a:r>
            <a:r>
              <a:rPr sz="2700" spc="-10" dirty="0">
                <a:latin typeface="Calibri"/>
                <a:cs typeface="Calibri"/>
              </a:rPr>
              <a:t>process </a:t>
            </a:r>
            <a:r>
              <a:rPr sz="2700" spc="-5" dirty="0">
                <a:latin typeface="Calibri"/>
                <a:cs typeface="Calibri"/>
              </a:rPr>
              <a:t>begins </a:t>
            </a:r>
            <a:r>
              <a:rPr sz="2700" dirty="0">
                <a:latin typeface="Calibri"/>
                <a:cs typeface="Calibri"/>
              </a:rPr>
              <a:t>with </a:t>
            </a:r>
            <a:r>
              <a:rPr sz="2700" spc="-5" dirty="0">
                <a:latin typeface="Calibri"/>
                <a:cs typeface="Calibri"/>
              </a:rPr>
              <a:t>the 64-bit plain </a:t>
            </a:r>
            <a:r>
              <a:rPr sz="2700" spc="-20" dirty="0">
                <a:latin typeface="Calibri"/>
                <a:cs typeface="Calibri"/>
              </a:rPr>
              <a:t>text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block </a:t>
            </a:r>
            <a:r>
              <a:rPr sz="2700" spc="-15" dirty="0">
                <a:latin typeface="Calibri"/>
                <a:cs typeface="Calibri"/>
              </a:rPr>
              <a:t>getting 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handed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over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to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initial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permutation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(IP)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function.</a:t>
            </a:r>
            <a:endParaRPr sz="27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421640" algn="l"/>
              </a:tabLst>
            </a:pPr>
            <a:r>
              <a:rPr sz="2700" spc="-5" dirty="0">
                <a:latin typeface="Calibri"/>
                <a:cs typeface="Calibri"/>
              </a:rPr>
              <a:t>The </a:t>
            </a:r>
            <a:r>
              <a:rPr sz="2700" dirty="0">
                <a:latin typeface="Calibri"/>
                <a:cs typeface="Calibri"/>
              </a:rPr>
              <a:t>initial </a:t>
            </a:r>
            <a:r>
              <a:rPr sz="2700" spc="-10" dirty="0">
                <a:latin typeface="Calibri"/>
                <a:cs typeface="Calibri"/>
              </a:rPr>
              <a:t>permutation </a:t>
            </a:r>
            <a:r>
              <a:rPr sz="2700" spc="-5" dirty="0">
                <a:latin typeface="Calibri"/>
                <a:cs typeface="Calibri"/>
              </a:rPr>
              <a:t>(IP) </a:t>
            </a:r>
            <a:r>
              <a:rPr sz="2700" dirty="0">
                <a:latin typeface="Calibri"/>
                <a:cs typeface="Calibri"/>
              </a:rPr>
              <a:t>is </a:t>
            </a:r>
            <a:r>
              <a:rPr sz="2700" spc="-5" dirty="0">
                <a:latin typeface="Calibri"/>
                <a:cs typeface="Calibri"/>
              </a:rPr>
              <a:t>then </a:t>
            </a:r>
            <a:r>
              <a:rPr sz="2700" spc="-10" dirty="0">
                <a:latin typeface="Calibri"/>
                <a:cs typeface="Calibri"/>
              </a:rPr>
              <a:t>performed </a:t>
            </a:r>
            <a:r>
              <a:rPr sz="2700" spc="5" dirty="0">
                <a:latin typeface="Calibri"/>
                <a:cs typeface="Calibri"/>
              </a:rPr>
              <a:t>on </a:t>
            </a:r>
            <a:r>
              <a:rPr sz="2700" spc="-5" dirty="0">
                <a:latin typeface="Calibri"/>
                <a:cs typeface="Calibri"/>
              </a:rPr>
              <a:t>the </a:t>
            </a:r>
            <a:r>
              <a:rPr sz="2700" spc="-10" dirty="0">
                <a:latin typeface="Calibri"/>
                <a:cs typeface="Calibri"/>
              </a:rPr>
              <a:t>plain 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text.</a:t>
            </a:r>
            <a:endParaRPr sz="27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418465" algn="l"/>
              </a:tabLst>
            </a:pPr>
            <a:r>
              <a:rPr sz="2700" spc="-10" dirty="0">
                <a:latin typeface="Calibri"/>
                <a:cs typeface="Calibri"/>
              </a:rPr>
              <a:t>Next, </a:t>
            </a:r>
            <a:r>
              <a:rPr sz="2700" spc="5" dirty="0">
                <a:latin typeface="Calibri"/>
                <a:cs typeface="Calibri"/>
              </a:rPr>
              <a:t>the </a:t>
            </a:r>
            <a:r>
              <a:rPr sz="2700" spc="-5" dirty="0">
                <a:latin typeface="Calibri"/>
                <a:cs typeface="Calibri"/>
              </a:rPr>
              <a:t>initial </a:t>
            </a:r>
            <a:r>
              <a:rPr sz="2700" spc="-10" dirty="0">
                <a:latin typeface="Calibri"/>
                <a:cs typeface="Calibri"/>
              </a:rPr>
              <a:t>permutation </a:t>
            </a:r>
            <a:r>
              <a:rPr sz="2700" spc="-5" dirty="0">
                <a:latin typeface="Calibri"/>
                <a:cs typeface="Calibri"/>
              </a:rPr>
              <a:t>(IP) </a:t>
            </a:r>
            <a:r>
              <a:rPr sz="2700" spc="-20" dirty="0">
                <a:latin typeface="Calibri"/>
                <a:cs typeface="Calibri"/>
              </a:rPr>
              <a:t>creates </a:t>
            </a:r>
            <a:r>
              <a:rPr sz="2700" spc="-10" dirty="0">
                <a:latin typeface="Calibri"/>
                <a:cs typeface="Calibri"/>
              </a:rPr>
              <a:t>two halves </a:t>
            </a:r>
            <a:r>
              <a:rPr sz="2700" spc="5" dirty="0">
                <a:latin typeface="Calibri"/>
                <a:cs typeface="Calibri"/>
              </a:rPr>
              <a:t>of </a:t>
            </a:r>
            <a:r>
              <a:rPr sz="2700" spc="-5" dirty="0">
                <a:latin typeface="Calibri"/>
                <a:cs typeface="Calibri"/>
              </a:rPr>
              <a:t>the 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permuted </a:t>
            </a:r>
            <a:r>
              <a:rPr sz="2700" spc="-5" dirty="0">
                <a:latin typeface="Calibri"/>
                <a:cs typeface="Calibri"/>
              </a:rPr>
              <a:t>block, </a:t>
            </a:r>
            <a:r>
              <a:rPr sz="2700" spc="-25" dirty="0">
                <a:latin typeface="Calibri"/>
                <a:cs typeface="Calibri"/>
              </a:rPr>
              <a:t>referred </a:t>
            </a:r>
            <a:r>
              <a:rPr sz="2700" spc="-10" dirty="0">
                <a:latin typeface="Calibri"/>
                <a:cs typeface="Calibri"/>
              </a:rPr>
              <a:t>to </a:t>
            </a:r>
            <a:r>
              <a:rPr sz="2700" dirty="0">
                <a:latin typeface="Calibri"/>
                <a:cs typeface="Calibri"/>
              </a:rPr>
              <a:t>as </a:t>
            </a:r>
            <a:r>
              <a:rPr sz="2700" spc="-10" dirty="0">
                <a:latin typeface="Calibri"/>
                <a:cs typeface="Calibri"/>
              </a:rPr>
              <a:t>Left </a:t>
            </a:r>
            <a:r>
              <a:rPr sz="2700" dirty="0">
                <a:latin typeface="Calibri"/>
                <a:cs typeface="Calibri"/>
              </a:rPr>
              <a:t>Plain </a:t>
            </a:r>
            <a:r>
              <a:rPr sz="2700" spc="-75" dirty="0">
                <a:latin typeface="Calibri"/>
                <a:cs typeface="Calibri"/>
              </a:rPr>
              <a:t>Text</a:t>
            </a:r>
            <a:r>
              <a:rPr sz="2700" spc="459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(LPT) </a:t>
            </a:r>
            <a:r>
              <a:rPr sz="2700" dirty="0">
                <a:latin typeface="Calibri"/>
                <a:cs typeface="Calibri"/>
              </a:rPr>
              <a:t>and </a:t>
            </a:r>
            <a:r>
              <a:rPr sz="2700" spc="-10" dirty="0">
                <a:latin typeface="Calibri"/>
                <a:cs typeface="Calibri"/>
              </a:rPr>
              <a:t>Right 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Plain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75" dirty="0">
                <a:latin typeface="Calibri"/>
                <a:cs typeface="Calibri"/>
              </a:rPr>
              <a:t>Text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(RPT).</a:t>
            </a:r>
            <a:endParaRPr sz="27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55"/>
              </a:spcBef>
              <a:buAutoNum type="arabicPeriod"/>
              <a:tabLst>
                <a:tab pos="393700" algn="l"/>
              </a:tabLst>
            </a:pPr>
            <a:r>
              <a:rPr sz="2700" spc="-15" dirty="0">
                <a:latin typeface="Calibri"/>
                <a:cs typeface="Calibri"/>
              </a:rPr>
              <a:t>Each</a:t>
            </a:r>
            <a:r>
              <a:rPr sz="2700" spc="28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LPT</a:t>
            </a:r>
            <a:r>
              <a:rPr sz="2700" spc="3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28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RPT</a:t>
            </a:r>
            <a:r>
              <a:rPr sz="2700" spc="3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goes</a:t>
            </a:r>
            <a:r>
              <a:rPr sz="2700" spc="28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through</a:t>
            </a:r>
            <a:r>
              <a:rPr sz="2700" spc="2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16</a:t>
            </a:r>
            <a:r>
              <a:rPr sz="2700" spc="3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rounds</a:t>
            </a:r>
            <a:r>
              <a:rPr sz="2700" spc="310" dirty="0">
                <a:latin typeface="Calibri"/>
                <a:cs typeface="Calibri"/>
              </a:rPr>
              <a:t> </a:t>
            </a:r>
            <a:r>
              <a:rPr sz="2700" spc="10" dirty="0">
                <a:latin typeface="Calibri"/>
                <a:cs typeface="Calibri"/>
              </a:rPr>
              <a:t>of</a:t>
            </a:r>
            <a:r>
              <a:rPr sz="2700" spc="28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30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encryption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process.</a:t>
            </a:r>
            <a:endParaRPr sz="27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55"/>
              </a:spcBef>
              <a:buAutoNum type="arabicPeriod"/>
              <a:tabLst>
                <a:tab pos="372745" algn="l"/>
              </a:tabLst>
            </a:pPr>
            <a:r>
              <a:rPr sz="2700" spc="-25" dirty="0">
                <a:latin typeface="Calibri"/>
                <a:cs typeface="Calibri"/>
              </a:rPr>
              <a:t>Finally,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114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LPT</a:t>
            </a:r>
            <a:r>
              <a:rPr sz="2700" spc="1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1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RPT</a:t>
            </a:r>
            <a:r>
              <a:rPr sz="2700" spc="1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are</a:t>
            </a:r>
            <a:r>
              <a:rPr sz="2700" spc="15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rejoined,</a:t>
            </a:r>
            <a:r>
              <a:rPr sz="2700" spc="1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and</a:t>
            </a:r>
            <a:r>
              <a:rPr sz="2700" spc="16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a</a:t>
            </a:r>
            <a:r>
              <a:rPr sz="2700" spc="1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Final</a:t>
            </a:r>
            <a:r>
              <a:rPr sz="2700" spc="15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Permutation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(FP)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performed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10" dirty="0">
                <a:latin typeface="Calibri"/>
                <a:cs typeface="Calibri"/>
              </a:rPr>
              <a:t>on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newly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combined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block.</a:t>
            </a:r>
            <a:endParaRPr sz="2700">
              <a:latin typeface="Calibri"/>
              <a:cs typeface="Calibri"/>
            </a:endParaRPr>
          </a:p>
          <a:p>
            <a:pPr marL="12700" marR="6985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503555" algn="l"/>
                <a:tab pos="504190" algn="l"/>
                <a:tab pos="1247140" algn="l"/>
                <a:tab pos="2265680" algn="l"/>
                <a:tab pos="2780665" algn="l"/>
                <a:tab pos="3515995" algn="l"/>
                <a:tab pos="4802505" algn="l"/>
                <a:tab pos="6308725" algn="l"/>
                <a:tab pos="7004050" algn="l"/>
                <a:tab pos="8256905" algn="l"/>
              </a:tabLst>
            </a:pPr>
            <a:r>
              <a:rPr sz="2700" dirty="0">
                <a:latin typeface="Calibri"/>
                <a:cs typeface="Calibri"/>
              </a:rPr>
              <a:t>T</a:t>
            </a:r>
            <a:r>
              <a:rPr sz="2700" spc="-5" dirty="0">
                <a:latin typeface="Calibri"/>
                <a:cs typeface="Calibri"/>
              </a:rPr>
              <a:t>h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5" dirty="0">
                <a:latin typeface="Calibri"/>
                <a:cs typeface="Calibri"/>
              </a:rPr>
              <a:t>r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spc="-35" dirty="0">
                <a:latin typeface="Calibri"/>
                <a:cs typeface="Calibri"/>
              </a:rPr>
              <a:t>s</a:t>
            </a:r>
            <a:r>
              <a:rPr sz="2700" spc="-5" dirty="0">
                <a:latin typeface="Calibri"/>
                <a:cs typeface="Calibri"/>
              </a:rPr>
              <a:t>ul</a:t>
            </a:r>
            <a:r>
              <a:rPr sz="2700" dirty="0">
                <a:latin typeface="Calibri"/>
                <a:cs typeface="Calibri"/>
              </a:rPr>
              <a:t>t	</a:t>
            </a:r>
            <a:r>
              <a:rPr sz="2700" spc="10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f	t</a:t>
            </a:r>
            <a:r>
              <a:rPr sz="2700" spc="-25" dirty="0">
                <a:latin typeface="Calibri"/>
                <a:cs typeface="Calibri"/>
              </a:rPr>
              <a:t>h</a:t>
            </a:r>
            <a:r>
              <a:rPr sz="2700" dirty="0">
                <a:latin typeface="Calibri"/>
                <a:cs typeface="Calibri"/>
              </a:rPr>
              <a:t>is	p</a:t>
            </a:r>
            <a:r>
              <a:rPr sz="2700" spc="-70" dirty="0">
                <a:latin typeface="Calibri"/>
                <a:cs typeface="Calibri"/>
              </a:rPr>
              <a:t>r</a:t>
            </a:r>
            <a:r>
              <a:rPr sz="2700" spc="10" dirty="0">
                <a:latin typeface="Calibri"/>
                <a:cs typeface="Calibri"/>
              </a:rPr>
              <a:t>o</a:t>
            </a:r>
            <a:r>
              <a:rPr sz="2700" spc="-15" dirty="0">
                <a:latin typeface="Calibri"/>
                <a:cs typeface="Calibri"/>
              </a:rPr>
              <a:t>c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spc="-10" dirty="0">
                <a:latin typeface="Calibri"/>
                <a:cs typeface="Calibri"/>
              </a:rPr>
              <a:t>s</a:t>
            </a:r>
            <a:r>
              <a:rPr sz="2700" dirty="0">
                <a:latin typeface="Calibri"/>
                <a:cs typeface="Calibri"/>
              </a:rPr>
              <a:t>s	p</a:t>
            </a:r>
            <a:r>
              <a:rPr sz="2700" spc="-90" dirty="0">
                <a:latin typeface="Calibri"/>
                <a:cs typeface="Calibri"/>
              </a:rPr>
              <a:t>r</a:t>
            </a:r>
            <a:r>
              <a:rPr sz="2700" spc="10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u</a:t>
            </a:r>
            <a:r>
              <a:rPr sz="2700" spc="5" dirty="0">
                <a:latin typeface="Calibri"/>
                <a:cs typeface="Calibri"/>
              </a:rPr>
              <a:t>ces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dirty="0">
                <a:latin typeface="Calibri"/>
                <a:cs typeface="Calibri"/>
              </a:rPr>
              <a:t>	d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spc="-5" dirty="0">
                <a:latin typeface="Calibri"/>
                <a:cs typeface="Calibri"/>
              </a:rPr>
              <a:t>si</a:t>
            </a:r>
            <a:r>
              <a:rPr sz="2700" spc="-40" dirty="0">
                <a:latin typeface="Calibri"/>
                <a:cs typeface="Calibri"/>
              </a:rPr>
              <a:t>r</a:t>
            </a:r>
            <a:r>
              <a:rPr sz="2700" spc="-25" dirty="0">
                <a:latin typeface="Calibri"/>
                <a:cs typeface="Calibri"/>
              </a:rPr>
              <a:t>e</a:t>
            </a:r>
            <a:r>
              <a:rPr sz="2700" spc="5" dirty="0">
                <a:latin typeface="Calibri"/>
                <a:cs typeface="Calibri"/>
              </a:rPr>
              <a:t>d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5" dirty="0">
                <a:latin typeface="Calibri"/>
                <a:cs typeface="Calibri"/>
              </a:rPr>
              <a:t>6</a:t>
            </a:r>
            <a:r>
              <a:rPr sz="2700" spc="-25" dirty="0">
                <a:latin typeface="Calibri"/>
                <a:cs typeface="Calibri"/>
              </a:rPr>
              <a:t>4</a:t>
            </a:r>
            <a:r>
              <a:rPr sz="2700" spc="5" dirty="0">
                <a:latin typeface="Calibri"/>
                <a:cs typeface="Calibri"/>
              </a:rPr>
              <a:t>-</a:t>
            </a:r>
            <a:r>
              <a:rPr sz="2700" dirty="0">
                <a:latin typeface="Calibri"/>
                <a:cs typeface="Calibri"/>
              </a:rPr>
              <a:t>b</a:t>
            </a:r>
            <a:r>
              <a:rPr sz="2700" spc="-35" dirty="0">
                <a:latin typeface="Calibri"/>
                <a:cs typeface="Calibri"/>
              </a:rPr>
              <a:t>i</a:t>
            </a:r>
            <a:r>
              <a:rPr sz="2700" dirty="0">
                <a:latin typeface="Calibri"/>
                <a:cs typeface="Calibri"/>
              </a:rPr>
              <a:t>t  </a:t>
            </a:r>
            <a:r>
              <a:rPr sz="2700" spc="-10" dirty="0">
                <a:latin typeface="Calibri"/>
                <a:cs typeface="Calibri"/>
              </a:rPr>
              <a:t>ciphertext.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4854" y="385063"/>
            <a:ext cx="2593848" cy="43624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8902" y="1028141"/>
            <a:ext cx="8782050" cy="4806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8255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DES</a:t>
            </a:r>
            <a:r>
              <a:rPr sz="3200" spc="-10" dirty="0">
                <a:latin typeface="Calibri"/>
                <a:cs typeface="Calibri"/>
              </a:rPr>
              <a:t> satisfies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both</a:t>
            </a:r>
            <a:r>
              <a:rPr sz="3200" spc="-5" dirty="0">
                <a:latin typeface="Calibri"/>
                <a:cs typeface="Calibri"/>
              </a:rPr>
              <a:t> 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desired</a:t>
            </a:r>
            <a:r>
              <a:rPr sz="3200" spc="-10" dirty="0">
                <a:latin typeface="Calibri"/>
                <a:cs typeface="Calibri"/>
              </a:rPr>
              <a:t> properties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block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cipher.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hese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two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properties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FF0000"/>
                </a:solidFill>
                <a:latin typeface="Calibri"/>
                <a:cs typeface="Calibri"/>
              </a:rPr>
              <a:t>make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cipher </a:t>
            </a:r>
            <a:r>
              <a:rPr sz="3200" b="1" spc="-7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very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strong.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4400">
              <a:latin typeface="Calibri"/>
              <a:cs typeface="Calibri"/>
            </a:endParaRPr>
          </a:p>
          <a:p>
            <a:pPr marL="356870" marR="13970" indent="-344805" algn="just">
              <a:lnSpc>
                <a:spcPct val="100000"/>
              </a:lnSpc>
              <a:buFont typeface="Arial MT"/>
              <a:buChar char="•"/>
              <a:tabLst>
                <a:tab pos="357505" algn="l"/>
              </a:tabLst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Avalanche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effect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−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small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change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in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plaintext </a:t>
            </a:r>
            <a:r>
              <a:rPr sz="3200" b="1" spc="-15" dirty="0">
                <a:latin typeface="Calibri"/>
                <a:cs typeface="Calibri"/>
              </a:rPr>
              <a:t> results</a:t>
            </a:r>
            <a:r>
              <a:rPr sz="3200" b="1" spc="4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in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the</a:t>
            </a:r>
            <a:r>
              <a:rPr sz="3200" b="1" spc="4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very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great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change</a:t>
            </a:r>
            <a:r>
              <a:rPr sz="3200" b="1" dirty="0">
                <a:latin typeface="Calibri"/>
                <a:cs typeface="Calibri"/>
              </a:rPr>
              <a:t> in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the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ciphertext.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4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Completeness </a:t>
            </a:r>
            <a:r>
              <a:rPr sz="3200" spc="-5" dirty="0">
                <a:latin typeface="Calibri"/>
                <a:cs typeface="Calibri"/>
              </a:rPr>
              <a:t>− </a:t>
            </a:r>
            <a:r>
              <a:rPr sz="3200" b="1" spc="-10" dirty="0">
                <a:latin typeface="Calibri"/>
                <a:cs typeface="Calibri"/>
              </a:rPr>
              <a:t>Each bit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-10" dirty="0">
                <a:latin typeface="Calibri"/>
                <a:cs typeface="Calibri"/>
              </a:rPr>
              <a:t>ciphertext </a:t>
            </a:r>
            <a:r>
              <a:rPr sz="3200" b="1" spc="-5" dirty="0">
                <a:latin typeface="Calibri"/>
                <a:cs typeface="Calibri"/>
              </a:rPr>
              <a:t>depends </a:t>
            </a:r>
            <a:r>
              <a:rPr sz="3200" b="1" spc="30" dirty="0">
                <a:latin typeface="Calibri"/>
                <a:cs typeface="Calibri"/>
              </a:rPr>
              <a:t>on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many</a:t>
            </a:r>
            <a:r>
              <a:rPr sz="3200" b="1" spc="-5" dirty="0">
                <a:latin typeface="Calibri"/>
                <a:cs typeface="Calibri"/>
              </a:rPr>
              <a:t> bits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plaintext.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014" y="462026"/>
            <a:ext cx="4668901" cy="477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7832" y="1514678"/>
            <a:ext cx="8696325" cy="3635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10795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10" dirty="0">
                <a:latin typeface="Times New Roman"/>
                <a:cs typeface="Times New Roman"/>
              </a:rPr>
              <a:t>You </a:t>
            </a:r>
            <a:r>
              <a:rPr sz="3200" spc="-20" dirty="0">
                <a:latin typeface="Times New Roman"/>
                <a:cs typeface="Times New Roman"/>
              </a:rPr>
              <a:t>must </a:t>
            </a:r>
            <a:r>
              <a:rPr sz="3200" dirty="0">
                <a:latin typeface="Times New Roman"/>
                <a:cs typeface="Times New Roman"/>
              </a:rPr>
              <a:t>choose </a:t>
            </a:r>
            <a:r>
              <a:rPr sz="3200" spc="-5" dirty="0">
                <a:latin typeface="Times New Roman"/>
                <a:cs typeface="Times New Roman"/>
              </a:rPr>
              <a:t>a </a:t>
            </a:r>
            <a:r>
              <a:rPr sz="3200" dirty="0">
                <a:latin typeface="Times New Roman"/>
                <a:cs typeface="Times New Roman"/>
              </a:rPr>
              <a:t>security provider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spc="-10" dirty="0">
                <a:latin typeface="Times New Roman"/>
                <a:cs typeface="Times New Roman"/>
              </a:rPr>
              <a:t>implement </a:t>
            </a:r>
            <a:r>
              <a:rPr sz="3200" spc="-5" dirty="0">
                <a:latin typeface="Times New Roman"/>
                <a:cs typeface="Times New Roman"/>
              </a:rPr>
              <a:t> your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data encryption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algorithm.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There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are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many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available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providers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choose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from,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but selecting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one </a:t>
            </a:r>
            <a:r>
              <a:rPr sz="3200" spc="-5" dirty="0">
                <a:latin typeface="Times New Roman"/>
                <a:cs typeface="Times New Roman"/>
              </a:rPr>
              <a:t>is the</a:t>
            </a:r>
            <a:r>
              <a:rPr sz="3200" spc="7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essential </a:t>
            </a:r>
            <a:r>
              <a:rPr sz="3200" spc="-5" dirty="0">
                <a:latin typeface="Times New Roman"/>
                <a:cs typeface="Times New Roman"/>
              </a:rPr>
              <a:t>initial </a:t>
            </a:r>
            <a:r>
              <a:rPr sz="3200" dirty="0">
                <a:latin typeface="Times New Roman"/>
                <a:cs typeface="Times New Roman"/>
              </a:rPr>
              <a:t>step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implementation.</a:t>
            </a:r>
            <a:endParaRPr sz="3200">
              <a:latin typeface="Times New Roman"/>
              <a:cs typeface="Times New Roman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80" dirty="0">
                <a:latin typeface="Times New Roman"/>
                <a:cs typeface="Times New Roman"/>
              </a:rPr>
              <a:t>Your</a:t>
            </a:r>
            <a:r>
              <a:rPr sz="3200" spc="6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selection </a:t>
            </a:r>
            <a:r>
              <a:rPr sz="3200" spc="-15" dirty="0">
                <a:latin typeface="Times New Roman"/>
                <a:cs typeface="Times New Roman"/>
              </a:rPr>
              <a:t>may </a:t>
            </a:r>
            <a:r>
              <a:rPr sz="3200" spc="-5" dirty="0">
                <a:latin typeface="Times New Roman"/>
                <a:cs typeface="Times New Roman"/>
              </a:rPr>
              <a:t>depend </a:t>
            </a:r>
            <a:r>
              <a:rPr sz="3200" dirty="0">
                <a:latin typeface="Times New Roman"/>
                <a:cs typeface="Times New Roman"/>
              </a:rPr>
              <a:t>on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language </a:t>
            </a:r>
            <a:r>
              <a:rPr sz="3200" spc="-10" dirty="0">
                <a:latin typeface="Times New Roman"/>
                <a:cs typeface="Times New Roman"/>
              </a:rPr>
              <a:t>you </a:t>
            </a:r>
            <a:r>
              <a:rPr sz="3200" spc="-5" dirty="0">
                <a:latin typeface="Times New Roman"/>
                <a:cs typeface="Times New Roman"/>
              </a:rPr>
              <a:t> are</a:t>
            </a:r>
            <a:r>
              <a:rPr sz="3200" spc="6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using,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1060" y="4784978"/>
            <a:ext cx="761618" cy="2739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6569" y="4784978"/>
            <a:ext cx="897635" cy="3394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6822" y="4862703"/>
            <a:ext cx="329188" cy="1962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07938" y="4784978"/>
            <a:ext cx="1318387" cy="3558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35772" y="4778755"/>
            <a:ext cx="364744" cy="34569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08568" y="4862703"/>
            <a:ext cx="363347" cy="19621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52894" y="5267071"/>
            <a:ext cx="1828800" cy="279400"/>
            <a:chOff x="652894" y="5267071"/>
            <a:chExt cx="1828800" cy="27940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894" y="5267071"/>
              <a:ext cx="1729371" cy="2739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5159" y="5480050"/>
              <a:ext cx="65913" cy="65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9969" y="207899"/>
            <a:ext cx="1004696" cy="3526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647522"/>
            <a:ext cx="8954770" cy="5586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8255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30" dirty="0">
                <a:solidFill>
                  <a:srgbClr val="FF0000"/>
                </a:solidFill>
                <a:latin typeface="Calibri"/>
                <a:cs typeface="Calibri"/>
              </a:rPr>
              <a:t>RSA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(Rivest–Shamir–Adleman)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public-key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cryptosystem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that</a:t>
            </a:r>
            <a:r>
              <a:rPr sz="3200" dirty="0">
                <a:latin typeface="Calibri"/>
                <a:cs typeface="Calibri"/>
              </a:rPr>
              <a:t> 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widely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secure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transmission.</a:t>
            </a:r>
            <a:endParaRPr sz="32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In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5" dirty="0">
                <a:latin typeface="Calibri"/>
                <a:cs typeface="Calibri"/>
              </a:rPr>
              <a:t>public-key cryptosystem,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encryption </a:t>
            </a:r>
            <a:r>
              <a:rPr sz="3200" b="1" spc="-45" dirty="0">
                <a:solidFill>
                  <a:srgbClr val="FF0000"/>
                </a:solidFill>
                <a:latin typeface="Calibri"/>
                <a:cs typeface="Calibri"/>
              </a:rPr>
              <a:t>key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public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distinct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from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decryption </a:t>
            </a:r>
            <a:r>
              <a:rPr sz="3200" b="1" spc="-85" dirty="0">
                <a:solidFill>
                  <a:srgbClr val="FF0000"/>
                </a:solidFill>
                <a:latin typeface="Calibri"/>
                <a:cs typeface="Calibri"/>
              </a:rPr>
              <a:t>key,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which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is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40" dirty="0">
                <a:solidFill>
                  <a:srgbClr val="FF0000"/>
                </a:solidFill>
                <a:latin typeface="Calibri"/>
                <a:cs typeface="Calibri"/>
              </a:rPr>
              <a:t>kept</a:t>
            </a:r>
            <a:r>
              <a:rPr sz="3200" b="1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secret</a:t>
            </a:r>
            <a:r>
              <a:rPr sz="3200" b="1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(private).</a:t>
            </a:r>
            <a:endParaRPr sz="3200">
              <a:latin typeface="Calibri"/>
              <a:cs typeface="Calibri"/>
            </a:endParaRPr>
          </a:p>
          <a:p>
            <a:pPr marL="356870" marR="5715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35" dirty="0">
                <a:latin typeface="Calibri"/>
                <a:cs typeface="Calibri"/>
              </a:rPr>
              <a:t>RSA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</a:t>
            </a:r>
            <a:r>
              <a:rPr sz="3200" dirty="0">
                <a:latin typeface="Calibri"/>
                <a:cs typeface="Calibri"/>
              </a:rPr>
              <a:t> 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asymmetric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cryptography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algorithm. </a:t>
            </a:r>
            <a:r>
              <a:rPr sz="3200" spc="-10" dirty="0">
                <a:latin typeface="Calibri"/>
                <a:cs typeface="Calibri"/>
              </a:rPr>
              <a:t>Asymmetric </a:t>
            </a:r>
            <a:r>
              <a:rPr sz="3200" spc="-5" dirty="0">
                <a:latin typeface="Calibri"/>
                <a:cs typeface="Calibri"/>
              </a:rPr>
              <a:t>actually means </a:t>
            </a:r>
            <a:r>
              <a:rPr sz="3200" spc="-10" dirty="0">
                <a:latin typeface="Calibri"/>
                <a:cs typeface="Calibri"/>
              </a:rPr>
              <a:t>that </a:t>
            </a:r>
            <a:r>
              <a:rPr sz="3200" dirty="0">
                <a:latin typeface="Calibri"/>
                <a:cs typeface="Calibri"/>
              </a:rPr>
              <a:t>it </a:t>
            </a:r>
            <a:r>
              <a:rPr sz="3200" spc="-25" dirty="0">
                <a:latin typeface="Calibri"/>
                <a:cs typeface="Calibri"/>
              </a:rPr>
              <a:t>works 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on </a:t>
            </a:r>
            <a:r>
              <a:rPr sz="3200" spc="-15" dirty="0">
                <a:latin typeface="Calibri"/>
                <a:cs typeface="Calibri"/>
              </a:rPr>
              <a:t>two </a:t>
            </a:r>
            <a:r>
              <a:rPr sz="3200" spc="-25" dirty="0">
                <a:latin typeface="Calibri"/>
                <a:cs typeface="Calibri"/>
              </a:rPr>
              <a:t>different </a:t>
            </a:r>
            <a:r>
              <a:rPr sz="3200" spc="-50" dirty="0">
                <a:latin typeface="Calibri"/>
                <a:cs typeface="Calibri"/>
              </a:rPr>
              <a:t>keys </a:t>
            </a:r>
            <a:r>
              <a:rPr sz="3200" dirty="0">
                <a:latin typeface="Calibri"/>
                <a:cs typeface="Calibri"/>
              </a:rPr>
              <a:t>i.e. Public </a:t>
            </a:r>
            <a:r>
              <a:rPr sz="3200" spc="-35" dirty="0">
                <a:latin typeface="Calibri"/>
                <a:cs typeface="Calibri"/>
              </a:rPr>
              <a:t>Key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spc="-15" dirty="0">
                <a:latin typeface="Calibri"/>
                <a:cs typeface="Calibri"/>
              </a:rPr>
              <a:t>Private </a:t>
            </a:r>
            <a:r>
              <a:rPr sz="3200" spc="-75" dirty="0">
                <a:latin typeface="Calibri"/>
                <a:cs typeface="Calibri"/>
              </a:rPr>
              <a:t>Key.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As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name </a:t>
            </a:r>
            <a:r>
              <a:rPr sz="3200" spc="-5" dirty="0">
                <a:latin typeface="Calibri"/>
                <a:cs typeface="Calibri"/>
              </a:rPr>
              <a:t>describes </a:t>
            </a:r>
            <a:r>
              <a:rPr sz="3200" spc="-10" dirty="0">
                <a:latin typeface="Calibri"/>
                <a:cs typeface="Calibri"/>
              </a:rPr>
              <a:t>that </a:t>
            </a:r>
            <a:r>
              <a:rPr sz="3200" b="1" spc="-5" dirty="0">
                <a:latin typeface="Calibri"/>
                <a:cs typeface="Calibri"/>
              </a:rPr>
              <a:t>the </a:t>
            </a:r>
            <a:r>
              <a:rPr sz="3200" b="1" dirty="0">
                <a:latin typeface="Calibri"/>
                <a:cs typeface="Calibri"/>
              </a:rPr>
              <a:t>Public </a:t>
            </a:r>
            <a:r>
              <a:rPr sz="3200" b="1" spc="-30" dirty="0">
                <a:latin typeface="Calibri"/>
                <a:cs typeface="Calibri"/>
              </a:rPr>
              <a:t>Key </a:t>
            </a:r>
            <a:r>
              <a:rPr sz="3200" b="1" dirty="0">
                <a:latin typeface="Calibri"/>
                <a:cs typeface="Calibri"/>
              </a:rPr>
              <a:t>is </a:t>
            </a:r>
            <a:r>
              <a:rPr sz="3200" b="1" spc="-15" dirty="0">
                <a:latin typeface="Calibri"/>
                <a:cs typeface="Calibri"/>
              </a:rPr>
              <a:t>given 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everyone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Private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45" dirty="0">
                <a:latin typeface="Calibri"/>
                <a:cs typeface="Calibri"/>
              </a:rPr>
              <a:t>key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kept</a:t>
            </a:r>
            <a:r>
              <a:rPr sz="3200" b="1" spc="3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private.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791" y="398475"/>
            <a:ext cx="17545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8775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am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le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791" y="990041"/>
            <a:ext cx="8673465" cy="3538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client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(for</a:t>
            </a:r>
            <a:r>
              <a:rPr sz="3600" spc="-20" dirty="0">
                <a:latin typeface="Calibri"/>
                <a:cs typeface="Calibri"/>
              </a:rPr>
              <a:t> example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browser)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sends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its 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public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key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to</a:t>
            </a:r>
            <a:r>
              <a:rPr sz="3600" spc="-15" dirty="0">
                <a:latin typeface="Calibri"/>
                <a:cs typeface="Calibri"/>
              </a:rPr>
              <a:t> 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server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and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requests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35" dirty="0">
                <a:latin typeface="Calibri"/>
                <a:cs typeface="Calibri"/>
              </a:rPr>
              <a:t>for 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some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data.</a:t>
            </a:r>
            <a:endParaRPr sz="36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spc="-5" dirty="0">
                <a:latin typeface="Calibri"/>
                <a:cs typeface="Calibri"/>
              </a:rPr>
              <a:t>The server </a:t>
            </a:r>
            <a:r>
              <a:rPr sz="3600" spc="-10" dirty="0">
                <a:latin typeface="Calibri"/>
                <a:cs typeface="Calibri"/>
              </a:rPr>
              <a:t>encrypts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5" dirty="0">
                <a:latin typeface="Calibri"/>
                <a:cs typeface="Calibri"/>
              </a:rPr>
              <a:t>data </a:t>
            </a:r>
            <a:r>
              <a:rPr sz="3600" spc="-10" dirty="0">
                <a:latin typeface="Calibri"/>
                <a:cs typeface="Calibri"/>
              </a:rPr>
              <a:t>using </a:t>
            </a:r>
            <a:r>
              <a:rPr sz="3600" spc="-20" dirty="0">
                <a:latin typeface="Calibri"/>
                <a:cs typeface="Calibri"/>
              </a:rPr>
              <a:t>client’s 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public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key</a:t>
            </a:r>
            <a:r>
              <a:rPr sz="3600" dirty="0">
                <a:latin typeface="Calibri"/>
                <a:cs typeface="Calibri"/>
              </a:rPr>
              <a:t> and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sends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encrypted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data.</a:t>
            </a:r>
            <a:endParaRPr sz="36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spc="-5" dirty="0">
                <a:latin typeface="Calibri"/>
                <a:cs typeface="Calibri"/>
              </a:rPr>
              <a:t>Client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receives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this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data </a:t>
            </a:r>
            <a:r>
              <a:rPr sz="3600" dirty="0">
                <a:latin typeface="Calibri"/>
                <a:cs typeface="Calibri"/>
              </a:rPr>
              <a:t>and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decrypts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it.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" y="137160"/>
            <a:ext cx="9015984" cy="6409944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0342" y="345820"/>
            <a:ext cx="782701" cy="3331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7629" y="294004"/>
            <a:ext cx="2273554" cy="4785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9791" y="826084"/>
            <a:ext cx="8690610" cy="4318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2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FF0000"/>
                </a:solidFill>
                <a:latin typeface="Calibri"/>
                <a:cs typeface="Calibri"/>
              </a:rPr>
              <a:t>RSA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holds</a:t>
            </a:r>
            <a:r>
              <a:rPr sz="3200" b="1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2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following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features</a:t>
            </a:r>
            <a:r>
              <a:rPr sz="3200" b="1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−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  <a:tab pos="1179830" algn="l"/>
                <a:tab pos="2973070" algn="l"/>
                <a:tab pos="3421379" algn="l"/>
                <a:tab pos="3804920" algn="l"/>
                <a:tab pos="5283835" algn="l"/>
                <a:tab pos="7985759" algn="l"/>
                <a:tab pos="8482965" algn="l"/>
              </a:tabLst>
            </a:pP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l</a:t>
            </a: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ori</a:t>
            </a:r>
            <a:r>
              <a:rPr sz="3200" spc="5" dirty="0">
                <a:latin typeface="Calibri"/>
                <a:cs typeface="Calibri"/>
              </a:rPr>
              <a:t>t</a:t>
            </a:r>
            <a:r>
              <a:rPr sz="3200" spc="15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1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u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ar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6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1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iat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5" dirty="0">
                <a:latin typeface="Calibri"/>
                <a:cs typeface="Calibri"/>
              </a:rPr>
              <a:t>a  finite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field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over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integers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including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prime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numbers.</a:t>
            </a:r>
            <a:endParaRPr sz="3200">
              <a:latin typeface="Calibri"/>
              <a:cs typeface="Calibri"/>
            </a:endParaRPr>
          </a:p>
          <a:p>
            <a:pPr marL="356870" marR="5715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3491229" algn="l"/>
                <a:tab pos="4762500" algn="l"/>
                <a:tab pos="620204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36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integers</a:t>
            </a:r>
            <a:r>
              <a:rPr sz="3200" spc="3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used	</a:t>
            </a:r>
            <a:r>
              <a:rPr sz="3200" spc="-20" dirty="0">
                <a:latin typeface="Calibri"/>
                <a:cs typeface="Calibri"/>
              </a:rPr>
              <a:t>by</a:t>
            </a:r>
            <a:r>
              <a:rPr sz="3200" spc="3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this	</a:t>
            </a:r>
            <a:r>
              <a:rPr sz="3200" spc="-10" dirty="0">
                <a:latin typeface="Calibri"/>
                <a:cs typeface="Calibri"/>
              </a:rPr>
              <a:t>method	</a:t>
            </a:r>
            <a:r>
              <a:rPr sz="3200" spc="-20" dirty="0">
                <a:latin typeface="Calibri"/>
                <a:cs typeface="Calibri"/>
              </a:rPr>
              <a:t>are</a:t>
            </a:r>
            <a:r>
              <a:rPr sz="3200" spc="3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sufficiently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large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making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difficult </a:t>
            </a:r>
            <a:r>
              <a:rPr sz="3200" spc="-10" dirty="0">
                <a:latin typeface="Calibri"/>
                <a:cs typeface="Calibri"/>
              </a:rPr>
              <a:t>to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solve.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1539875" algn="l"/>
                <a:tab pos="2308225" algn="l"/>
                <a:tab pos="3180080" algn="l"/>
                <a:tab pos="4070985" algn="l"/>
                <a:tab pos="4643755" algn="l"/>
                <a:tab pos="5586095" algn="l"/>
                <a:tab pos="6128385" algn="l"/>
                <a:tab pos="6967220" algn="l"/>
              </a:tabLst>
            </a:pPr>
            <a:r>
              <a:rPr sz="3200" spc="-15" dirty="0">
                <a:latin typeface="Calibri"/>
                <a:cs typeface="Calibri"/>
              </a:rPr>
              <a:t>There	are	two	</a:t>
            </a:r>
            <a:r>
              <a:rPr sz="3200" spc="-10" dirty="0">
                <a:latin typeface="Calibri"/>
                <a:cs typeface="Calibri"/>
              </a:rPr>
              <a:t>sets	</a:t>
            </a:r>
            <a:r>
              <a:rPr sz="3200" spc="-5" dirty="0">
                <a:latin typeface="Calibri"/>
                <a:cs typeface="Calibri"/>
              </a:rPr>
              <a:t>of	</a:t>
            </a:r>
            <a:r>
              <a:rPr sz="3200" spc="-45" dirty="0">
                <a:latin typeface="Calibri"/>
                <a:cs typeface="Calibri"/>
              </a:rPr>
              <a:t>keys	</a:t>
            </a:r>
            <a:r>
              <a:rPr sz="3200" dirty="0">
                <a:latin typeface="Calibri"/>
                <a:cs typeface="Calibri"/>
              </a:rPr>
              <a:t>in	</a:t>
            </a:r>
            <a:r>
              <a:rPr sz="3200" spc="-5" dirty="0">
                <a:latin typeface="Calibri"/>
                <a:cs typeface="Calibri"/>
              </a:rPr>
              <a:t>this	algorithm:</a:t>
            </a:r>
            <a:endParaRPr sz="32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3200" b="1" spc="-20" dirty="0">
                <a:latin typeface="Calibri"/>
                <a:cs typeface="Calibri"/>
              </a:rPr>
              <a:t>private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45" dirty="0">
                <a:latin typeface="Calibri"/>
                <a:cs typeface="Calibri"/>
              </a:rPr>
              <a:t>key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public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85" dirty="0">
                <a:latin typeface="Calibri"/>
                <a:cs typeface="Calibri"/>
              </a:rPr>
              <a:t>key.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4926" y="3021113"/>
            <a:ext cx="4514147" cy="17415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1924050"/>
            <a:ext cx="1856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dirty="0">
                <a:latin typeface="Times New Roman"/>
                <a:cs typeface="Times New Roman"/>
              </a:rPr>
              <a:t>Examp</a:t>
            </a:r>
            <a:r>
              <a:rPr sz="3600" b="1" i="1" spc="10" dirty="0">
                <a:latin typeface="Times New Roman"/>
                <a:cs typeface="Times New Roman"/>
              </a:rPr>
              <a:t>l</a:t>
            </a:r>
            <a:r>
              <a:rPr sz="3600" b="1" i="1" dirty="0">
                <a:latin typeface="Times New Roman"/>
                <a:cs typeface="Times New Roman"/>
              </a:rPr>
              <a:t>e: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31301" y="491790"/>
            <a:ext cx="7872438" cy="5370057"/>
          </a:xfrm>
          <a:prstGeom prst="rect">
            <a:avLst/>
          </a:prstGeom>
        </p:spPr>
        <p:txBody>
          <a:bodyPr vert="horz" wrap="square" lIns="0" tIns="85722" rIns="0" bIns="0" rtlCol="0">
            <a:spAutoFit/>
          </a:bodyPr>
          <a:lstStyle/>
          <a:p>
            <a:pPr marL="355570" indent="-342871">
              <a:spcBef>
                <a:spcPts val="675"/>
              </a:spcBef>
              <a:buFont typeface="Arial MT"/>
              <a:buChar char="•"/>
              <a:tabLst>
                <a:tab pos="354935" algn="l"/>
                <a:tab pos="355570" algn="l"/>
              </a:tabLst>
            </a:pPr>
            <a:r>
              <a:rPr sz="2052" b="1" spc="-5" dirty="0">
                <a:latin typeface="Tahoma"/>
                <a:cs typeface="Tahoma"/>
              </a:rPr>
              <a:t>Communication:</a:t>
            </a:r>
            <a:endParaRPr sz="2052" dirty="0">
              <a:latin typeface="Tahoma"/>
              <a:cs typeface="Tahoma"/>
            </a:endParaRPr>
          </a:p>
          <a:p>
            <a:pPr marL="355570" marR="72384" indent="571452">
              <a:spcBef>
                <a:spcPts val="580"/>
              </a:spcBef>
            </a:pPr>
            <a:r>
              <a:rPr sz="2052" spc="-10" dirty="0">
                <a:latin typeface="Tahoma"/>
                <a:cs typeface="Tahoma"/>
              </a:rPr>
              <a:t>Intranets </a:t>
            </a:r>
            <a:r>
              <a:rPr sz="2052" spc="-5" dirty="0">
                <a:latin typeface="Tahoma"/>
                <a:cs typeface="Tahoma"/>
              </a:rPr>
              <a:t>can </a:t>
            </a:r>
            <a:r>
              <a:rPr sz="2052" spc="-10" dirty="0">
                <a:latin typeface="Tahoma"/>
                <a:cs typeface="Tahoma"/>
              </a:rPr>
              <a:t>serve </a:t>
            </a:r>
            <a:r>
              <a:rPr sz="2052" dirty="0">
                <a:latin typeface="Tahoma"/>
                <a:cs typeface="Tahoma"/>
              </a:rPr>
              <a:t>as </a:t>
            </a:r>
            <a:r>
              <a:rPr sz="2052" spc="-5" dirty="0">
                <a:latin typeface="Tahoma"/>
                <a:cs typeface="Tahoma"/>
              </a:rPr>
              <a:t>powerful tools </a:t>
            </a:r>
            <a:r>
              <a:rPr sz="2052" spc="-10" dirty="0">
                <a:latin typeface="Tahoma"/>
                <a:cs typeface="Tahoma"/>
              </a:rPr>
              <a:t>for </a:t>
            </a:r>
            <a:r>
              <a:rPr sz="2052" spc="-5" dirty="0">
                <a:latin typeface="Tahoma"/>
                <a:cs typeface="Tahoma"/>
              </a:rPr>
              <a:t> communication within </a:t>
            </a:r>
            <a:r>
              <a:rPr sz="2052" dirty="0">
                <a:latin typeface="Tahoma"/>
                <a:cs typeface="Tahoma"/>
              </a:rPr>
              <a:t>an organization, </a:t>
            </a:r>
            <a:r>
              <a:rPr sz="2052" spc="-5" dirty="0">
                <a:latin typeface="Tahoma"/>
                <a:cs typeface="Tahoma"/>
              </a:rPr>
              <a:t>vertically </a:t>
            </a:r>
            <a:r>
              <a:rPr sz="2052" dirty="0">
                <a:latin typeface="Tahoma"/>
                <a:cs typeface="Tahoma"/>
              </a:rPr>
              <a:t>and </a:t>
            </a:r>
            <a:r>
              <a:rPr sz="2052" spc="5" dirty="0">
                <a:latin typeface="Tahoma"/>
                <a:cs typeface="Tahoma"/>
              </a:rPr>
              <a:t> </a:t>
            </a:r>
            <a:r>
              <a:rPr sz="2052" spc="-20" dirty="0">
                <a:latin typeface="Tahoma"/>
                <a:cs typeface="Tahoma"/>
              </a:rPr>
              <a:t>horizontally. </a:t>
            </a:r>
            <a:r>
              <a:rPr sz="2052" spc="-10" dirty="0">
                <a:latin typeface="Tahoma"/>
                <a:cs typeface="Tahoma"/>
              </a:rPr>
              <a:t>From </a:t>
            </a:r>
            <a:r>
              <a:rPr sz="2052" dirty="0">
                <a:latin typeface="Tahoma"/>
                <a:cs typeface="Tahoma"/>
              </a:rPr>
              <a:t>a </a:t>
            </a:r>
            <a:r>
              <a:rPr sz="2052" spc="-5" dirty="0">
                <a:latin typeface="Tahoma"/>
                <a:cs typeface="Tahoma"/>
              </a:rPr>
              <a:t>communications standpoint, </a:t>
            </a:r>
            <a:r>
              <a:rPr sz="2052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intranets are useful to communicate strategic initiatives </a:t>
            </a:r>
            <a:r>
              <a:rPr sz="2052" spc="-735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that</a:t>
            </a:r>
            <a:r>
              <a:rPr sz="2052" spc="-30" dirty="0">
                <a:latin typeface="Tahoma"/>
                <a:cs typeface="Tahoma"/>
              </a:rPr>
              <a:t> </a:t>
            </a:r>
            <a:r>
              <a:rPr sz="2052" spc="-10" dirty="0">
                <a:latin typeface="Tahoma"/>
                <a:cs typeface="Tahoma"/>
              </a:rPr>
              <a:t>have </a:t>
            </a:r>
            <a:r>
              <a:rPr sz="2052" dirty="0">
                <a:latin typeface="Tahoma"/>
                <a:cs typeface="Tahoma"/>
              </a:rPr>
              <a:t>a global</a:t>
            </a:r>
            <a:r>
              <a:rPr sz="2052" spc="-35" dirty="0">
                <a:latin typeface="Tahoma"/>
                <a:cs typeface="Tahoma"/>
              </a:rPr>
              <a:t> </a:t>
            </a:r>
            <a:r>
              <a:rPr sz="2052" spc="-10" dirty="0">
                <a:latin typeface="Tahoma"/>
                <a:cs typeface="Tahoma"/>
              </a:rPr>
              <a:t>reach </a:t>
            </a:r>
            <a:r>
              <a:rPr sz="2052" dirty="0">
                <a:latin typeface="Tahoma"/>
                <a:cs typeface="Tahoma"/>
              </a:rPr>
              <a:t>throughout</a:t>
            </a:r>
            <a:r>
              <a:rPr sz="2052" spc="-55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the</a:t>
            </a:r>
            <a:r>
              <a:rPr sz="2052" spc="-10" dirty="0">
                <a:latin typeface="Tahoma"/>
                <a:cs typeface="Tahoma"/>
              </a:rPr>
              <a:t> </a:t>
            </a:r>
            <a:r>
              <a:rPr sz="2052" dirty="0">
                <a:latin typeface="Tahoma"/>
                <a:cs typeface="Tahoma"/>
              </a:rPr>
              <a:t>organization.</a:t>
            </a:r>
          </a:p>
          <a:p>
            <a:pPr marL="355570" marR="226676"/>
            <a:r>
              <a:rPr sz="2052" dirty="0">
                <a:latin typeface="Tahoma"/>
                <a:cs typeface="Tahoma"/>
              </a:rPr>
              <a:t>The </a:t>
            </a:r>
            <a:r>
              <a:rPr sz="2052" spc="-10" dirty="0">
                <a:latin typeface="Tahoma"/>
                <a:cs typeface="Tahoma"/>
              </a:rPr>
              <a:t>type </a:t>
            </a:r>
            <a:r>
              <a:rPr sz="2052" dirty="0">
                <a:latin typeface="Tahoma"/>
                <a:cs typeface="Tahoma"/>
              </a:rPr>
              <a:t>of </a:t>
            </a:r>
            <a:r>
              <a:rPr sz="2052" spc="-5" dirty="0">
                <a:latin typeface="Tahoma"/>
                <a:cs typeface="Tahoma"/>
              </a:rPr>
              <a:t>information that can easily </a:t>
            </a:r>
            <a:r>
              <a:rPr sz="2052" dirty="0">
                <a:latin typeface="Tahoma"/>
                <a:cs typeface="Tahoma"/>
              </a:rPr>
              <a:t>be </a:t>
            </a:r>
            <a:r>
              <a:rPr sz="2052" spc="-15" dirty="0">
                <a:latin typeface="Tahoma"/>
                <a:cs typeface="Tahoma"/>
              </a:rPr>
              <a:t>conveyed </a:t>
            </a:r>
            <a:r>
              <a:rPr sz="2052" dirty="0">
                <a:latin typeface="Tahoma"/>
                <a:cs typeface="Tahoma"/>
              </a:rPr>
              <a:t>is </a:t>
            </a:r>
            <a:r>
              <a:rPr sz="2052" spc="-735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the purpose </a:t>
            </a:r>
            <a:r>
              <a:rPr sz="2052" dirty="0">
                <a:latin typeface="Tahoma"/>
                <a:cs typeface="Tahoma"/>
              </a:rPr>
              <a:t>of </a:t>
            </a:r>
            <a:r>
              <a:rPr sz="2052" spc="-5" dirty="0">
                <a:latin typeface="Tahoma"/>
                <a:cs typeface="Tahoma"/>
              </a:rPr>
              <a:t>the initiative </a:t>
            </a:r>
            <a:r>
              <a:rPr sz="2052" dirty="0">
                <a:latin typeface="Tahoma"/>
                <a:cs typeface="Tahoma"/>
              </a:rPr>
              <a:t>and </a:t>
            </a:r>
            <a:r>
              <a:rPr sz="2052" spc="-5" dirty="0">
                <a:latin typeface="Tahoma"/>
                <a:cs typeface="Tahoma"/>
              </a:rPr>
              <a:t>what the initiative </a:t>
            </a:r>
            <a:r>
              <a:rPr sz="2052" dirty="0">
                <a:latin typeface="Tahoma"/>
                <a:cs typeface="Tahoma"/>
              </a:rPr>
              <a:t>is </a:t>
            </a:r>
            <a:r>
              <a:rPr sz="2052" spc="5" dirty="0">
                <a:latin typeface="Tahoma"/>
                <a:cs typeface="Tahoma"/>
              </a:rPr>
              <a:t> </a:t>
            </a:r>
            <a:r>
              <a:rPr sz="2052" dirty="0">
                <a:latin typeface="Tahoma"/>
                <a:cs typeface="Tahoma"/>
              </a:rPr>
              <a:t>aiming </a:t>
            </a:r>
            <a:r>
              <a:rPr sz="2052" spc="-5" dirty="0">
                <a:latin typeface="Tahoma"/>
                <a:cs typeface="Tahoma"/>
              </a:rPr>
              <a:t>to achieve, who </a:t>
            </a:r>
            <a:r>
              <a:rPr sz="2052" dirty="0">
                <a:latin typeface="Tahoma"/>
                <a:cs typeface="Tahoma"/>
              </a:rPr>
              <a:t>is driving </a:t>
            </a:r>
            <a:r>
              <a:rPr sz="2052" spc="-5" dirty="0">
                <a:latin typeface="Tahoma"/>
                <a:cs typeface="Tahoma"/>
              </a:rPr>
              <a:t>the initiative, </a:t>
            </a:r>
            <a:r>
              <a:rPr sz="2052" spc="-10" dirty="0">
                <a:latin typeface="Tahoma"/>
                <a:cs typeface="Tahoma"/>
              </a:rPr>
              <a:t>results </a:t>
            </a:r>
            <a:r>
              <a:rPr sz="2052" spc="-735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achieved to </a:t>
            </a:r>
            <a:r>
              <a:rPr sz="2052" dirty="0">
                <a:latin typeface="Tahoma"/>
                <a:cs typeface="Tahoma"/>
              </a:rPr>
              <a:t>date, and </a:t>
            </a:r>
            <a:r>
              <a:rPr sz="2052" spc="-5" dirty="0">
                <a:latin typeface="Tahoma"/>
                <a:cs typeface="Tahoma"/>
              </a:rPr>
              <a:t>who to speak to </a:t>
            </a:r>
            <a:r>
              <a:rPr sz="2052" spc="-10" dirty="0">
                <a:latin typeface="Tahoma"/>
                <a:cs typeface="Tahoma"/>
              </a:rPr>
              <a:t>for </a:t>
            </a:r>
            <a:r>
              <a:rPr sz="2052" dirty="0">
                <a:latin typeface="Tahoma"/>
                <a:cs typeface="Tahoma"/>
              </a:rPr>
              <a:t>more </a:t>
            </a:r>
            <a:r>
              <a:rPr sz="2052" spc="5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information. By providing this information </a:t>
            </a:r>
            <a:r>
              <a:rPr sz="2052" dirty="0">
                <a:latin typeface="Tahoma"/>
                <a:cs typeface="Tahoma"/>
              </a:rPr>
              <a:t>on </a:t>
            </a:r>
            <a:r>
              <a:rPr sz="2052" spc="-5" dirty="0">
                <a:latin typeface="Tahoma"/>
                <a:cs typeface="Tahoma"/>
              </a:rPr>
              <a:t>the </a:t>
            </a:r>
            <a:r>
              <a:rPr sz="2052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intranet, staff </a:t>
            </a:r>
            <a:r>
              <a:rPr sz="2052" dirty="0">
                <a:latin typeface="Tahoma"/>
                <a:cs typeface="Tahoma"/>
              </a:rPr>
              <a:t>has </a:t>
            </a:r>
            <a:r>
              <a:rPr sz="2052" spc="-5" dirty="0">
                <a:latin typeface="Tahoma"/>
                <a:cs typeface="Tahoma"/>
              </a:rPr>
              <a:t>the opportunity to </a:t>
            </a:r>
            <a:r>
              <a:rPr sz="2052" spc="-10" dirty="0">
                <a:latin typeface="Tahoma"/>
                <a:cs typeface="Tahoma"/>
              </a:rPr>
              <a:t>keep </a:t>
            </a:r>
            <a:r>
              <a:rPr sz="2052" dirty="0">
                <a:latin typeface="Tahoma"/>
                <a:cs typeface="Tahoma"/>
              </a:rPr>
              <a:t>up-to-date </a:t>
            </a:r>
            <a:r>
              <a:rPr sz="2052" spc="5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with the </a:t>
            </a:r>
            <a:r>
              <a:rPr sz="2052" spc="-10" dirty="0">
                <a:latin typeface="Tahoma"/>
                <a:cs typeface="Tahoma"/>
              </a:rPr>
              <a:t>strategic</a:t>
            </a:r>
            <a:r>
              <a:rPr sz="2052" spc="-5" dirty="0">
                <a:latin typeface="Tahoma"/>
                <a:cs typeface="Tahoma"/>
              </a:rPr>
              <a:t> focus</a:t>
            </a:r>
            <a:r>
              <a:rPr sz="2052" dirty="0">
                <a:latin typeface="Tahoma"/>
                <a:cs typeface="Tahoma"/>
              </a:rPr>
              <a:t> of</a:t>
            </a:r>
            <a:r>
              <a:rPr sz="2052" spc="-20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the </a:t>
            </a:r>
            <a:r>
              <a:rPr sz="2052" dirty="0">
                <a:latin typeface="Tahoma"/>
                <a:cs typeface="Tahoma"/>
              </a:rPr>
              <a:t>organization.</a:t>
            </a:r>
          </a:p>
          <a:p>
            <a:pPr marL="355570" indent="-342871">
              <a:spcBef>
                <a:spcPts val="580"/>
              </a:spcBef>
              <a:buFont typeface="Arial MT"/>
              <a:buChar char="•"/>
              <a:tabLst>
                <a:tab pos="354935" algn="l"/>
                <a:tab pos="355570" algn="l"/>
              </a:tabLst>
            </a:pPr>
            <a:r>
              <a:rPr sz="2052" b="1" spc="-5" dirty="0">
                <a:latin typeface="Tahoma"/>
                <a:cs typeface="Tahoma"/>
              </a:rPr>
              <a:t>Cost-effective:</a:t>
            </a:r>
            <a:endParaRPr sz="2052" dirty="0">
              <a:latin typeface="Tahoma"/>
              <a:cs typeface="Tahoma"/>
            </a:endParaRPr>
          </a:p>
          <a:p>
            <a:pPr marL="355570" marR="5080" indent="571452">
              <a:spcBef>
                <a:spcPts val="580"/>
              </a:spcBef>
            </a:pPr>
            <a:r>
              <a:rPr sz="2052" dirty="0">
                <a:latin typeface="Tahoma"/>
                <a:cs typeface="Tahoma"/>
              </a:rPr>
              <a:t>Most </a:t>
            </a:r>
            <a:r>
              <a:rPr sz="2052" spc="-5" dirty="0">
                <a:latin typeface="Tahoma"/>
                <a:cs typeface="Tahoma"/>
              </a:rPr>
              <a:t>organizations </a:t>
            </a:r>
            <a:r>
              <a:rPr sz="2052" spc="-10" dirty="0">
                <a:latin typeface="Tahoma"/>
                <a:cs typeface="Tahoma"/>
              </a:rPr>
              <a:t>have </a:t>
            </a:r>
            <a:r>
              <a:rPr sz="2052" spc="-5" dirty="0">
                <a:latin typeface="Tahoma"/>
                <a:cs typeface="Tahoma"/>
              </a:rPr>
              <a:t>already established </a:t>
            </a:r>
            <a:r>
              <a:rPr sz="2052" spc="-15" dirty="0">
                <a:latin typeface="Tahoma"/>
                <a:cs typeface="Tahoma"/>
              </a:rPr>
              <a:t>TCP/IP </a:t>
            </a:r>
            <a:r>
              <a:rPr sz="2052" spc="-735" dirty="0">
                <a:latin typeface="Tahoma"/>
                <a:cs typeface="Tahoma"/>
              </a:rPr>
              <a:t> </a:t>
            </a:r>
            <a:r>
              <a:rPr sz="2052" dirty="0">
                <a:latin typeface="Tahoma"/>
                <a:cs typeface="Tahoma"/>
              </a:rPr>
              <a:t>networks, and </a:t>
            </a:r>
            <a:r>
              <a:rPr sz="2052" spc="-5" dirty="0">
                <a:latin typeface="Tahoma"/>
                <a:cs typeface="Tahoma"/>
              </a:rPr>
              <a:t>the incremental infrastructure cost </a:t>
            </a:r>
            <a:r>
              <a:rPr sz="2052" dirty="0">
                <a:latin typeface="Tahoma"/>
                <a:cs typeface="Tahoma"/>
              </a:rPr>
              <a:t>of </a:t>
            </a:r>
            <a:r>
              <a:rPr sz="2052" spc="5" dirty="0">
                <a:latin typeface="Tahoma"/>
                <a:cs typeface="Tahoma"/>
              </a:rPr>
              <a:t> </a:t>
            </a:r>
            <a:r>
              <a:rPr sz="2052" dirty="0">
                <a:latin typeface="Tahoma"/>
                <a:cs typeface="Tahoma"/>
              </a:rPr>
              <a:t>adding</a:t>
            </a:r>
            <a:r>
              <a:rPr sz="2052" spc="-40" dirty="0">
                <a:latin typeface="Tahoma"/>
                <a:cs typeface="Tahoma"/>
              </a:rPr>
              <a:t> </a:t>
            </a:r>
            <a:r>
              <a:rPr sz="2052" spc="-35" dirty="0">
                <a:latin typeface="Tahoma"/>
                <a:cs typeface="Tahoma"/>
              </a:rPr>
              <a:t>Web</a:t>
            </a:r>
            <a:r>
              <a:rPr sz="2052" spc="-10" dirty="0">
                <a:latin typeface="Tahoma"/>
                <a:cs typeface="Tahoma"/>
              </a:rPr>
              <a:t> servers</a:t>
            </a:r>
            <a:r>
              <a:rPr sz="2052" spc="5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to the</a:t>
            </a:r>
            <a:r>
              <a:rPr sz="2052" spc="-15" dirty="0">
                <a:latin typeface="Tahoma"/>
                <a:cs typeface="Tahoma"/>
              </a:rPr>
              <a:t> </a:t>
            </a:r>
            <a:r>
              <a:rPr sz="2052" dirty="0">
                <a:latin typeface="Tahoma"/>
                <a:cs typeface="Tahoma"/>
              </a:rPr>
              <a:t>network is</a:t>
            </a:r>
            <a:r>
              <a:rPr sz="2052" spc="-10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well</a:t>
            </a:r>
            <a:r>
              <a:rPr sz="2052" spc="5" dirty="0">
                <a:latin typeface="Tahoma"/>
                <a:cs typeface="Tahoma"/>
              </a:rPr>
              <a:t> </a:t>
            </a:r>
            <a:r>
              <a:rPr sz="2052" spc="-5" dirty="0">
                <a:latin typeface="Tahoma"/>
                <a:cs typeface="Tahoma"/>
              </a:rPr>
              <a:t>within </a:t>
            </a:r>
            <a:r>
              <a:rPr sz="2052" spc="-10" dirty="0">
                <a:latin typeface="Tahoma"/>
                <a:cs typeface="Tahoma"/>
              </a:rPr>
              <a:t>even</a:t>
            </a:r>
            <a:endParaRPr sz="2052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225" y="753363"/>
            <a:ext cx="157365" cy="2579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910" y="750569"/>
            <a:ext cx="720573" cy="33261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625" y="824611"/>
            <a:ext cx="55816" cy="1892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00755" y="735711"/>
            <a:ext cx="540131" cy="2801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8646" y="750823"/>
            <a:ext cx="1523873" cy="2650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79444" y="750569"/>
            <a:ext cx="624490" cy="2653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26203" y="735711"/>
            <a:ext cx="1422781" cy="2801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910" y="3481578"/>
            <a:ext cx="720573" cy="33261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3160" y="3481578"/>
            <a:ext cx="171805" cy="2607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1625" y="3555619"/>
            <a:ext cx="55816" cy="1892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72108" y="3467353"/>
            <a:ext cx="1261744" cy="2795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780283" y="3466719"/>
            <a:ext cx="1344777" cy="280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48784" y="3460496"/>
            <a:ext cx="412876" cy="35166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910" y="5139690"/>
            <a:ext cx="720573" cy="33261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52563" y="5139690"/>
            <a:ext cx="171221" cy="26530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71625" y="5213730"/>
            <a:ext cx="55816" cy="1892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72108" y="5124830"/>
            <a:ext cx="980947" cy="28016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84627" y="5124830"/>
            <a:ext cx="546751" cy="34747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8739" y="8381"/>
            <a:ext cx="9018905" cy="6562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Calibri"/>
                <a:cs typeface="Calibri"/>
              </a:rPr>
              <a:t>The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following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35" dirty="0">
                <a:latin typeface="Calibri"/>
                <a:cs typeface="Calibri"/>
              </a:rPr>
              <a:t>steps</a:t>
            </a:r>
            <a:r>
              <a:rPr sz="3200" b="1" spc="7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work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on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RSA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algorithm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0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initial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procedure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begins</a:t>
            </a:r>
            <a:r>
              <a:rPr sz="3200" dirty="0">
                <a:latin typeface="Calibri"/>
                <a:cs typeface="Calibri"/>
              </a:rPr>
              <a:t> with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selection</a:t>
            </a:r>
            <a:r>
              <a:rPr sz="3200" spc="-5" dirty="0">
                <a:latin typeface="Calibri"/>
                <a:cs typeface="Calibri"/>
              </a:rPr>
              <a:t> 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two </a:t>
            </a:r>
            <a:r>
              <a:rPr sz="3200" spc="-10" dirty="0">
                <a:latin typeface="Calibri"/>
                <a:cs typeface="Calibri"/>
              </a:rPr>
              <a:t> prime numbers </a:t>
            </a:r>
            <a:r>
              <a:rPr sz="3200" spc="-5" dirty="0">
                <a:latin typeface="Calibri"/>
                <a:cs typeface="Calibri"/>
              </a:rPr>
              <a:t>namely p and q,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5" dirty="0">
                <a:latin typeface="Calibri"/>
                <a:cs typeface="Calibri"/>
              </a:rPr>
              <a:t>then calculating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their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product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N,</a:t>
            </a:r>
            <a:endParaRPr sz="3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775"/>
              </a:spcBef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N=p*q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Consider number e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derived </a:t>
            </a:r>
            <a:r>
              <a:rPr sz="3200" spc="5" dirty="0">
                <a:latin typeface="Calibri"/>
                <a:cs typeface="Calibri"/>
              </a:rPr>
              <a:t>number </a:t>
            </a:r>
            <a:r>
              <a:rPr sz="3200" spc="-5" dirty="0">
                <a:latin typeface="Calibri"/>
                <a:cs typeface="Calibri"/>
              </a:rPr>
              <a:t>which </a:t>
            </a:r>
            <a:r>
              <a:rPr sz="3200" dirty="0">
                <a:latin typeface="Calibri"/>
                <a:cs typeface="Calibri"/>
              </a:rPr>
              <a:t>should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greater </a:t>
            </a:r>
            <a:r>
              <a:rPr sz="3200" spc="-5" dirty="0">
                <a:latin typeface="Calibri"/>
                <a:cs typeface="Calibri"/>
              </a:rPr>
              <a:t>than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1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less than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(p-1)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(q-1).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400">
              <a:latin typeface="Calibri"/>
              <a:cs typeface="Calibri"/>
            </a:endParaRPr>
          </a:p>
          <a:p>
            <a:pPr marL="12700" marR="8890" algn="just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specified pair of </a:t>
            </a:r>
            <a:r>
              <a:rPr sz="3200" spc="-15" dirty="0">
                <a:latin typeface="Calibri"/>
                <a:cs typeface="Calibri"/>
              </a:rPr>
              <a:t>numbers </a:t>
            </a:r>
            <a:r>
              <a:rPr sz="3200" spc="-5" dirty="0">
                <a:latin typeface="Calibri"/>
                <a:cs typeface="Calibri"/>
              </a:rPr>
              <a:t>n and e </a:t>
            </a:r>
            <a:r>
              <a:rPr sz="3200" spc="-20" dirty="0">
                <a:latin typeface="Calibri"/>
                <a:cs typeface="Calibri"/>
              </a:rPr>
              <a:t>forms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35" dirty="0">
                <a:latin typeface="Calibri"/>
                <a:cs typeface="Calibri"/>
              </a:rPr>
              <a:t>RSA 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public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key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made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public.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511" y="795273"/>
            <a:ext cx="720572" cy="33261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71460" y="798702"/>
            <a:ext cx="285115" cy="260350"/>
            <a:chOff x="1171460" y="798702"/>
            <a:chExt cx="285115" cy="260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460" y="798702"/>
              <a:ext cx="189979" cy="2584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174" y="869314"/>
              <a:ext cx="55880" cy="18923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0708" y="787145"/>
            <a:ext cx="1138555" cy="2734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77820" y="798702"/>
            <a:ext cx="577231" cy="32918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7340" y="1223594"/>
            <a:ext cx="855980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3200" spc="-15" dirty="0"/>
              <a:t>Private </a:t>
            </a:r>
            <a:r>
              <a:rPr sz="3200" spc="-35" dirty="0"/>
              <a:t>Key </a:t>
            </a:r>
            <a:r>
              <a:rPr sz="3200" spc="-5" dirty="0"/>
              <a:t>d </a:t>
            </a:r>
            <a:r>
              <a:rPr sz="3200" dirty="0"/>
              <a:t>is </a:t>
            </a:r>
            <a:r>
              <a:rPr sz="3200" spc="-10" dirty="0"/>
              <a:t>calculated </a:t>
            </a:r>
            <a:r>
              <a:rPr sz="3200" spc="-20" dirty="0"/>
              <a:t>from </a:t>
            </a:r>
            <a:r>
              <a:rPr sz="3200" spc="-5" dirty="0"/>
              <a:t>the </a:t>
            </a:r>
            <a:r>
              <a:rPr sz="3200" spc="-15" dirty="0"/>
              <a:t>numbers </a:t>
            </a:r>
            <a:r>
              <a:rPr sz="3200" spc="-5" dirty="0"/>
              <a:t>p, q </a:t>
            </a:r>
            <a:r>
              <a:rPr sz="3200" dirty="0"/>
              <a:t> </a:t>
            </a:r>
            <a:r>
              <a:rPr sz="3200" spc="-5" dirty="0"/>
              <a:t>and </a:t>
            </a:r>
            <a:r>
              <a:rPr sz="3200" spc="-10" dirty="0"/>
              <a:t>e. </a:t>
            </a:r>
            <a:r>
              <a:rPr sz="3200" spc="-5" dirty="0"/>
              <a:t>The </a:t>
            </a:r>
            <a:r>
              <a:rPr sz="3200" spc="-10" dirty="0"/>
              <a:t>mathematical relationship </a:t>
            </a:r>
            <a:r>
              <a:rPr sz="3200" spc="-15" dirty="0"/>
              <a:t>between </a:t>
            </a:r>
            <a:r>
              <a:rPr sz="3200" spc="-10" dirty="0"/>
              <a:t>the </a:t>
            </a:r>
            <a:r>
              <a:rPr sz="3200" spc="-5" dirty="0"/>
              <a:t> </a:t>
            </a:r>
            <a:r>
              <a:rPr sz="3200" spc="-15" dirty="0"/>
              <a:t>numbers</a:t>
            </a:r>
            <a:r>
              <a:rPr sz="3200" spc="30" dirty="0"/>
              <a:t> </a:t>
            </a:r>
            <a:r>
              <a:rPr sz="3200" dirty="0"/>
              <a:t>is</a:t>
            </a:r>
            <a:r>
              <a:rPr sz="3200" spc="-5" dirty="0"/>
              <a:t> as</a:t>
            </a:r>
            <a:r>
              <a:rPr sz="3200" spc="20" dirty="0"/>
              <a:t> </a:t>
            </a:r>
            <a:r>
              <a:rPr sz="3200" spc="-25" dirty="0"/>
              <a:t>follows</a:t>
            </a:r>
            <a:r>
              <a:rPr sz="3200" spc="5" dirty="0"/>
              <a:t> </a:t>
            </a:r>
            <a:r>
              <a:rPr sz="3200" spc="-5" dirty="0"/>
              <a:t>:</a:t>
            </a:r>
            <a:endParaRPr sz="3200"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9117" y="2926842"/>
            <a:ext cx="381943" cy="2795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65935" y="3028823"/>
            <a:ext cx="168528" cy="1177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74545" y="2943860"/>
            <a:ext cx="157353" cy="25793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68804" y="2926842"/>
            <a:ext cx="716152" cy="27952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221608" y="2919983"/>
            <a:ext cx="754380" cy="353695"/>
            <a:chOff x="3221608" y="2919983"/>
            <a:chExt cx="754380" cy="353695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1608" y="2919983"/>
              <a:ext cx="306451" cy="353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3459" y="3082035"/>
              <a:ext cx="100711" cy="407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6080" y="2943859"/>
              <a:ext cx="157353" cy="257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0136" y="2919983"/>
              <a:ext cx="85725" cy="351663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117721" y="2919983"/>
            <a:ext cx="754380" cy="353695"/>
            <a:chOff x="4117721" y="2919983"/>
            <a:chExt cx="754380" cy="35369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17721" y="2919983"/>
              <a:ext cx="296163" cy="3536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9572" y="3082035"/>
              <a:ext cx="100711" cy="407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2193" y="2943859"/>
              <a:ext cx="157353" cy="2579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86249" y="2919983"/>
              <a:ext cx="85725" cy="351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18" y="3046222"/>
            <a:ext cx="189471" cy="2645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0716" y="3133598"/>
            <a:ext cx="168528" cy="1177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7929" y="3050413"/>
            <a:ext cx="370458" cy="2607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20848" y="3031617"/>
            <a:ext cx="716152" cy="2795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80385" y="3112007"/>
            <a:ext cx="168656" cy="1955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9512" y="156321"/>
            <a:ext cx="8907780" cy="588073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9"/>
              </a:spcBef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Encryption</a:t>
            </a:r>
            <a:r>
              <a:rPr sz="3200" b="1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Formula</a:t>
            </a:r>
            <a:endParaRPr sz="32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latin typeface="Calibri"/>
                <a:cs typeface="Calibri"/>
              </a:rPr>
              <a:t>Consider a sender who </a:t>
            </a:r>
            <a:r>
              <a:rPr sz="3200" spc="-10" dirty="0">
                <a:latin typeface="Calibri"/>
                <a:cs typeface="Calibri"/>
              </a:rPr>
              <a:t>sends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5" dirty="0">
                <a:latin typeface="Calibri"/>
                <a:cs typeface="Calibri"/>
              </a:rPr>
              <a:t>plain </a:t>
            </a:r>
            <a:r>
              <a:rPr sz="3200" spc="-20" dirty="0">
                <a:latin typeface="Calibri"/>
                <a:cs typeface="Calibri"/>
              </a:rPr>
              <a:t>text </a:t>
            </a:r>
            <a:r>
              <a:rPr sz="3200" spc="-10" dirty="0">
                <a:latin typeface="Calibri"/>
                <a:cs typeface="Calibri"/>
              </a:rPr>
              <a:t>message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 someone </a:t>
            </a:r>
            <a:r>
              <a:rPr sz="3200" dirty="0">
                <a:latin typeface="Calibri"/>
                <a:cs typeface="Calibri"/>
              </a:rPr>
              <a:t>whose </a:t>
            </a:r>
            <a:r>
              <a:rPr sz="3200" spc="-5" dirty="0">
                <a:latin typeface="Calibri"/>
                <a:cs typeface="Calibri"/>
              </a:rPr>
              <a:t>public </a:t>
            </a:r>
            <a:r>
              <a:rPr sz="3200" spc="-55" dirty="0">
                <a:latin typeface="Calibri"/>
                <a:cs typeface="Calibri"/>
              </a:rPr>
              <a:t>key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(n,e). </a:t>
            </a:r>
            <a:r>
              <a:rPr sz="3200" spc="-15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encrypt the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plain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text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message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scenario,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following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syntax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−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Decryption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Formula</a:t>
            </a:r>
            <a:endParaRPr sz="3200">
              <a:latin typeface="Calibri"/>
              <a:cs typeface="Calibri"/>
            </a:endParaRPr>
          </a:p>
          <a:p>
            <a:pPr marL="356870" marR="5715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decryption </a:t>
            </a:r>
            <a:r>
              <a:rPr sz="3200" spc="-15" dirty="0">
                <a:latin typeface="Calibri"/>
                <a:cs typeface="Calibri"/>
              </a:rPr>
              <a:t>process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very </a:t>
            </a:r>
            <a:r>
              <a:rPr sz="3200" spc="-20" dirty="0">
                <a:latin typeface="Calibri"/>
                <a:cs typeface="Calibri"/>
              </a:rPr>
              <a:t>straightforward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includes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analytics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calculation</a:t>
            </a:r>
            <a:r>
              <a:rPr sz="3200" dirty="0">
                <a:latin typeface="Calibri"/>
                <a:cs typeface="Calibri"/>
              </a:rPr>
              <a:t> 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systematic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approach.</a:t>
            </a:r>
            <a:r>
              <a:rPr sz="3200" spc="-5" dirty="0">
                <a:latin typeface="Calibri"/>
                <a:cs typeface="Calibri"/>
              </a:rPr>
              <a:t> Considering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receiver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has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private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key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d,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result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modulus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will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calculated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5" dirty="0">
                <a:latin typeface="Calibri"/>
                <a:cs typeface="Calibri"/>
              </a:rPr>
              <a:t> −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4399" y="6249720"/>
            <a:ext cx="1451762" cy="2800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87827" y="6352260"/>
            <a:ext cx="168529" cy="1177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82722" y="6250317"/>
            <a:ext cx="390143" cy="2794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16248" y="6250317"/>
            <a:ext cx="716152" cy="2794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5784" y="6330683"/>
            <a:ext cx="168655" cy="195757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1279" y="162305"/>
            <a:ext cx="2915411" cy="4547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65468" y="767918"/>
            <a:ext cx="2351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9289" algn="l"/>
              </a:tabLst>
            </a:pPr>
            <a:r>
              <a:rPr sz="3600" dirty="0">
                <a:latin typeface="Calibri"/>
                <a:cs typeface="Calibri"/>
              </a:rPr>
              <a:t>kn</a:t>
            </a:r>
            <a:r>
              <a:rPr sz="3600" spc="-30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wn	as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69" y="767918"/>
            <a:ext cx="36849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2770" marR="97155" indent="-572770" algn="r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72770" algn="l"/>
                <a:tab pos="573405" algn="l"/>
                <a:tab pos="2103755" algn="l"/>
              </a:tabLst>
            </a:pPr>
            <a:r>
              <a:rPr sz="3600" spc="-160" dirty="0">
                <a:latin typeface="Calibri"/>
                <a:cs typeface="Calibri"/>
              </a:rPr>
              <a:t>W</a:t>
            </a:r>
            <a:r>
              <a:rPr sz="3600" dirty="0">
                <a:latin typeface="Calibri"/>
                <a:cs typeface="Calibri"/>
              </a:rPr>
              <a:t>eb	</a:t>
            </a:r>
            <a:r>
              <a:rPr sz="3600" spc="-5" dirty="0">
                <a:latin typeface="Calibri"/>
                <a:cs typeface="Calibri"/>
              </a:rPr>
              <a:t>s</a:t>
            </a:r>
            <a:r>
              <a:rPr sz="3600" spc="10" dirty="0">
                <a:latin typeface="Calibri"/>
                <a:cs typeface="Calibri"/>
              </a:rPr>
              <a:t>e</a:t>
            </a:r>
            <a:r>
              <a:rPr sz="3600" spc="-15" dirty="0">
                <a:latin typeface="Calibri"/>
                <a:cs typeface="Calibri"/>
              </a:rPr>
              <a:t>c</a:t>
            </a:r>
            <a:r>
              <a:rPr sz="3600" spc="-5" dirty="0">
                <a:latin typeface="Calibri"/>
                <a:cs typeface="Calibri"/>
              </a:rPr>
              <a:t>ur</a:t>
            </a:r>
            <a:r>
              <a:rPr sz="3600" spc="-20" dirty="0">
                <a:latin typeface="Calibri"/>
                <a:cs typeface="Calibri"/>
              </a:rPr>
              <a:t>i</a:t>
            </a:r>
            <a:r>
              <a:rPr sz="3600" dirty="0">
                <a:latin typeface="Calibri"/>
                <a:cs typeface="Calibri"/>
              </a:rPr>
              <a:t>ty</a:t>
            </a:r>
            <a:endParaRPr sz="3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“Cybersecurity”.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0186" y="767918"/>
            <a:ext cx="17272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100"/>
              </a:spcBef>
              <a:tabLst>
                <a:tab pos="969644" algn="l"/>
              </a:tabLst>
            </a:pPr>
            <a:r>
              <a:rPr sz="3600" spc="-15" dirty="0">
                <a:latin typeface="Calibri"/>
                <a:cs typeface="Calibri"/>
              </a:rPr>
              <a:t>i</a:t>
            </a:r>
            <a:r>
              <a:rPr sz="3600" dirty="0">
                <a:latin typeface="Calibri"/>
                <a:cs typeface="Calibri"/>
              </a:rPr>
              <a:t>s	also  It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4777" y="1316812"/>
            <a:ext cx="15919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basically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63002" y="1316812"/>
            <a:ext cx="12553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latin typeface="Calibri"/>
                <a:cs typeface="Calibri"/>
              </a:rPr>
              <a:t>m</a:t>
            </a:r>
            <a:r>
              <a:rPr sz="3600" dirty="0">
                <a:latin typeface="Calibri"/>
                <a:cs typeface="Calibri"/>
              </a:rPr>
              <a:t>eans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69" y="1865833"/>
            <a:ext cx="8970010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 marR="8890" algn="just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latin typeface="Calibri"/>
                <a:cs typeface="Calibri"/>
              </a:rPr>
              <a:t>protecting </a:t>
            </a:r>
            <a:r>
              <a:rPr sz="3600" dirty="0">
                <a:latin typeface="Calibri"/>
                <a:cs typeface="Calibri"/>
              </a:rPr>
              <a:t>a </a:t>
            </a:r>
            <a:r>
              <a:rPr sz="3600" spc="-20" dirty="0">
                <a:latin typeface="Calibri"/>
                <a:cs typeface="Calibri"/>
              </a:rPr>
              <a:t>website </a:t>
            </a:r>
            <a:r>
              <a:rPr sz="3600" spc="-5" dirty="0">
                <a:latin typeface="Calibri"/>
                <a:cs typeface="Calibri"/>
              </a:rPr>
              <a:t>or </a:t>
            </a:r>
            <a:r>
              <a:rPr sz="3600" spc="-10" dirty="0">
                <a:latin typeface="Calibri"/>
                <a:cs typeface="Calibri"/>
              </a:rPr>
              <a:t>web application </a:t>
            </a:r>
            <a:r>
              <a:rPr sz="3600" spc="-25" dirty="0">
                <a:latin typeface="Calibri"/>
                <a:cs typeface="Calibri"/>
              </a:rPr>
              <a:t>by 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detecting,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preventing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6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responding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50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36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cyber</a:t>
            </a: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threats.</a:t>
            </a:r>
            <a:endParaRPr sz="3600">
              <a:latin typeface="Calibri"/>
              <a:cs typeface="Calibri"/>
            </a:endParaRPr>
          </a:p>
          <a:p>
            <a:pPr marL="585470" marR="5080" indent="-57340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6105" algn="l"/>
              </a:tabLst>
            </a:pPr>
            <a:r>
              <a:rPr sz="3600" spc="-15" dirty="0">
                <a:latin typeface="Calibri"/>
                <a:cs typeface="Calibri"/>
              </a:rPr>
              <a:t>web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security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easy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to</a:t>
            </a:r>
            <a:r>
              <a:rPr sz="3600" spc="-15" dirty="0">
                <a:latin typeface="Calibri"/>
                <a:cs typeface="Calibri"/>
              </a:rPr>
              <a:t> install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and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it</a:t>
            </a:r>
            <a:r>
              <a:rPr sz="3600" spc="79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also 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helps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business</a:t>
            </a:r>
            <a:r>
              <a:rPr sz="3600" spc="-5" dirty="0">
                <a:latin typeface="Calibri"/>
                <a:cs typeface="Calibri"/>
              </a:rPr>
              <a:t> people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to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30" dirty="0">
                <a:latin typeface="Calibri"/>
                <a:cs typeface="Calibri"/>
              </a:rPr>
              <a:t>make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their 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website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30" dirty="0">
                <a:latin typeface="Calibri"/>
                <a:cs typeface="Calibri"/>
              </a:rPr>
              <a:t>safe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and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secure.</a:t>
            </a:r>
            <a:endParaRPr sz="3600">
              <a:latin typeface="Calibri"/>
              <a:cs typeface="Calibri"/>
            </a:endParaRPr>
          </a:p>
          <a:p>
            <a:pPr marL="585470" marR="5080" indent="-57340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6105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web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application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firewall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prevents 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automated </a:t>
            </a:r>
            <a:r>
              <a:rPr sz="3600" spc="-30" dirty="0">
                <a:latin typeface="Calibri"/>
                <a:cs typeface="Calibri"/>
              </a:rPr>
              <a:t>attacks </a:t>
            </a:r>
            <a:r>
              <a:rPr sz="3600" spc="-10" dirty="0">
                <a:latin typeface="Calibri"/>
                <a:cs typeface="Calibri"/>
              </a:rPr>
              <a:t>that </a:t>
            </a:r>
            <a:r>
              <a:rPr sz="3600" spc="-5" dirty="0">
                <a:latin typeface="Calibri"/>
                <a:cs typeface="Calibri"/>
              </a:rPr>
              <a:t>usually </a:t>
            </a:r>
            <a:r>
              <a:rPr sz="3600" spc="-25" dirty="0">
                <a:latin typeface="Calibri"/>
                <a:cs typeface="Calibri"/>
              </a:rPr>
              <a:t>target </a:t>
            </a:r>
            <a:r>
              <a:rPr sz="3600" dirty="0">
                <a:latin typeface="Calibri"/>
                <a:cs typeface="Calibri"/>
              </a:rPr>
              <a:t>small 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lesser-known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websites.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01" y="292605"/>
            <a:ext cx="6788267" cy="6015873"/>
          </a:xfrm>
          <a:prstGeom prst="rect">
            <a:avLst/>
          </a:prstGeom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11" y="259781"/>
            <a:ext cx="8472324" cy="6161969"/>
          </a:xfrm>
          <a:prstGeom prst="rect">
            <a:avLst/>
          </a:prstGeom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8046" y="270383"/>
            <a:ext cx="813942" cy="3987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791" y="821258"/>
            <a:ext cx="85636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  <a:tab pos="1896745" algn="l"/>
                <a:tab pos="3591560" algn="l"/>
                <a:tab pos="4872355" algn="l"/>
                <a:tab pos="6052185" algn="l"/>
                <a:tab pos="6601459" algn="l"/>
                <a:tab pos="7089140" algn="l"/>
              </a:tabLst>
            </a:pP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600" b="1" spc="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600" b="1" spc="1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600" b="1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e	So</a:t>
            </a:r>
            <a:r>
              <a:rPr sz="3600" b="1" spc="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600" b="1" spc="-12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ts	</a:t>
            </a: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600" b="1" spc="-7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600" b="1" spc="-5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3600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r	(SSL)	</a:t>
            </a:r>
            <a:r>
              <a:rPr sz="3600" spc="-15" dirty="0">
                <a:latin typeface="Calibri"/>
                <a:cs typeface="Calibri"/>
              </a:rPr>
              <a:t>i</a:t>
            </a:r>
            <a:r>
              <a:rPr sz="3600" dirty="0">
                <a:latin typeface="Calibri"/>
                <a:cs typeface="Calibri"/>
              </a:rPr>
              <a:t>s	a	</a:t>
            </a:r>
            <a:r>
              <a:rPr sz="3600" spc="-20" dirty="0">
                <a:latin typeface="Calibri"/>
                <a:cs typeface="Calibri"/>
              </a:rPr>
              <a:t>s</a:t>
            </a:r>
            <a:r>
              <a:rPr sz="3600" dirty="0">
                <a:latin typeface="Calibri"/>
                <a:cs typeface="Calibri"/>
              </a:rPr>
              <a:t>ecur</a:t>
            </a:r>
            <a:r>
              <a:rPr sz="3600" spc="-20" dirty="0">
                <a:latin typeface="Calibri"/>
                <a:cs typeface="Calibri"/>
              </a:rPr>
              <a:t>i</a:t>
            </a:r>
            <a:r>
              <a:rPr sz="3600" dirty="0">
                <a:latin typeface="Calibri"/>
                <a:cs typeface="Calibri"/>
              </a:rPr>
              <a:t>ty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215" y="1370152"/>
            <a:ext cx="33083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1110" algn="l"/>
              </a:tabLst>
            </a:pPr>
            <a:r>
              <a:rPr sz="3600" spc="-5" dirty="0">
                <a:latin typeface="Calibri"/>
                <a:cs typeface="Calibri"/>
              </a:rPr>
              <a:t>p</a:t>
            </a:r>
            <a:r>
              <a:rPr sz="3600" spc="-50" dirty="0">
                <a:latin typeface="Calibri"/>
                <a:cs typeface="Calibri"/>
              </a:rPr>
              <a:t>r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spc="-35" dirty="0">
                <a:latin typeface="Calibri"/>
                <a:cs typeface="Calibri"/>
              </a:rPr>
              <a:t>t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spc="-35" dirty="0">
                <a:latin typeface="Calibri"/>
                <a:cs typeface="Calibri"/>
              </a:rPr>
              <a:t>c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l	th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dirty="0">
                <a:latin typeface="Calibri"/>
                <a:cs typeface="Calibri"/>
              </a:rPr>
              <a:t>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4215" y="1919173"/>
            <a:ext cx="38601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706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5" dirty="0">
                <a:latin typeface="Calibri"/>
                <a:cs typeface="Calibri"/>
              </a:rPr>
              <a:t>u</a:t>
            </a:r>
            <a:r>
              <a:rPr sz="3600" dirty="0">
                <a:latin typeface="Calibri"/>
                <a:cs typeface="Calibri"/>
              </a:rPr>
              <a:t>th</a:t>
            </a:r>
            <a:r>
              <a:rPr sz="3600" spc="-15" dirty="0">
                <a:latin typeface="Calibri"/>
                <a:cs typeface="Calibri"/>
              </a:rPr>
              <a:t>e</a:t>
            </a:r>
            <a:r>
              <a:rPr sz="3600" spc="-20" dirty="0">
                <a:latin typeface="Calibri"/>
                <a:cs typeface="Calibri"/>
              </a:rPr>
              <a:t>n</a:t>
            </a:r>
            <a:r>
              <a:rPr sz="3600" dirty="0">
                <a:latin typeface="Calibri"/>
                <a:cs typeface="Calibri"/>
              </a:rPr>
              <a:t>t</a:t>
            </a:r>
            <a:r>
              <a:rPr sz="3600" spc="-15" dirty="0">
                <a:latin typeface="Calibri"/>
                <a:cs typeface="Calibri"/>
              </a:rPr>
              <a:t>i</a:t>
            </a:r>
            <a:r>
              <a:rPr sz="3600" spc="-35" dirty="0">
                <a:latin typeface="Calibri"/>
                <a:cs typeface="Calibri"/>
              </a:rPr>
              <a:t>c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dirty="0">
                <a:latin typeface="Calibri"/>
                <a:cs typeface="Calibri"/>
              </a:rPr>
              <a:t>t</a:t>
            </a:r>
            <a:r>
              <a:rPr sz="3600" spc="-15" dirty="0">
                <a:latin typeface="Calibri"/>
                <a:cs typeface="Calibri"/>
              </a:rPr>
              <a:t>i</a:t>
            </a:r>
            <a:r>
              <a:rPr sz="3600" spc="-5" dirty="0">
                <a:latin typeface="Calibri"/>
                <a:cs typeface="Calibri"/>
              </a:rPr>
              <a:t>on</a:t>
            </a:r>
            <a:r>
              <a:rPr sz="3600" dirty="0">
                <a:latin typeface="Calibri"/>
                <a:cs typeface="Calibri"/>
              </a:rPr>
              <a:t>,	and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4973" y="1370152"/>
            <a:ext cx="407924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0330">
              <a:lnSpc>
                <a:spcPct val="100000"/>
              </a:lnSpc>
              <a:spcBef>
                <a:spcPts val="100"/>
              </a:spcBef>
              <a:tabLst>
                <a:tab pos="1868805" algn="l"/>
                <a:tab pos="2564130" algn="l"/>
                <a:tab pos="2658745" algn="l"/>
              </a:tabLst>
            </a:pPr>
            <a:r>
              <a:rPr sz="3600" spc="-5" dirty="0">
                <a:latin typeface="Calibri"/>
                <a:cs typeface="Calibri"/>
              </a:rPr>
              <a:t>p</a:t>
            </a:r>
            <a:r>
              <a:rPr sz="3600" spc="-55" dirty="0">
                <a:latin typeface="Calibri"/>
                <a:cs typeface="Calibri"/>
              </a:rPr>
              <a:t>r</a:t>
            </a:r>
            <a:r>
              <a:rPr sz="3600" spc="-30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vid</a:t>
            </a:r>
            <a:r>
              <a:rPr sz="3600" spc="-15" dirty="0">
                <a:latin typeface="Calibri"/>
                <a:cs typeface="Calibri"/>
              </a:rPr>
              <a:t>e</a:t>
            </a:r>
            <a:r>
              <a:rPr sz="3600" dirty="0">
                <a:latin typeface="Calibri"/>
                <a:cs typeface="Calibri"/>
              </a:rPr>
              <a:t>s			</a:t>
            </a:r>
            <a:r>
              <a:rPr sz="3600" spc="-5" dirty="0">
                <a:latin typeface="Calibri"/>
                <a:cs typeface="Calibri"/>
              </a:rPr>
              <a:t>pr</a:t>
            </a:r>
            <a:r>
              <a:rPr sz="3600" spc="-20" dirty="0">
                <a:latin typeface="Calibri"/>
                <a:cs typeface="Calibri"/>
              </a:rPr>
              <a:t>i</a:t>
            </a:r>
            <a:r>
              <a:rPr sz="3600" spc="-45" dirty="0">
                <a:latin typeface="Calibri"/>
                <a:cs typeface="Calibri"/>
              </a:rPr>
              <a:t>v</a:t>
            </a:r>
            <a:r>
              <a:rPr sz="3600" dirty="0">
                <a:latin typeface="Calibri"/>
                <a:cs typeface="Calibri"/>
              </a:rPr>
              <a:t>ac</a:t>
            </a:r>
            <a:r>
              <a:rPr sz="3600" spc="-275" dirty="0">
                <a:latin typeface="Calibri"/>
                <a:cs typeface="Calibri"/>
              </a:rPr>
              <a:t>y</a:t>
            </a:r>
            <a:r>
              <a:rPr sz="3600" dirty="0">
                <a:latin typeface="Calibri"/>
                <a:cs typeface="Calibri"/>
              </a:rPr>
              <a:t>,  </a:t>
            </a:r>
            <a:r>
              <a:rPr sz="3600" spc="-10" dirty="0">
                <a:latin typeface="Calibri"/>
                <a:cs typeface="Calibri"/>
              </a:rPr>
              <a:t>i</a:t>
            </a:r>
            <a:r>
              <a:rPr sz="3600" spc="-20" dirty="0">
                <a:latin typeface="Calibri"/>
                <a:cs typeface="Calibri"/>
              </a:rPr>
              <a:t>n</a:t>
            </a:r>
            <a:r>
              <a:rPr sz="3600" spc="-55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e</a:t>
            </a:r>
            <a:r>
              <a:rPr sz="3600" spc="10" dirty="0">
                <a:latin typeface="Calibri"/>
                <a:cs typeface="Calibri"/>
              </a:rPr>
              <a:t>g</a:t>
            </a:r>
            <a:r>
              <a:rPr sz="3600" dirty="0">
                <a:latin typeface="Calibri"/>
                <a:cs typeface="Calibri"/>
              </a:rPr>
              <a:t>r</a:t>
            </a:r>
            <a:r>
              <a:rPr sz="3600" spc="-25" dirty="0">
                <a:latin typeface="Calibri"/>
                <a:cs typeface="Calibri"/>
              </a:rPr>
              <a:t>i</a:t>
            </a:r>
            <a:r>
              <a:rPr sz="3600" dirty="0">
                <a:latin typeface="Calibri"/>
                <a:cs typeface="Calibri"/>
              </a:rPr>
              <a:t>ty	</a:t>
            </a:r>
            <a:r>
              <a:rPr sz="3600" spc="-35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o	I</a:t>
            </a:r>
            <a:r>
              <a:rPr sz="3600" spc="-15" dirty="0">
                <a:latin typeface="Calibri"/>
                <a:cs typeface="Calibri"/>
              </a:rPr>
              <a:t>n</a:t>
            </a:r>
            <a:r>
              <a:rPr sz="3600" spc="-55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er</a:t>
            </a:r>
            <a:r>
              <a:rPr sz="3600" spc="-20" dirty="0">
                <a:latin typeface="Calibri"/>
                <a:cs typeface="Calibri"/>
              </a:rPr>
              <a:t>n</a:t>
            </a:r>
            <a:r>
              <a:rPr sz="3600" spc="-45" dirty="0">
                <a:latin typeface="Calibri"/>
                <a:cs typeface="Calibri"/>
              </a:rPr>
              <a:t>e</a:t>
            </a:r>
            <a:r>
              <a:rPr sz="3600" dirty="0">
                <a:latin typeface="Calibri"/>
                <a:cs typeface="Calibri"/>
              </a:rPr>
              <a:t>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791" y="2358450"/>
            <a:ext cx="8563610" cy="41973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965"/>
              </a:spcBef>
            </a:pPr>
            <a:r>
              <a:rPr sz="3600" spc="-10" dirty="0">
                <a:latin typeface="Calibri"/>
                <a:cs typeface="Calibri"/>
              </a:rPr>
              <a:t>communications.</a:t>
            </a:r>
            <a:endParaRPr sz="36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dirty="0">
                <a:latin typeface="Calibri"/>
                <a:cs typeface="Calibri"/>
              </a:rPr>
              <a:t>SSL </a:t>
            </a:r>
            <a:r>
              <a:rPr sz="3600" spc="-15" dirty="0">
                <a:latin typeface="Calibri"/>
                <a:cs typeface="Calibri"/>
              </a:rPr>
              <a:t>eventually </a:t>
            </a:r>
            <a:r>
              <a:rPr sz="3600" spc="-20" dirty="0">
                <a:latin typeface="Calibri"/>
                <a:cs typeface="Calibri"/>
              </a:rPr>
              <a:t>evolved into </a:t>
            </a:r>
            <a:r>
              <a:rPr sz="3600" spc="-40" dirty="0">
                <a:latin typeface="Calibri"/>
                <a:cs typeface="Calibri"/>
              </a:rPr>
              <a:t>Transport </a:t>
            </a:r>
            <a:r>
              <a:rPr sz="3600" spc="-30" dirty="0">
                <a:latin typeface="Calibri"/>
                <a:cs typeface="Calibri"/>
              </a:rPr>
              <a:t>Layer 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Security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(TLS).</a:t>
            </a:r>
            <a:endParaRPr sz="3600">
              <a:latin typeface="Calibri"/>
              <a:cs typeface="Calibri"/>
            </a:endParaRPr>
          </a:p>
          <a:p>
            <a:pPr marL="356870" marR="5715" indent="-344805" algn="just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spc="5" dirty="0">
                <a:latin typeface="Calibri"/>
                <a:cs typeface="Calibri"/>
              </a:rPr>
              <a:t>SSL,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or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Secure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Sockets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80" dirty="0">
                <a:latin typeface="Calibri"/>
                <a:cs typeface="Calibri"/>
              </a:rPr>
              <a:t>Layer,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an 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encryption-based</a:t>
            </a:r>
            <a:r>
              <a:rPr sz="3600" spc="80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Internet</a:t>
            </a:r>
            <a:r>
              <a:rPr sz="3600" spc="7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security 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protocol. </a:t>
            </a:r>
            <a:r>
              <a:rPr sz="3600" dirty="0">
                <a:latin typeface="Calibri"/>
                <a:cs typeface="Calibri"/>
              </a:rPr>
              <a:t>It </a:t>
            </a:r>
            <a:r>
              <a:rPr sz="3600" spc="-20" dirty="0">
                <a:latin typeface="Calibri"/>
                <a:cs typeface="Calibri"/>
              </a:rPr>
              <a:t>was </a:t>
            </a:r>
            <a:r>
              <a:rPr sz="3600" spc="-30" dirty="0">
                <a:latin typeface="Calibri"/>
                <a:cs typeface="Calibri"/>
              </a:rPr>
              <a:t>first </a:t>
            </a:r>
            <a:r>
              <a:rPr sz="3600" spc="-10" dirty="0">
                <a:latin typeface="Calibri"/>
                <a:cs typeface="Calibri"/>
              </a:rPr>
              <a:t>developed </a:t>
            </a:r>
            <a:r>
              <a:rPr sz="3600" spc="-15" dirty="0">
                <a:latin typeface="Calibri"/>
                <a:cs typeface="Calibri"/>
              </a:rPr>
              <a:t>by Netscape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in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1995.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9954" y="324484"/>
            <a:ext cx="4815205" cy="38544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791" y="1069670"/>
            <a:ext cx="8671560" cy="288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dirty="0">
                <a:latin typeface="Calibri"/>
                <a:cs typeface="Calibri"/>
              </a:rPr>
              <a:t>SSL </a:t>
            </a:r>
            <a:r>
              <a:rPr sz="3600" spc="-5" dirty="0">
                <a:latin typeface="Calibri"/>
                <a:cs typeface="Calibri"/>
              </a:rPr>
              <a:t>encrypts </a:t>
            </a:r>
            <a:r>
              <a:rPr sz="3600" spc="-30" dirty="0">
                <a:latin typeface="Calibri"/>
                <a:cs typeface="Calibri"/>
              </a:rPr>
              <a:t>data </a:t>
            </a:r>
            <a:r>
              <a:rPr sz="3600" spc="-5" dirty="0">
                <a:latin typeface="Calibri"/>
                <a:cs typeface="Calibri"/>
              </a:rPr>
              <a:t>that is </a:t>
            </a:r>
            <a:r>
              <a:rPr sz="3600" spc="-25" dirty="0">
                <a:latin typeface="Calibri"/>
                <a:cs typeface="Calibri"/>
              </a:rPr>
              <a:t>transmitted </a:t>
            </a:r>
            <a:r>
              <a:rPr sz="3600" spc="-15" dirty="0">
                <a:latin typeface="Calibri"/>
                <a:cs typeface="Calibri"/>
              </a:rPr>
              <a:t>across 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web.</a:t>
            </a:r>
            <a:endParaRPr sz="36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dirty="0">
                <a:latin typeface="Calibri"/>
                <a:cs typeface="Calibri"/>
              </a:rPr>
              <a:t>SSL </a:t>
            </a:r>
            <a:r>
              <a:rPr sz="3600" spc="-15" dirty="0">
                <a:latin typeface="Calibri"/>
                <a:cs typeface="Calibri"/>
              </a:rPr>
              <a:t>initiates an authentication </a:t>
            </a:r>
            <a:r>
              <a:rPr sz="3600" spc="-20" dirty="0">
                <a:latin typeface="Calibri"/>
                <a:cs typeface="Calibri"/>
              </a:rPr>
              <a:t>process </a:t>
            </a:r>
            <a:r>
              <a:rPr sz="3600" spc="-10" dirty="0">
                <a:latin typeface="Calibri"/>
                <a:cs typeface="Calibri"/>
              </a:rPr>
              <a:t>called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handshake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two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communicating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devices</a:t>
            </a:r>
            <a:r>
              <a:rPr sz="3600" spc="56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to</a:t>
            </a:r>
            <a:r>
              <a:rPr sz="3600" spc="54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ensure</a:t>
            </a:r>
            <a:r>
              <a:rPr sz="3600" spc="56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that</a:t>
            </a:r>
            <a:r>
              <a:rPr sz="3600" spc="56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both</a:t>
            </a:r>
            <a:r>
              <a:rPr sz="3600" spc="509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devices</a:t>
            </a:r>
            <a:r>
              <a:rPr sz="3600" spc="565" dirty="0">
                <a:latin typeface="Calibri"/>
                <a:cs typeface="Calibri"/>
              </a:rPr>
              <a:t> </a:t>
            </a:r>
            <a:r>
              <a:rPr sz="3600" spc="-30" dirty="0">
                <a:latin typeface="Calibri"/>
                <a:cs typeface="Calibri"/>
              </a:rPr>
              <a:t>are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791" y="3814445"/>
            <a:ext cx="6061710" cy="189166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965"/>
              </a:spcBef>
            </a:pPr>
            <a:r>
              <a:rPr sz="3600" spc="-15" dirty="0">
                <a:latin typeface="Calibri"/>
                <a:cs typeface="Calibri"/>
              </a:rPr>
              <a:t>really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who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they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claim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to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be.</a:t>
            </a:r>
            <a:endParaRPr sz="36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7505" algn="l"/>
                <a:tab pos="1256030" algn="l"/>
                <a:tab pos="2287270" algn="l"/>
                <a:tab pos="4018915" algn="l"/>
                <a:tab pos="5226050" algn="l"/>
              </a:tabLst>
            </a:pPr>
            <a:r>
              <a:rPr sz="3600" dirty="0">
                <a:latin typeface="Calibri"/>
                <a:cs typeface="Calibri"/>
              </a:rPr>
              <a:t>SSL	also	</a:t>
            </a:r>
            <a:r>
              <a:rPr sz="3600" spc="-5" dirty="0">
                <a:latin typeface="Calibri"/>
                <a:cs typeface="Calibri"/>
              </a:rPr>
              <a:t>digi</a:t>
            </a:r>
            <a:r>
              <a:rPr sz="3600" spc="-70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al</a:t>
            </a:r>
            <a:r>
              <a:rPr sz="3600" spc="-25" dirty="0">
                <a:latin typeface="Calibri"/>
                <a:cs typeface="Calibri"/>
              </a:rPr>
              <a:t>l</a:t>
            </a:r>
            <a:r>
              <a:rPr sz="3600" dirty="0">
                <a:latin typeface="Calibri"/>
                <a:cs typeface="Calibri"/>
              </a:rPr>
              <a:t>y	</a:t>
            </a:r>
            <a:r>
              <a:rPr sz="3600" spc="-5" dirty="0">
                <a:latin typeface="Calibri"/>
                <a:cs typeface="Calibri"/>
              </a:rPr>
              <a:t>sign</a:t>
            </a:r>
            <a:r>
              <a:rPr sz="3600" dirty="0">
                <a:latin typeface="Calibri"/>
                <a:cs typeface="Calibri"/>
              </a:rPr>
              <a:t>s	</a:t>
            </a:r>
            <a:r>
              <a:rPr sz="3600" spc="-5" dirty="0">
                <a:latin typeface="Calibri"/>
                <a:cs typeface="Calibri"/>
              </a:rPr>
              <a:t>d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a  </a:t>
            </a:r>
            <a:r>
              <a:rPr sz="3600" spc="-15" dirty="0">
                <a:latin typeface="Calibri"/>
                <a:cs typeface="Calibri"/>
              </a:rPr>
              <a:t>provide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data </a:t>
            </a:r>
            <a:r>
              <a:rPr sz="3600" spc="-35" dirty="0">
                <a:latin typeface="Calibri"/>
                <a:cs typeface="Calibri"/>
              </a:rPr>
              <a:t>integrity.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3426" y="4583048"/>
            <a:ext cx="2346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0715" algn="l"/>
                <a:tab pos="1945639" algn="l"/>
              </a:tabLst>
            </a:pPr>
            <a:r>
              <a:rPr sz="3600" spc="-35" dirty="0">
                <a:latin typeface="Calibri"/>
                <a:cs typeface="Calibri"/>
              </a:rPr>
              <a:t>i</a:t>
            </a:r>
            <a:r>
              <a:rPr sz="3600" dirty="0">
                <a:latin typeface="Calibri"/>
                <a:cs typeface="Calibri"/>
              </a:rPr>
              <a:t>n	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spc="-60" dirty="0">
                <a:latin typeface="Calibri"/>
                <a:cs typeface="Calibri"/>
              </a:rPr>
              <a:t>r</a:t>
            </a:r>
            <a:r>
              <a:rPr sz="3600" spc="-5" dirty="0">
                <a:latin typeface="Calibri"/>
                <a:cs typeface="Calibri"/>
              </a:rPr>
              <a:t>d</a:t>
            </a:r>
            <a:r>
              <a:rPr sz="3600" spc="5" dirty="0">
                <a:latin typeface="Calibri"/>
                <a:cs typeface="Calibri"/>
              </a:rPr>
              <a:t>e</a:t>
            </a:r>
            <a:r>
              <a:rPr sz="3600" dirty="0">
                <a:latin typeface="Calibri"/>
                <a:cs typeface="Calibri"/>
              </a:rPr>
              <a:t>r	</a:t>
            </a:r>
            <a:r>
              <a:rPr sz="3600" spc="-30" dirty="0">
                <a:latin typeface="Calibri"/>
                <a:cs typeface="Calibri"/>
              </a:rPr>
              <a:t>to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791" y="287528"/>
            <a:ext cx="2975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  <a:tab pos="1289685" algn="l"/>
              </a:tabLst>
            </a:pP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SSL	supports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9296" y="287528"/>
            <a:ext cx="5302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4405" algn="l"/>
                <a:tab pos="3034030" algn="l"/>
              </a:tabLst>
            </a:pP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the	following	</a:t>
            </a: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information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215" y="835863"/>
            <a:ext cx="36036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r>
              <a:rPr sz="36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principles: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791" y="1494485"/>
            <a:ext cx="57054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2150" algn="l"/>
                <a:tab pos="3192780" algn="l"/>
                <a:tab pos="4869815" algn="l"/>
              </a:tabLst>
            </a:pP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.	Enc</a:t>
            </a:r>
            <a:r>
              <a:rPr sz="3600" b="1" spc="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tio</a:t>
            </a:r>
            <a:r>
              <a:rPr sz="3600" b="1" spc="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:	</a:t>
            </a:r>
            <a:r>
              <a:rPr sz="3600" spc="-5" dirty="0">
                <a:latin typeface="Calibri"/>
                <a:cs typeface="Calibri"/>
              </a:rPr>
              <a:t>p</a:t>
            </a:r>
            <a:r>
              <a:rPr sz="3600" spc="-60" dirty="0">
                <a:latin typeface="Calibri"/>
                <a:cs typeface="Calibri"/>
              </a:rPr>
              <a:t>r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spc="-60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ect	</a:t>
            </a:r>
            <a:r>
              <a:rPr sz="3600" spc="-5" dirty="0">
                <a:latin typeface="Calibri"/>
                <a:cs typeface="Calibri"/>
              </a:rPr>
              <a:t>d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3385" y="1494485"/>
            <a:ext cx="2557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</a:t>
            </a:r>
            <a:r>
              <a:rPr sz="3600" spc="-90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10" dirty="0">
                <a:latin typeface="Calibri"/>
                <a:cs typeface="Calibri"/>
              </a:rPr>
              <a:t>s</a:t>
            </a:r>
            <a:r>
              <a:rPr sz="3600" dirty="0">
                <a:latin typeface="Calibri"/>
                <a:cs typeface="Calibri"/>
              </a:rPr>
              <a:t>m</a:t>
            </a:r>
            <a:r>
              <a:rPr sz="3600" spc="-15" dirty="0">
                <a:latin typeface="Calibri"/>
                <a:cs typeface="Calibri"/>
              </a:rPr>
              <a:t>i</a:t>
            </a:r>
            <a:r>
              <a:rPr sz="3600" spc="-5" dirty="0">
                <a:latin typeface="Calibri"/>
                <a:cs typeface="Calibri"/>
              </a:rPr>
              <a:t>s</a:t>
            </a:r>
            <a:r>
              <a:rPr sz="3600" spc="10" dirty="0">
                <a:latin typeface="Calibri"/>
                <a:cs typeface="Calibri"/>
              </a:rPr>
              <a:t>s</a:t>
            </a:r>
            <a:r>
              <a:rPr sz="3600" spc="-10" dirty="0">
                <a:latin typeface="Calibri"/>
                <a:cs typeface="Calibri"/>
              </a:rPr>
              <a:t>i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spc="-25" dirty="0">
                <a:latin typeface="Calibri"/>
                <a:cs typeface="Calibri"/>
              </a:rPr>
              <a:t>n</a:t>
            </a:r>
            <a:r>
              <a:rPr sz="3600" dirty="0">
                <a:latin typeface="Calibri"/>
                <a:cs typeface="Calibri"/>
              </a:rPr>
              <a:t>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791" y="2043506"/>
            <a:ext cx="8564245" cy="408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latin typeface="Calibri"/>
                <a:cs typeface="Calibri"/>
              </a:rPr>
              <a:t>(e.g.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browser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30" dirty="0">
                <a:latin typeface="Calibri"/>
                <a:cs typeface="Calibri"/>
              </a:rPr>
              <a:t>to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server,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server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to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45" dirty="0">
                <a:latin typeface="Calibri"/>
                <a:cs typeface="Calibri"/>
              </a:rPr>
              <a:t>server, 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application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to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server,</a:t>
            </a:r>
            <a:r>
              <a:rPr sz="3600" spc="-20" dirty="0">
                <a:latin typeface="Calibri"/>
                <a:cs typeface="Calibri"/>
              </a:rPr>
              <a:t> etc.)</a:t>
            </a:r>
            <a:endParaRPr sz="360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869"/>
              </a:spcBef>
              <a:buAutoNum type="arabicPeriod" startAt="2"/>
              <a:tabLst>
                <a:tab pos="568325" algn="l"/>
              </a:tabLst>
            </a:pP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Authentication:</a:t>
            </a:r>
            <a:r>
              <a:rPr sz="3600" b="1" spc="7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ensure</a:t>
            </a:r>
            <a:r>
              <a:rPr sz="3600" spc="-10" dirty="0">
                <a:latin typeface="Calibri"/>
                <a:cs typeface="Calibri"/>
              </a:rPr>
              <a:t> the</a:t>
            </a:r>
            <a:r>
              <a:rPr sz="3600" spc="75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server</a:t>
            </a:r>
            <a:r>
              <a:rPr sz="3600" spc="755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you’re </a:t>
            </a:r>
            <a:r>
              <a:rPr sz="3600" spc="-80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connected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is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actually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correct</a:t>
            </a:r>
            <a:r>
              <a:rPr sz="3600" spc="25" dirty="0">
                <a:latin typeface="Calibri"/>
                <a:cs typeface="Calibri"/>
              </a:rPr>
              <a:t> </a:t>
            </a:r>
            <a:r>
              <a:rPr sz="3600" spc="-55" dirty="0">
                <a:latin typeface="Calibri"/>
                <a:cs typeface="Calibri"/>
              </a:rPr>
              <a:t>server.</a:t>
            </a:r>
            <a:endParaRPr sz="3600">
              <a:latin typeface="Calibri"/>
              <a:cs typeface="Calibri"/>
            </a:endParaRPr>
          </a:p>
          <a:p>
            <a:pPr marL="12700" marR="8255" algn="just">
              <a:lnSpc>
                <a:spcPct val="100000"/>
              </a:lnSpc>
              <a:spcBef>
                <a:spcPts val="870"/>
              </a:spcBef>
              <a:buAutoNum type="arabicPeriod" startAt="2"/>
              <a:tabLst>
                <a:tab pos="497840" algn="l"/>
              </a:tabLst>
            </a:pP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Data integrity: </a:t>
            </a:r>
            <a:r>
              <a:rPr sz="3600" spc="-15" dirty="0">
                <a:latin typeface="Calibri"/>
                <a:cs typeface="Calibri"/>
              </a:rPr>
              <a:t>ensure </a:t>
            </a:r>
            <a:r>
              <a:rPr sz="3600" spc="-5" dirty="0">
                <a:latin typeface="Calibri"/>
                <a:cs typeface="Calibri"/>
              </a:rPr>
              <a:t>that </a:t>
            </a:r>
            <a:r>
              <a:rPr sz="3600" spc="-20" dirty="0">
                <a:latin typeface="Calibri"/>
                <a:cs typeface="Calibri"/>
              </a:rPr>
              <a:t>the data </a:t>
            </a:r>
            <a:r>
              <a:rPr sz="3600" spc="-10" dirty="0">
                <a:latin typeface="Calibri"/>
                <a:cs typeface="Calibri"/>
              </a:rPr>
              <a:t>that is 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requested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or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submitted</a:t>
            </a:r>
            <a:r>
              <a:rPr sz="3600" spc="-10" dirty="0">
                <a:latin typeface="Calibri"/>
                <a:cs typeface="Calibri"/>
              </a:rPr>
              <a:t> 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what</a:t>
            </a:r>
            <a:r>
              <a:rPr sz="3600" spc="-10" dirty="0">
                <a:latin typeface="Calibri"/>
                <a:cs typeface="Calibri"/>
              </a:rPr>
              <a:t> 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actually 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delivered.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4294" y="1011707"/>
            <a:ext cx="6884034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THANK</a:t>
            </a:r>
            <a:r>
              <a:rPr sz="8800" b="1" spc="-1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8800" b="1" spc="20" dirty="0">
                <a:solidFill>
                  <a:srgbClr val="00AF50"/>
                </a:solidFill>
                <a:latin typeface="Times New Roman"/>
                <a:cs typeface="Times New Roman"/>
              </a:rPr>
              <a:t>YOU</a:t>
            </a:r>
            <a:endParaRPr sz="8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2667000"/>
            <a:ext cx="3505200" cy="253288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090" y="1921261"/>
            <a:ext cx="7693374" cy="2410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570" indent="-342871" algn="just">
              <a:spcBef>
                <a:spcPts val="100"/>
              </a:spcBef>
              <a:buFont typeface="Arial MT"/>
              <a:buChar char="•"/>
              <a:tabLst>
                <a:tab pos="355570" algn="l"/>
              </a:tabLst>
            </a:pPr>
            <a:r>
              <a:rPr sz="3000" dirty="0">
                <a:latin typeface="Tahoma"/>
                <a:cs typeface="Tahoma"/>
              </a:rPr>
              <a:t>Low</a:t>
            </a:r>
            <a:r>
              <a:rPr sz="3000" spc="-6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maintenance</a:t>
            </a:r>
            <a:endParaRPr sz="3000">
              <a:latin typeface="Tahoma"/>
              <a:cs typeface="Tahoma"/>
            </a:endParaRPr>
          </a:p>
          <a:p>
            <a:pPr marL="355570" marR="5080" indent="760665" algn="just">
              <a:lnSpc>
                <a:spcPct val="80000"/>
              </a:lnSpc>
              <a:spcBef>
                <a:spcPts val="725"/>
              </a:spcBef>
            </a:pPr>
            <a:r>
              <a:rPr sz="3000" spc="-5" dirty="0">
                <a:latin typeface="Tahoma"/>
                <a:cs typeface="Tahoma"/>
              </a:rPr>
              <a:t>With information residing </a:t>
            </a:r>
            <a:r>
              <a:rPr sz="3000" spc="5" dirty="0">
                <a:latin typeface="Tahoma"/>
                <a:cs typeface="Tahoma"/>
              </a:rPr>
              <a:t>in </a:t>
            </a:r>
            <a:r>
              <a:rPr sz="3000" dirty="0">
                <a:latin typeface="Tahoma"/>
                <a:cs typeface="Tahoma"/>
              </a:rPr>
              <a:t>only one 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place - </a:t>
            </a:r>
            <a:r>
              <a:rPr sz="3000" spc="-10" dirty="0">
                <a:latin typeface="Tahoma"/>
                <a:cs typeface="Tahoma"/>
              </a:rPr>
              <a:t>the </a:t>
            </a:r>
            <a:r>
              <a:rPr sz="3000" spc="-40" dirty="0">
                <a:latin typeface="Tahoma"/>
                <a:cs typeface="Tahoma"/>
              </a:rPr>
              <a:t>Web </a:t>
            </a:r>
            <a:r>
              <a:rPr sz="3000" spc="-10" dirty="0">
                <a:latin typeface="Tahoma"/>
                <a:cs typeface="Tahoma"/>
              </a:rPr>
              <a:t>server </a:t>
            </a:r>
            <a:r>
              <a:rPr sz="3000" dirty="0">
                <a:latin typeface="Tahoma"/>
                <a:cs typeface="Tahoma"/>
              </a:rPr>
              <a:t>- </a:t>
            </a:r>
            <a:r>
              <a:rPr sz="3000" spc="-5" dirty="0">
                <a:latin typeface="Tahoma"/>
                <a:cs typeface="Tahoma"/>
              </a:rPr>
              <a:t>it is </a:t>
            </a:r>
            <a:r>
              <a:rPr sz="3000" spc="-10" dirty="0">
                <a:latin typeface="Tahoma"/>
                <a:cs typeface="Tahoma"/>
              </a:rPr>
              <a:t>relatively </a:t>
            </a:r>
            <a:r>
              <a:rPr sz="3000" spc="-5" dirty="0">
                <a:latin typeface="Tahoma"/>
                <a:cs typeface="Tahoma"/>
              </a:rPr>
              <a:t>easy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and</a:t>
            </a:r>
            <a:r>
              <a:rPr sz="3000" spc="490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affordable</a:t>
            </a:r>
            <a:r>
              <a:rPr sz="3000" spc="5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to</a:t>
            </a:r>
            <a:r>
              <a:rPr sz="3000" spc="509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add</a:t>
            </a:r>
            <a:r>
              <a:rPr sz="3000" spc="50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new</a:t>
            </a:r>
            <a:r>
              <a:rPr sz="3000" spc="49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information</a:t>
            </a:r>
            <a:r>
              <a:rPr sz="3000" spc="50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or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to </a:t>
            </a:r>
            <a:r>
              <a:rPr sz="3000" spc="-5" dirty="0">
                <a:latin typeface="Tahoma"/>
                <a:cs typeface="Tahoma"/>
              </a:rPr>
              <a:t>update existing information </a:t>
            </a:r>
            <a:r>
              <a:rPr sz="3000" dirty="0">
                <a:latin typeface="Tahoma"/>
                <a:cs typeface="Tahoma"/>
              </a:rPr>
              <a:t>and </a:t>
            </a:r>
            <a:r>
              <a:rPr sz="3000" spc="-5" dirty="0">
                <a:latin typeface="Tahoma"/>
                <a:cs typeface="Tahoma"/>
              </a:rPr>
              <a:t>make </a:t>
            </a:r>
            <a:r>
              <a:rPr sz="3000" spc="5" dirty="0">
                <a:latin typeface="Tahoma"/>
                <a:cs typeface="Tahoma"/>
              </a:rPr>
              <a:t>it </a:t>
            </a:r>
            <a:r>
              <a:rPr sz="3000" spc="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instantly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available.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4538" y="671885"/>
            <a:ext cx="5382734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dirty="0"/>
              <a:t>What</a:t>
            </a:r>
            <a:r>
              <a:rPr spc="-65" dirty="0"/>
              <a:t> </a:t>
            </a:r>
            <a:r>
              <a:rPr spc="-5" dirty="0"/>
              <a:t>is</a:t>
            </a:r>
            <a:r>
              <a:rPr spc="-45" dirty="0"/>
              <a:t> </a:t>
            </a:r>
            <a:r>
              <a:rPr dirty="0"/>
              <a:t>Extranet?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091" y="2011555"/>
            <a:ext cx="7987368" cy="45468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570" marR="133973" indent="-342871">
              <a:spcBef>
                <a:spcPts val="105"/>
              </a:spcBef>
              <a:buFont typeface="Arial MT"/>
              <a:buChar char="•"/>
              <a:tabLst>
                <a:tab pos="354935" algn="l"/>
                <a:tab pos="355570" algn="l"/>
              </a:tabLst>
            </a:pPr>
            <a:r>
              <a:rPr sz="3199" dirty="0">
                <a:latin typeface="Tahoma"/>
                <a:cs typeface="Tahoma"/>
              </a:rPr>
              <a:t>is an </a:t>
            </a:r>
            <a:r>
              <a:rPr sz="3199" spc="-10" dirty="0">
                <a:latin typeface="Tahoma"/>
                <a:cs typeface="Tahoma"/>
              </a:rPr>
              <a:t>intranet </a:t>
            </a:r>
            <a:r>
              <a:rPr sz="3199" spc="-15" dirty="0">
                <a:latin typeface="Tahoma"/>
                <a:cs typeface="Tahoma"/>
              </a:rPr>
              <a:t>for </a:t>
            </a:r>
            <a:r>
              <a:rPr sz="3199" dirty="0">
                <a:latin typeface="Tahoma"/>
                <a:cs typeface="Tahoma"/>
              </a:rPr>
              <a:t>outside authorized users </a:t>
            </a:r>
            <a:r>
              <a:rPr sz="3199" spc="-985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using</a:t>
            </a:r>
            <a:r>
              <a:rPr sz="3199" spc="-15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same</a:t>
            </a:r>
            <a:r>
              <a:rPr sz="3199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internet technologies.</a:t>
            </a:r>
            <a:r>
              <a:rPr sz="3199" spc="10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The </a:t>
            </a:r>
            <a:r>
              <a:rPr sz="3199" spc="5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outside users </a:t>
            </a:r>
            <a:r>
              <a:rPr sz="3199" spc="-5" dirty="0">
                <a:latin typeface="Tahoma"/>
                <a:cs typeface="Tahoma"/>
              </a:rPr>
              <a:t>are trusted </a:t>
            </a:r>
            <a:r>
              <a:rPr sz="3199" dirty="0">
                <a:latin typeface="Tahoma"/>
                <a:cs typeface="Tahoma"/>
              </a:rPr>
              <a:t>partners of </a:t>
            </a:r>
            <a:r>
              <a:rPr sz="3199" spc="-5" dirty="0">
                <a:latin typeface="Tahoma"/>
                <a:cs typeface="Tahoma"/>
              </a:rPr>
              <a:t>the </a:t>
            </a:r>
            <a:r>
              <a:rPr sz="3199" dirty="0">
                <a:latin typeface="Tahoma"/>
                <a:cs typeface="Tahoma"/>
              </a:rPr>
              <a:t> organization who </a:t>
            </a:r>
            <a:r>
              <a:rPr sz="3199" spc="-15" dirty="0">
                <a:latin typeface="Tahoma"/>
                <a:cs typeface="Tahoma"/>
              </a:rPr>
              <a:t>have </a:t>
            </a:r>
            <a:r>
              <a:rPr sz="3199" spc="-5" dirty="0">
                <a:latin typeface="Tahoma"/>
                <a:cs typeface="Tahoma"/>
              </a:rPr>
              <a:t>access to </a:t>
            </a:r>
            <a:r>
              <a:rPr sz="3199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information </a:t>
            </a:r>
            <a:r>
              <a:rPr sz="3199" dirty="0">
                <a:latin typeface="Tahoma"/>
                <a:cs typeface="Tahoma"/>
              </a:rPr>
              <a:t>of </a:t>
            </a:r>
            <a:r>
              <a:rPr sz="3199" spc="-5" dirty="0">
                <a:latin typeface="Tahoma"/>
                <a:cs typeface="Tahoma"/>
              </a:rPr>
              <a:t>their interest</a:t>
            </a:r>
            <a:r>
              <a:rPr sz="3199" dirty="0">
                <a:latin typeface="Tahoma"/>
                <a:cs typeface="Tahoma"/>
              </a:rPr>
              <a:t> &amp; </a:t>
            </a:r>
            <a:r>
              <a:rPr sz="3199" spc="-5" dirty="0">
                <a:latin typeface="Tahoma"/>
                <a:cs typeface="Tahoma"/>
              </a:rPr>
              <a:t>concern.</a:t>
            </a:r>
            <a:endParaRPr sz="3199">
              <a:latin typeface="Tahoma"/>
              <a:cs typeface="Tahoma"/>
            </a:endParaRPr>
          </a:p>
          <a:p>
            <a:pPr marL="355570" marR="5080" indent="-342871">
              <a:spcBef>
                <a:spcPts val="770"/>
              </a:spcBef>
              <a:buFont typeface="Arial MT"/>
              <a:buChar char="•"/>
              <a:tabLst>
                <a:tab pos="354935" algn="l"/>
                <a:tab pos="355570" algn="l"/>
              </a:tabLst>
            </a:pPr>
            <a:r>
              <a:rPr sz="3199" spc="-5" dirty="0">
                <a:latin typeface="Tahoma"/>
                <a:cs typeface="Tahoma"/>
              </a:rPr>
              <a:t>extends</a:t>
            </a:r>
            <a:r>
              <a:rPr sz="3199" spc="-10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the</a:t>
            </a:r>
            <a:r>
              <a:rPr sz="3199" spc="10" dirty="0">
                <a:latin typeface="Tahoma"/>
                <a:cs typeface="Tahoma"/>
              </a:rPr>
              <a:t> </a:t>
            </a:r>
            <a:r>
              <a:rPr sz="3199" spc="-10" dirty="0">
                <a:latin typeface="Tahoma"/>
                <a:cs typeface="Tahoma"/>
              </a:rPr>
              <a:t>intranet</a:t>
            </a:r>
            <a:r>
              <a:rPr sz="3199" spc="5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concept</a:t>
            </a:r>
            <a:r>
              <a:rPr sz="3199" spc="5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to</a:t>
            </a:r>
            <a:r>
              <a:rPr sz="3199" dirty="0">
                <a:latin typeface="Tahoma"/>
                <a:cs typeface="Tahoma"/>
              </a:rPr>
              <a:t> </a:t>
            </a:r>
            <a:r>
              <a:rPr sz="3199" spc="-10" dirty="0">
                <a:latin typeface="Tahoma"/>
                <a:cs typeface="Tahoma"/>
              </a:rPr>
              <a:t>provide</a:t>
            </a:r>
            <a:r>
              <a:rPr sz="3199" spc="10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a </a:t>
            </a:r>
            <a:r>
              <a:rPr sz="3199" spc="5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network </a:t>
            </a:r>
            <a:r>
              <a:rPr sz="3199" spc="-5" dirty="0">
                <a:latin typeface="Tahoma"/>
                <a:cs typeface="Tahoma"/>
              </a:rPr>
              <a:t>that connects </a:t>
            </a:r>
            <a:r>
              <a:rPr sz="3199" dirty="0">
                <a:latin typeface="Tahoma"/>
                <a:cs typeface="Tahoma"/>
              </a:rPr>
              <a:t>a </a:t>
            </a:r>
            <a:r>
              <a:rPr sz="3199" spc="-15" dirty="0">
                <a:latin typeface="Tahoma"/>
                <a:cs typeface="Tahoma"/>
              </a:rPr>
              <a:t>company’s </a:t>
            </a:r>
            <a:r>
              <a:rPr sz="3199" spc="-10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network </a:t>
            </a:r>
            <a:r>
              <a:rPr sz="3199" spc="-5" dirty="0">
                <a:latin typeface="Tahoma"/>
                <a:cs typeface="Tahoma"/>
              </a:rPr>
              <a:t>to the </a:t>
            </a:r>
            <a:r>
              <a:rPr sz="3199" dirty="0">
                <a:latin typeface="Tahoma"/>
                <a:cs typeface="Tahoma"/>
              </a:rPr>
              <a:t>networks of its business </a:t>
            </a:r>
            <a:r>
              <a:rPr sz="3199" spc="5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partners,</a:t>
            </a:r>
            <a:r>
              <a:rPr sz="3199" spc="-20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selected</a:t>
            </a:r>
            <a:r>
              <a:rPr sz="3199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customers,</a:t>
            </a:r>
            <a:r>
              <a:rPr sz="3199" spc="-25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or </a:t>
            </a:r>
            <a:r>
              <a:rPr sz="3199" spc="-5" dirty="0">
                <a:latin typeface="Tahoma"/>
                <a:cs typeface="Tahoma"/>
              </a:rPr>
              <a:t>suppliers.</a:t>
            </a:r>
            <a:endParaRPr sz="3199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EA64-9A81-496E-B517-CB858B176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50" y="533400"/>
            <a:ext cx="7508174" cy="529019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565" dirty="0">
                <a:latin typeface="source-sans-pro"/>
              </a:rPr>
              <a:t>An </a:t>
            </a:r>
            <a:r>
              <a:rPr lang="en-US" sz="2565" b="1" dirty="0">
                <a:latin typeface="source-sans-pro"/>
              </a:rPr>
              <a:t>extranet</a:t>
            </a:r>
            <a:r>
              <a:rPr lang="en-US" sz="2565" dirty="0">
                <a:latin typeface="source-sans-pro"/>
              </a:rPr>
              <a:t> is a web portal that is accessible by an organization and its external vendors, partners, customers, or any other users that require access to restricted information.</a:t>
            </a:r>
          </a:p>
          <a:p>
            <a:pPr algn="l"/>
            <a:r>
              <a:rPr lang="en-US" sz="2565" dirty="0">
                <a:latin typeface="source-sans-pro"/>
              </a:rPr>
              <a:t>With an extranet, the host organization manages the site administration and content, and provides controlled access to internal and external members. Some example use cases for an extranet include a </a:t>
            </a:r>
            <a:r>
              <a:rPr lang="en-US" sz="2565" i="1" dirty="0">
                <a:latin typeface="source-sans-pro"/>
              </a:rPr>
              <a:t>partner or vendor portal</a:t>
            </a:r>
            <a:r>
              <a:rPr lang="en-US" sz="2565" dirty="0">
                <a:latin typeface="source-sans-pro"/>
              </a:rPr>
              <a:t>, a </a:t>
            </a:r>
            <a:r>
              <a:rPr lang="en-US" sz="2565" i="1" dirty="0">
                <a:latin typeface="source-sans-pro"/>
              </a:rPr>
              <a:t>customer community</a:t>
            </a:r>
            <a:r>
              <a:rPr lang="en-US" sz="2565" dirty="0">
                <a:latin typeface="source-sans-pro"/>
              </a:rPr>
              <a:t>, or a </a:t>
            </a:r>
            <a:r>
              <a:rPr lang="en-US" sz="2565" i="1" dirty="0">
                <a:latin typeface="source-sans-pro"/>
              </a:rPr>
              <a:t>franchise network.</a:t>
            </a:r>
            <a:endParaRPr lang="en-US" sz="2565" dirty="0">
              <a:latin typeface="source-sans-pro"/>
            </a:endParaRPr>
          </a:p>
        </p:txBody>
      </p:sp>
    </p:spTree>
    <p:extLst>
      <p:ext uri="{BB962C8B-B14F-4D97-AF65-F5344CB8AC3E}">
        <p14:creationId xmlns:p14="http://schemas.microsoft.com/office/powerpoint/2010/main" val="4188595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43942" y="485726"/>
            <a:ext cx="6719956" cy="136704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spc="-5" dirty="0"/>
              <a:t>How</a:t>
            </a:r>
            <a:r>
              <a:rPr spc="-30" dirty="0"/>
              <a:t> </a:t>
            </a:r>
            <a:r>
              <a:rPr dirty="0"/>
              <a:t>it</a:t>
            </a:r>
            <a:r>
              <a:rPr spc="-5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spc="-10" dirty="0"/>
              <a:t>different</a:t>
            </a:r>
            <a:r>
              <a:rPr spc="-25" dirty="0"/>
              <a:t> </a:t>
            </a:r>
            <a:r>
              <a:rPr dirty="0"/>
              <a:t>from</a:t>
            </a:r>
            <a:r>
              <a:rPr spc="-5" dirty="0"/>
              <a:t> Intranets?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2287" y="2390052"/>
            <a:ext cx="7612733" cy="4049823"/>
          </a:xfrm>
          <a:prstGeom prst="rect">
            <a:avLst/>
          </a:prstGeom>
        </p:spPr>
        <p:txBody>
          <a:bodyPr vert="horz" wrap="square" lIns="0" tIns="61591" rIns="0" bIns="0" rtlCol="0">
            <a:spAutoFit/>
          </a:bodyPr>
          <a:lstStyle/>
          <a:p>
            <a:pPr marL="355570" marR="5080" indent="-342871">
              <a:lnSpc>
                <a:spcPct val="90000"/>
              </a:lnSpc>
              <a:spcBef>
                <a:spcPts val="484"/>
              </a:spcBef>
              <a:buFont typeface="Arial MT"/>
              <a:buChar char="•"/>
              <a:tabLst>
                <a:tab pos="354935" algn="l"/>
                <a:tab pos="355570" algn="l"/>
              </a:tabLst>
            </a:pPr>
            <a:r>
              <a:rPr sz="3199" spc="-10" dirty="0">
                <a:latin typeface="Tahoma"/>
                <a:cs typeface="Tahoma"/>
              </a:rPr>
              <a:t>Intranets</a:t>
            </a:r>
            <a:r>
              <a:rPr sz="3199" spc="-20" dirty="0">
                <a:latin typeface="Tahoma"/>
                <a:cs typeface="Tahoma"/>
              </a:rPr>
              <a:t> </a:t>
            </a:r>
            <a:r>
              <a:rPr sz="3199" spc="-10" dirty="0">
                <a:latin typeface="Tahoma"/>
                <a:cs typeface="Tahoma"/>
              </a:rPr>
              <a:t>differ</a:t>
            </a:r>
            <a:r>
              <a:rPr sz="3199" dirty="0">
                <a:latin typeface="Tahoma"/>
                <a:cs typeface="Tahoma"/>
              </a:rPr>
              <a:t> </a:t>
            </a:r>
            <a:r>
              <a:rPr sz="3199" spc="-10" dirty="0">
                <a:latin typeface="Tahoma"/>
                <a:cs typeface="Tahoma"/>
              </a:rPr>
              <a:t>from extranet</a:t>
            </a:r>
            <a:r>
              <a:rPr sz="3199" spc="-5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in</a:t>
            </a:r>
            <a:r>
              <a:rPr sz="3199" spc="15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that</a:t>
            </a:r>
            <a:r>
              <a:rPr sz="3199" spc="-10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the </a:t>
            </a:r>
            <a:r>
              <a:rPr sz="3199" spc="-985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former are generally restricted to </a:t>
            </a:r>
            <a:r>
              <a:rPr sz="3199" dirty="0">
                <a:latin typeface="Tahoma"/>
                <a:cs typeface="Tahoma"/>
              </a:rPr>
              <a:t> </a:t>
            </a:r>
            <a:r>
              <a:rPr sz="3199" spc="-10" dirty="0">
                <a:latin typeface="Tahoma"/>
                <a:cs typeface="Tahoma"/>
              </a:rPr>
              <a:t>employees </a:t>
            </a:r>
            <a:r>
              <a:rPr sz="3199" dirty="0">
                <a:latin typeface="Tahoma"/>
                <a:cs typeface="Tahoma"/>
              </a:rPr>
              <a:t>of </a:t>
            </a:r>
            <a:r>
              <a:rPr sz="3199" spc="-5" dirty="0">
                <a:latin typeface="Tahoma"/>
                <a:cs typeface="Tahoma"/>
              </a:rPr>
              <a:t>the </a:t>
            </a:r>
            <a:r>
              <a:rPr sz="3199" dirty="0">
                <a:latin typeface="Tahoma"/>
                <a:cs typeface="Tahoma"/>
              </a:rPr>
              <a:t>organization </a:t>
            </a:r>
            <a:r>
              <a:rPr sz="3199" spc="-5" dirty="0">
                <a:latin typeface="Tahoma"/>
                <a:cs typeface="Tahoma"/>
              </a:rPr>
              <a:t>while </a:t>
            </a:r>
            <a:r>
              <a:rPr sz="3199" dirty="0">
                <a:latin typeface="Tahoma"/>
                <a:cs typeface="Tahoma"/>
              </a:rPr>
              <a:t> </a:t>
            </a:r>
            <a:r>
              <a:rPr sz="3199" spc="-10" dirty="0">
                <a:latin typeface="Tahoma"/>
                <a:cs typeface="Tahoma"/>
              </a:rPr>
              <a:t>extranets may </a:t>
            </a:r>
            <a:r>
              <a:rPr sz="3199" spc="-5" dirty="0">
                <a:latin typeface="Tahoma"/>
                <a:cs typeface="Tahoma"/>
              </a:rPr>
              <a:t>also </a:t>
            </a:r>
            <a:r>
              <a:rPr sz="3199" dirty="0">
                <a:latin typeface="Tahoma"/>
                <a:cs typeface="Tahoma"/>
              </a:rPr>
              <a:t>be </a:t>
            </a:r>
            <a:r>
              <a:rPr sz="3199" spc="-5" dirty="0">
                <a:latin typeface="Tahoma"/>
                <a:cs typeface="Tahoma"/>
              </a:rPr>
              <a:t>accessed </a:t>
            </a:r>
            <a:r>
              <a:rPr sz="3199" dirty="0">
                <a:latin typeface="Tahoma"/>
                <a:cs typeface="Tahoma"/>
              </a:rPr>
              <a:t>by </a:t>
            </a:r>
            <a:r>
              <a:rPr sz="3199" spc="5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customers, suppliers, </a:t>
            </a:r>
            <a:r>
              <a:rPr sz="3199" dirty="0">
                <a:latin typeface="Tahoma"/>
                <a:cs typeface="Tahoma"/>
              </a:rPr>
              <a:t>or other </a:t>
            </a:r>
            <a:r>
              <a:rPr sz="3199" spc="-10" dirty="0">
                <a:latin typeface="Tahoma"/>
                <a:cs typeface="Tahoma"/>
              </a:rPr>
              <a:t>approved </a:t>
            </a:r>
            <a:r>
              <a:rPr sz="3199" spc="-985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parties.</a:t>
            </a:r>
            <a:r>
              <a:rPr sz="3199" spc="-20" dirty="0">
                <a:latin typeface="Tahoma"/>
                <a:cs typeface="Tahoma"/>
              </a:rPr>
              <a:t> </a:t>
            </a:r>
            <a:r>
              <a:rPr sz="3199" spc="-10" dirty="0">
                <a:latin typeface="Tahoma"/>
                <a:cs typeface="Tahoma"/>
              </a:rPr>
              <a:t>Extranets</a:t>
            </a:r>
            <a:r>
              <a:rPr sz="3199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extend</a:t>
            </a:r>
            <a:r>
              <a:rPr sz="3199" spc="10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a</a:t>
            </a:r>
            <a:r>
              <a:rPr sz="3199" spc="-5" dirty="0">
                <a:latin typeface="Tahoma"/>
                <a:cs typeface="Tahoma"/>
              </a:rPr>
              <a:t> </a:t>
            </a:r>
            <a:r>
              <a:rPr sz="3199" spc="-10" dirty="0">
                <a:latin typeface="Tahoma"/>
                <a:cs typeface="Tahoma"/>
              </a:rPr>
              <a:t>private </a:t>
            </a:r>
            <a:r>
              <a:rPr sz="3199" spc="-5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network onto </a:t>
            </a:r>
            <a:r>
              <a:rPr sz="3199" spc="-5" dirty="0">
                <a:latin typeface="Tahoma"/>
                <a:cs typeface="Tahoma"/>
              </a:rPr>
              <a:t>the </a:t>
            </a:r>
            <a:r>
              <a:rPr sz="3199" dirty="0">
                <a:latin typeface="Tahoma"/>
                <a:cs typeface="Tahoma"/>
              </a:rPr>
              <a:t>Internet with </a:t>
            </a:r>
            <a:r>
              <a:rPr sz="3199" spc="-5" dirty="0">
                <a:latin typeface="Tahoma"/>
                <a:cs typeface="Tahoma"/>
              </a:rPr>
              <a:t>special </a:t>
            </a:r>
            <a:r>
              <a:rPr sz="3199" dirty="0">
                <a:latin typeface="Tahoma"/>
                <a:cs typeface="Tahoma"/>
              </a:rPr>
              <a:t> </a:t>
            </a:r>
            <a:r>
              <a:rPr sz="3199" spc="-5" dirty="0">
                <a:latin typeface="Tahoma"/>
                <a:cs typeface="Tahoma"/>
              </a:rPr>
              <a:t>provisions </a:t>
            </a:r>
            <a:r>
              <a:rPr sz="3199" spc="-15" dirty="0">
                <a:latin typeface="Tahoma"/>
                <a:cs typeface="Tahoma"/>
              </a:rPr>
              <a:t>for </a:t>
            </a:r>
            <a:r>
              <a:rPr sz="3199" spc="-5" dirty="0">
                <a:latin typeface="Tahoma"/>
                <a:cs typeface="Tahoma"/>
              </a:rPr>
              <a:t>access, </a:t>
            </a:r>
            <a:r>
              <a:rPr sz="3199" dirty="0">
                <a:latin typeface="Tahoma"/>
                <a:cs typeface="Tahoma"/>
              </a:rPr>
              <a:t>authorization and </a:t>
            </a:r>
            <a:r>
              <a:rPr sz="3199" spc="5" dirty="0">
                <a:latin typeface="Tahoma"/>
                <a:cs typeface="Tahoma"/>
              </a:rPr>
              <a:t> </a:t>
            </a:r>
            <a:r>
              <a:rPr sz="3199" dirty="0">
                <a:latin typeface="Tahoma"/>
                <a:cs typeface="Tahoma"/>
              </a:rPr>
              <a:t>authentication.</a:t>
            </a:r>
            <a:endParaRPr sz="3199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9412" y="551091"/>
            <a:ext cx="1021997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67626">
              <a:spcBef>
                <a:spcPts val="100"/>
              </a:spcBef>
            </a:pPr>
            <a:r>
              <a:rPr spc="-45" dirty="0"/>
              <a:t>Types</a:t>
            </a:r>
            <a:r>
              <a:rPr spc="-5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Extranet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9412" y="1169029"/>
            <a:ext cx="8455346" cy="5272594"/>
          </a:xfrm>
          <a:prstGeom prst="rect">
            <a:avLst/>
          </a:prstGeom>
        </p:spPr>
        <p:txBody>
          <a:bodyPr vert="horz" wrap="square" lIns="0" tIns="85722" rIns="0" bIns="0" rtlCol="0">
            <a:spAutoFit/>
          </a:bodyPr>
          <a:lstStyle/>
          <a:p>
            <a:pPr marL="355570" indent="-342871" algn="just">
              <a:spcBef>
                <a:spcPts val="675"/>
              </a:spcBef>
              <a:buFont typeface="Arial MT"/>
              <a:buChar char="•"/>
              <a:tabLst>
                <a:tab pos="355570" algn="l"/>
              </a:tabLst>
            </a:pPr>
            <a:r>
              <a:rPr sz="2400" b="1" spc="-10" dirty="0">
                <a:latin typeface="Tahoma"/>
                <a:cs typeface="Tahoma"/>
              </a:rPr>
              <a:t>Public</a:t>
            </a:r>
            <a:r>
              <a:rPr sz="2400" b="1" spc="-15" dirty="0">
                <a:latin typeface="Tahoma"/>
                <a:cs typeface="Tahoma"/>
              </a:rPr>
              <a:t> </a:t>
            </a:r>
            <a:r>
              <a:rPr sz="2400" b="1" spc="-5" dirty="0">
                <a:latin typeface="Tahoma"/>
                <a:cs typeface="Tahoma"/>
              </a:rPr>
              <a:t>Network Extranet</a:t>
            </a:r>
            <a:endParaRPr sz="2400" dirty="0">
              <a:latin typeface="Tahoma"/>
              <a:cs typeface="Tahoma"/>
            </a:endParaRPr>
          </a:p>
          <a:p>
            <a:pPr marL="355570" marR="6350" indent="571452" algn="just">
              <a:spcBef>
                <a:spcPts val="580"/>
              </a:spcBef>
            </a:pPr>
            <a:r>
              <a:rPr sz="2400" spc="-5" dirty="0">
                <a:latin typeface="Tahoma"/>
                <a:cs typeface="Tahoma"/>
              </a:rPr>
              <a:t>exists when an organization allows</a:t>
            </a:r>
            <a:r>
              <a:rPr sz="240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dirty="0">
                <a:latin typeface="Tahoma"/>
                <a:cs typeface="Tahoma"/>
              </a:rPr>
              <a:t>public </a:t>
            </a:r>
            <a:r>
              <a:rPr sz="2400" spc="-1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access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its </a:t>
            </a:r>
            <a:r>
              <a:rPr sz="2400" spc="-5" dirty="0">
                <a:latin typeface="Tahoma"/>
                <a:cs typeface="Tahoma"/>
              </a:rPr>
              <a:t>intranet </a:t>
            </a:r>
            <a:r>
              <a:rPr sz="2400" spc="-10" dirty="0">
                <a:latin typeface="Tahoma"/>
                <a:cs typeface="Tahoma"/>
              </a:rPr>
              <a:t>from any </a:t>
            </a:r>
            <a:r>
              <a:rPr sz="2400" dirty="0">
                <a:latin typeface="Tahoma"/>
                <a:cs typeface="Tahoma"/>
              </a:rPr>
              <a:t>public </a:t>
            </a:r>
            <a:r>
              <a:rPr sz="2400" spc="-5" dirty="0">
                <a:latin typeface="Tahoma"/>
                <a:cs typeface="Tahoma"/>
              </a:rPr>
              <a:t>network. Security </a:t>
            </a:r>
            <a:r>
              <a:rPr sz="2400" dirty="0">
                <a:latin typeface="Tahoma"/>
                <a:cs typeface="Tahoma"/>
              </a:rPr>
              <a:t>is </a:t>
            </a:r>
            <a:r>
              <a:rPr sz="2400" spc="-10" dirty="0">
                <a:latin typeface="Tahoma"/>
                <a:cs typeface="Tahoma"/>
              </a:rPr>
              <a:t>an </a:t>
            </a:r>
            <a:r>
              <a:rPr sz="2400" dirty="0">
                <a:latin typeface="Tahoma"/>
                <a:cs typeface="Tahoma"/>
              </a:rPr>
              <a:t>issue </a:t>
            </a:r>
            <a:r>
              <a:rPr sz="2400" spc="-10" dirty="0">
                <a:latin typeface="Tahoma"/>
                <a:cs typeface="Tahoma"/>
              </a:rPr>
              <a:t>in </a:t>
            </a:r>
            <a:r>
              <a:rPr sz="2400" spc="-5" dirty="0">
                <a:latin typeface="Tahoma"/>
                <a:cs typeface="Tahoma"/>
              </a:rPr>
              <a:t> this</a:t>
            </a:r>
            <a:r>
              <a:rPr sz="240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configuration,</a:t>
            </a:r>
            <a:r>
              <a:rPr sz="2400" spc="-5" dirty="0">
                <a:latin typeface="Tahoma"/>
                <a:cs typeface="Tahoma"/>
              </a:rPr>
              <a:t> because</a:t>
            </a:r>
            <a:r>
              <a:rPr sz="2400" dirty="0">
                <a:latin typeface="Tahoma"/>
                <a:cs typeface="Tahoma"/>
              </a:rPr>
              <a:t> a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public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network</a:t>
            </a:r>
            <a:r>
              <a:rPr sz="2400" dirty="0">
                <a:latin typeface="Tahoma"/>
                <a:cs typeface="Tahoma"/>
              </a:rPr>
              <a:t> does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not </a:t>
            </a:r>
            <a:r>
              <a:rPr sz="240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provide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any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security</a:t>
            </a:r>
            <a:r>
              <a:rPr sz="2400" spc="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protection.</a:t>
            </a:r>
          </a:p>
          <a:p>
            <a:pPr marL="355570" indent="-342871" algn="just">
              <a:spcBef>
                <a:spcPts val="575"/>
              </a:spcBef>
              <a:buFont typeface="Arial MT"/>
              <a:buChar char="•"/>
              <a:tabLst>
                <a:tab pos="355570" algn="l"/>
              </a:tabLst>
            </a:pPr>
            <a:r>
              <a:rPr sz="2400" b="1" spc="-5" dirty="0">
                <a:latin typeface="Tahoma"/>
                <a:cs typeface="Tahoma"/>
              </a:rPr>
              <a:t>Private</a:t>
            </a:r>
            <a:r>
              <a:rPr sz="2400" b="1" spc="-45" dirty="0">
                <a:latin typeface="Tahoma"/>
                <a:cs typeface="Tahoma"/>
              </a:rPr>
              <a:t> </a:t>
            </a:r>
            <a:r>
              <a:rPr sz="2400" b="1" spc="-5" dirty="0">
                <a:latin typeface="Tahoma"/>
                <a:cs typeface="Tahoma"/>
              </a:rPr>
              <a:t>Network</a:t>
            </a:r>
            <a:r>
              <a:rPr sz="2400" b="1" spc="-20" dirty="0">
                <a:latin typeface="Tahoma"/>
                <a:cs typeface="Tahoma"/>
              </a:rPr>
              <a:t> </a:t>
            </a:r>
            <a:r>
              <a:rPr sz="2400" b="1" spc="-5" dirty="0">
                <a:latin typeface="Tahoma"/>
                <a:cs typeface="Tahoma"/>
              </a:rPr>
              <a:t>Extranet</a:t>
            </a:r>
            <a:endParaRPr sz="2400" dirty="0">
              <a:latin typeface="Tahoma"/>
              <a:cs typeface="Tahoma"/>
            </a:endParaRPr>
          </a:p>
          <a:p>
            <a:pPr marL="355570" marR="5080" indent="571452" algn="just">
              <a:spcBef>
                <a:spcPts val="580"/>
              </a:spcBef>
            </a:pPr>
            <a:r>
              <a:rPr sz="2400" spc="-10" dirty="0">
                <a:latin typeface="Tahoma"/>
                <a:cs typeface="Tahoma"/>
              </a:rPr>
              <a:t>Is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private, leased-line connection bet. </a:t>
            </a:r>
            <a:r>
              <a:rPr sz="2400" spc="-80" dirty="0">
                <a:latin typeface="Tahoma"/>
                <a:cs typeface="Tahoma"/>
              </a:rPr>
              <a:t>Two </a:t>
            </a:r>
            <a:r>
              <a:rPr sz="2400" spc="-5" dirty="0">
                <a:latin typeface="Tahoma"/>
                <a:cs typeface="Tahoma"/>
              </a:rPr>
              <a:t>companies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that physically connects their </a:t>
            </a:r>
            <a:r>
              <a:rPr sz="2400" spc="-10" dirty="0">
                <a:latin typeface="Tahoma"/>
                <a:cs typeface="Tahoma"/>
              </a:rPr>
              <a:t>intranets </a:t>
            </a:r>
            <a:r>
              <a:rPr sz="2400" dirty="0">
                <a:latin typeface="Tahoma"/>
                <a:cs typeface="Tahoma"/>
              </a:rPr>
              <a:t>to one </a:t>
            </a:r>
            <a:r>
              <a:rPr sz="2400" spc="-45" dirty="0">
                <a:latin typeface="Tahoma"/>
                <a:cs typeface="Tahoma"/>
              </a:rPr>
              <a:t>another. </a:t>
            </a:r>
            <a:r>
              <a:rPr sz="2400" dirty="0">
                <a:latin typeface="Tahoma"/>
                <a:cs typeface="Tahoma"/>
              </a:rPr>
              <a:t>The 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single</a:t>
            </a:r>
            <a:r>
              <a:rPr sz="240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advantage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of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this</a:t>
            </a:r>
            <a:r>
              <a:rPr sz="2400" dirty="0">
                <a:latin typeface="Tahoma"/>
                <a:cs typeface="Tahoma"/>
              </a:rPr>
              <a:t> is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Security.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The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single</a:t>
            </a:r>
            <a:r>
              <a:rPr sz="240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largest 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drawback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is </a:t>
            </a:r>
            <a:r>
              <a:rPr sz="2400" spc="-5" dirty="0">
                <a:latin typeface="Tahoma"/>
                <a:cs typeface="Tahoma"/>
              </a:rPr>
              <a:t>Cost.</a:t>
            </a:r>
            <a:endParaRPr sz="2400" dirty="0">
              <a:latin typeface="Tahoma"/>
              <a:cs typeface="Tahoma"/>
            </a:endParaRPr>
          </a:p>
          <a:p>
            <a:pPr marL="355570" indent="-342871" algn="just">
              <a:spcBef>
                <a:spcPts val="575"/>
              </a:spcBef>
              <a:buFont typeface="Arial MT"/>
              <a:buChar char="•"/>
              <a:tabLst>
                <a:tab pos="355570" algn="l"/>
              </a:tabLst>
            </a:pPr>
            <a:r>
              <a:rPr sz="2400" b="1" dirty="0">
                <a:latin typeface="Tahoma"/>
                <a:cs typeface="Tahoma"/>
              </a:rPr>
              <a:t>Virtual</a:t>
            </a:r>
            <a:r>
              <a:rPr sz="2400" b="1" spc="-35" dirty="0">
                <a:latin typeface="Tahoma"/>
                <a:cs typeface="Tahoma"/>
              </a:rPr>
              <a:t> </a:t>
            </a:r>
            <a:r>
              <a:rPr sz="2400" b="1" spc="-5" dirty="0">
                <a:latin typeface="Tahoma"/>
                <a:cs typeface="Tahoma"/>
              </a:rPr>
              <a:t>Private</a:t>
            </a:r>
            <a:r>
              <a:rPr sz="2400" b="1" spc="-20" dirty="0">
                <a:latin typeface="Tahoma"/>
                <a:cs typeface="Tahoma"/>
              </a:rPr>
              <a:t> </a:t>
            </a:r>
            <a:r>
              <a:rPr sz="2400" b="1" spc="-5" dirty="0">
                <a:latin typeface="Tahoma"/>
                <a:cs typeface="Tahoma"/>
              </a:rPr>
              <a:t>Network</a:t>
            </a:r>
            <a:r>
              <a:rPr sz="2400" b="1" spc="-10" dirty="0">
                <a:latin typeface="Tahoma"/>
                <a:cs typeface="Tahoma"/>
              </a:rPr>
              <a:t> </a:t>
            </a:r>
            <a:r>
              <a:rPr sz="2400" b="1" spc="-5" dirty="0">
                <a:latin typeface="Tahoma"/>
                <a:cs typeface="Tahoma"/>
              </a:rPr>
              <a:t>(VPN)</a:t>
            </a:r>
            <a:endParaRPr sz="2400" dirty="0">
              <a:latin typeface="Tahoma"/>
              <a:cs typeface="Tahoma"/>
            </a:endParaRPr>
          </a:p>
          <a:p>
            <a:pPr marL="355570" marR="5715" indent="571452" algn="just">
              <a:spcBef>
                <a:spcPts val="575"/>
              </a:spcBef>
            </a:pPr>
            <a:r>
              <a:rPr sz="2400" dirty="0">
                <a:latin typeface="Tahoma"/>
                <a:cs typeface="Tahoma"/>
              </a:rPr>
              <a:t>is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network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that</a:t>
            </a:r>
            <a:r>
              <a:rPr sz="2400" dirty="0">
                <a:latin typeface="Tahoma"/>
                <a:cs typeface="Tahoma"/>
              </a:rPr>
              <a:t> uses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public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networks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and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their </a:t>
            </a:r>
            <a:r>
              <a:rPr sz="240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protocols</a:t>
            </a:r>
            <a:r>
              <a:rPr sz="2400" spc="68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to</a:t>
            </a:r>
            <a:r>
              <a:rPr sz="2400" spc="69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send</a:t>
            </a:r>
            <a:r>
              <a:rPr sz="2400" spc="69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sensitive</a:t>
            </a:r>
            <a:r>
              <a:rPr sz="2400" spc="69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data</a:t>
            </a:r>
            <a:r>
              <a:rPr sz="2400" spc="69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to</a:t>
            </a:r>
            <a:r>
              <a:rPr sz="2400" spc="68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partners,</a:t>
            </a:r>
            <a:r>
              <a:rPr sz="2400" spc="69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customers,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60FD4-9716-4942-86B3-3835AC0B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2881-DFA2-4040-B0CF-7FC608A94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22" y="1359212"/>
            <a:ext cx="8318754" cy="49244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F17A19-C765-4E1E-A680-3FE6684B6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" y="1026257"/>
            <a:ext cx="9143661" cy="48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793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4320" y="495680"/>
            <a:ext cx="35223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Uses</a:t>
            </a:r>
            <a:r>
              <a:rPr sz="4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sz="4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00AFEF"/>
                </a:solidFill>
                <a:latin typeface="Calibri"/>
                <a:cs typeface="Calibri"/>
              </a:rPr>
              <a:t>Network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328988"/>
            <a:ext cx="4402455" cy="4142104"/>
          </a:xfrm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539750" indent="-527685">
              <a:lnSpc>
                <a:spcPct val="100000"/>
              </a:lnSpc>
              <a:spcBef>
                <a:spcPts val="2260"/>
              </a:spcBef>
              <a:buSzPct val="88888"/>
              <a:buChar char="•"/>
              <a:tabLst>
                <a:tab pos="539750" algn="l"/>
                <a:tab pos="540385" algn="l"/>
              </a:tabLst>
            </a:pPr>
            <a:r>
              <a:rPr sz="3600" dirty="0">
                <a:latin typeface="Calibri"/>
                <a:cs typeface="Calibri"/>
              </a:rPr>
              <a:t>It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5" dirty="0">
                <a:latin typeface="Calibri"/>
                <a:cs typeface="Calibri"/>
              </a:rPr>
              <a:t>Used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for</a:t>
            </a:r>
            <a:endParaRPr sz="3600">
              <a:latin typeface="Calibri"/>
              <a:cs typeface="Calibri"/>
            </a:endParaRPr>
          </a:p>
          <a:p>
            <a:pPr marL="585470" indent="-573405">
              <a:lnSpc>
                <a:spcPct val="100000"/>
              </a:lnSpc>
              <a:spcBef>
                <a:spcPts val="2165"/>
              </a:spcBef>
              <a:buAutoNum type="romanLcParenR"/>
              <a:tabLst>
                <a:tab pos="585470" algn="l"/>
                <a:tab pos="586105" algn="l"/>
              </a:tabLst>
            </a:pPr>
            <a:r>
              <a:rPr sz="3600" dirty="0">
                <a:latin typeface="Calibri"/>
                <a:cs typeface="Calibri"/>
              </a:rPr>
              <a:t>Business</a:t>
            </a:r>
            <a:r>
              <a:rPr sz="3600" spc="-14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Application</a:t>
            </a:r>
            <a:endParaRPr sz="3600">
              <a:latin typeface="Calibri"/>
              <a:cs typeface="Calibri"/>
            </a:endParaRPr>
          </a:p>
          <a:p>
            <a:pPr marL="585470" indent="-573405">
              <a:lnSpc>
                <a:spcPct val="100000"/>
              </a:lnSpc>
              <a:spcBef>
                <a:spcPts val="2165"/>
              </a:spcBef>
              <a:buAutoNum type="romanLcParenR"/>
              <a:tabLst>
                <a:tab pos="585470" algn="l"/>
                <a:tab pos="586105" algn="l"/>
              </a:tabLst>
            </a:pPr>
            <a:r>
              <a:rPr sz="3600" spc="-5" dirty="0">
                <a:latin typeface="Calibri"/>
                <a:cs typeface="Calibri"/>
              </a:rPr>
              <a:t>Home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Application</a:t>
            </a:r>
            <a:endParaRPr sz="3600">
              <a:latin typeface="Calibri"/>
              <a:cs typeface="Calibri"/>
            </a:endParaRPr>
          </a:p>
          <a:p>
            <a:pPr marL="585470" indent="-573405">
              <a:lnSpc>
                <a:spcPct val="100000"/>
              </a:lnSpc>
              <a:spcBef>
                <a:spcPts val="2160"/>
              </a:spcBef>
              <a:buAutoNum type="romanLcParenR"/>
              <a:tabLst>
                <a:tab pos="586105" algn="l"/>
              </a:tabLst>
            </a:pPr>
            <a:r>
              <a:rPr sz="3600" spc="-5" dirty="0">
                <a:latin typeface="Calibri"/>
                <a:cs typeface="Calibri"/>
              </a:rPr>
              <a:t>Mobile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Users</a:t>
            </a:r>
            <a:endParaRPr sz="3600">
              <a:latin typeface="Calibri"/>
              <a:cs typeface="Calibri"/>
            </a:endParaRPr>
          </a:p>
          <a:p>
            <a:pPr marL="585470" indent="-573405">
              <a:lnSpc>
                <a:spcPct val="100000"/>
              </a:lnSpc>
              <a:spcBef>
                <a:spcPts val="2165"/>
              </a:spcBef>
              <a:buAutoNum type="romanLcParenR"/>
              <a:tabLst>
                <a:tab pos="586105" algn="l"/>
              </a:tabLst>
            </a:pPr>
            <a:r>
              <a:rPr sz="3600" spc="-5" dirty="0">
                <a:latin typeface="Calibri"/>
                <a:cs typeface="Calibri"/>
              </a:rPr>
              <a:t>E-Mail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3094" y="37541"/>
            <a:ext cx="728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0" dirty="0">
                <a:solidFill>
                  <a:srgbClr val="00AFEF"/>
                </a:solidFill>
                <a:latin typeface="Calibri"/>
                <a:cs typeface="Calibri"/>
              </a:rPr>
              <a:t>Categories</a:t>
            </a:r>
            <a:r>
              <a:rPr b="1" spc="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b="1" spc="-35" dirty="0">
                <a:solidFill>
                  <a:srgbClr val="00AFEF"/>
                </a:solidFill>
                <a:latin typeface="Calibri"/>
                <a:cs typeface="Calibri"/>
              </a:rPr>
              <a:t> Types</a:t>
            </a:r>
            <a:r>
              <a:rPr b="1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b="1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00AFEF"/>
                </a:solidFill>
                <a:latin typeface="Calibri"/>
                <a:cs typeface="Calibri"/>
              </a:rPr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802878"/>
            <a:ext cx="6669405" cy="236791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20" dirty="0">
                <a:latin typeface="Calibri"/>
                <a:cs typeface="Calibri"/>
              </a:rPr>
              <a:t>There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are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Three</a:t>
            </a:r>
            <a:r>
              <a:rPr sz="3200" b="1" spc="3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Types:</a:t>
            </a:r>
            <a:endParaRPr sz="3200">
              <a:latin typeface="Calibri"/>
              <a:cs typeface="Calibri"/>
            </a:endParaRPr>
          </a:p>
          <a:p>
            <a:pPr marL="786765" lvl="1" indent="-40640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787400" algn="l"/>
              </a:tabLst>
            </a:pPr>
            <a:r>
              <a:rPr sz="3200" b="1" spc="-5" dirty="0">
                <a:latin typeface="Calibri"/>
                <a:cs typeface="Calibri"/>
              </a:rPr>
              <a:t>LAN -</a:t>
            </a:r>
            <a:r>
              <a:rPr sz="3200" b="1" spc="-10" dirty="0">
                <a:latin typeface="Calibri"/>
                <a:cs typeface="Calibri"/>
              </a:rPr>
              <a:t> Local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Area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Network</a:t>
            </a:r>
            <a:endParaRPr sz="3200">
              <a:latin typeface="Calibri"/>
              <a:cs typeface="Calibri"/>
            </a:endParaRPr>
          </a:p>
          <a:p>
            <a:pPr marL="786765" lvl="1" indent="-40640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787400" algn="l"/>
              </a:tabLst>
            </a:pPr>
            <a:r>
              <a:rPr sz="3200" b="1" spc="-10" dirty="0">
                <a:latin typeface="Calibri"/>
                <a:cs typeface="Calibri"/>
              </a:rPr>
              <a:t>MAN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-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Metropolitan</a:t>
            </a:r>
            <a:r>
              <a:rPr sz="3200" b="1" spc="3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Area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Network</a:t>
            </a:r>
            <a:endParaRPr sz="3200">
              <a:latin typeface="Calibri"/>
              <a:cs typeface="Calibri"/>
            </a:endParaRPr>
          </a:p>
          <a:p>
            <a:pPr marL="786765" lvl="1" indent="-406400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787400" algn="l"/>
              </a:tabLst>
            </a:pPr>
            <a:r>
              <a:rPr sz="3200" b="1" spc="-50" dirty="0">
                <a:latin typeface="Calibri"/>
                <a:cs typeface="Calibri"/>
              </a:rPr>
              <a:t>WAN</a:t>
            </a:r>
            <a:r>
              <a:rPr sz="3200" b="1" spc="-5" dirty="0">
                <a:latin typeface="Calibri"/>
                <a:cs typeface="Calibri"/>
              </a:rPr>
              <a:t> –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Wide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Area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Network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133" y="865260"/>
            <a:ext cx="8286750" cy="28435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LAN -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Local</a:t>
            </a:r>
            <a:r>
              <a:rPr sz="2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Area</a:t>
            </a:r>
            <a:r>
              <a:rPr sz="2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417830">
              <a:lnSpc>
                <a:spcPct val="100000"/>
              </a:lnSpc>
              <a:spcBef>
                <a:spcPts val="335"/>
              </a:spcBef>
              <a:tabLst>
                <a:tab pos="786765" algn="l"/>
                <a:tab pos="7119620" algn="l"/>
              </a:tabLst>
            </a:pPr>
            <a:r>
              <a:rPr sz="2800" spc="5" dirty="0">
                <a:latin typeface="Calibri"/>
                <a:cs typeface="Calibri"/>
              </a:rPr>
              <a:t>A	</a:t>
            </a:r>
            <a:r>
              <a:rPr sz="2800" dirty="0">
                <a:latin typeface="Calibri"/>
                <a:cs typeface="Calibri"/>
              </a:rPr>
              <a:t>LAN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Designed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Local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Area</a:t>
            </a:r>
            <a:r>
              <a:rPr sz="2800" spc="-5" dirty="0">
                <a:latin typeface="Calibri"/>
                <a:cs typeface="Calibri"/>
              </a:rPr>
              <a:t> Connections	such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as:</a:t>
            </a:r>
            <a:endParaRPr sz="2800">
              <a:latin typeface="Calibri"/>
              <a:cs typeface="Calibri"/>
            </a:endParaRPr>
          </a:p>
          <a:p>
            <a:pPr marL="930275" lvl="1" indent="-269240">
              <a:lnSpc>
                <a:spcPct val="100000"/>
              </a:lnSpc>
              <a:spcBef>
                <a:spcPts val="340"/>
              </a:spcBef>
              <a:buAutoNum type="romanLcParenR"/>
              <a:tabLst>
                <a:tab pos="930910" algn="l"/>
              </a:tabLst>
            </a:pP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Building</a:t>
            </a:r>
            <a:endParaRPr sz="2800">
              <a:latin typeface="Calibri"/>
              <a:cs typeface="Calibri"/>
            </a:endParaRPr>
          </a:p>
          <a:p>
            <a:pPr marL="1012825" lvl="1" indent="-351790">
              <a:lnSpc>
                <a:spcPct val="100000"/>
              </a:lnSpc>
              <a:spcBef>
                <a:spcPts val="335"/>
              </a:spcBef>
              <a:buAutoNum type="romanLcParenR"/>
              <a:tabLst>
                <a:tab pos="1013460" algn="l"/>
              </a:tabLst>
            </a:pP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office</a:t>
            </a:r>
            <a:endParaRPr sz="2800">
              <a:latin typeface="Calibri"/>
              <a:cs typeface="Calibri"/>
            </a:endParaRPr>
          </a:p>
          <a:p>
            <a:pPr marL="1092200" lvl="1" indent="-431165">
              <a:lnSpc>
                <a:spcPct val="100000"/>
              </a:lnSpc>
              <a:spcBef>
                <a:spcPts val="340"/>
              </a:spcBef>
              <a:buAutoNum type="romanLcParenR"/>
              <a:tabLst>
                <a:tab pos="1092835" algn="l"/>
              </a:tabLst>
            </a:pP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Campus</a:t>
            </a:r>
            <a:endParaRPr sz="2800">
              <a:latin typeface="Calibri"/>
              <a:cs typeface="Calibri"/>
            </a:endParaRPr>
          </a:p>
          <a:p>
            <a:pPr marL="1092835" lvl="1" indent="-431800">
              <a:lnSpc>
                <a:spcPct val="100000"/>
              </a:lnSpc>
              <a:spcBef>
                <a:spcPts val="340"/>
              </a:spcBef>
              <a:buAutoNum type="romanLcParenR"/>
              <a:tabLst>
                <a:tab pos="1093470" algn="l"/>
              </a:tabLst>
            </a:pP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Place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3361942"/>
            <a:ext cx="5108448" cy="3465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2565" y="199466"/>
            <a:ext cx="21196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solidFill>
                  <a:srgbClr val="00AFEF"/>
                </a:solidFill>
                <a:latin typeface="Calibri"/>
                <a:cs typeface="Calibri"/>
              </a:rPr>
              <a:t>INTERNET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3510" y="895858"/>
            <a:ext cx="284988" cy="2739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5866" y="901446"/>
            <a:ext cx="1437640" cy="2739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5701" y="895222"/>
            <a:ext cx="354711" cy="2801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7586" y="901446"/>
            <a:ext cx="1577213" cy="2739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507" y="1382775"/>
            <a:ext cx="1844090" cy="2802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8965" y="979169"/>
            <a:ext cx="363346" cy="19621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37636" y="1389125"/>
            <a:ext cx="1402968" cy="2739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24628" y="1404747"/>
            <a:ext cx="613537" cy="2583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79338" y="1466850"/>
            <a:ext cx="865632" cy="1962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33365" y="1466850"/>
            <a:ext cx="363347" cy="196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27722" y="1389125"/>
            <a:ext cx="1649349" cy="2744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1382" y="1870455"/>
            <a:ext cx="247764" cy="28028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56355" y="1876805"/>
            <a:ext cx="645418" cy="2739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57011" y="1954529"/>
            <a:ext cx="329188" cy="1962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04973" y="1876805"/>
            <a:ext cx="1148079" cy="27393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080383" y="1870455"/>
            <a:ext cx="1450340" cy="280670"/>
            <a:chOff x="4080383" y="1870455"/>
            <a:chExt cx="1450340" cy="280670"/>
          </a:xfrm>
        </p:grpSpPr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0383" y="1870455"/>
              <a:ext cx="1363344" cy="2802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64556" y="2084196"/>
              <a:ext cx="65913" cy="659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36244" y="752348"/>
            <a:ext cx="8074025" cy="29514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  <a:tab pos="1149350" algn="l"/>
              </a:tabLst>
            </a:pP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An	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internet</a:t>
            </a:r>
            <a:r>
              <a:rPr sz="3200" spc="-5" dirty="0"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356870" marR="5080" indent="4829810" algn="just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latin typeface="Times New Roman"/>
                <a:cs typeface="Times New Roman"/>
              </a:rPr>
              <a:t>each host </a:t>
            </a:r>
            <a:r>
              <a:rPr sz="3200" spc="-5" dirty="0">
                <a:latin typeface="Times New Roman"/>
                <a:cs typeface="Times New Roman"/>
              </a:rPr>
              <a:t>has an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</a:t>
            </a:r>
            <a:r>
              <a:rPr sz="3200" dirty="0">
                <a:latin typeface="Times New Roman"/>
                <a:cs typeface="Times New Roman"/>
              </a:rPr>
              <a:t> of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form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n/h</a:t>
            </a:r>
            <a:r>
              <a:rPr sz="32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where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is</a:t>
            </a:r>
            <a:r>
              <a:rPr sz="3200" b="1" spc="79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the </a:t>
            </a:r>
            <a:r>
              <a:rPr sz="3200" b="1" dirty="0">
                <a:latin typeface="Times New Roman"/>
                <a:cs typeface="Times New Roman"/>
              </a:rPr>
              <a:t> network </a:t>
            </a:r>
            <a:r>
              <a:rPr sz="3200" b="1" spc="-10" dirty="0">
                <a:latin typeface="Times New Roman"/>
                <a:cs typeface="Times New Roman"/>
              </a:rPr>
              <a:t>number </a:t>
            </a:r>
            <a:r>
              <a:rPr sz="3200" spc="-5" dirty="0">
                <a:latin typeface="Times New Roman"/>
                <a:cs typeface="Times New Roman"/>
              </a:rPr>
              <a:t>and </a:t>
            </a:r>
            <a:r>
              <a:rPr sz="3200" b="1" spc="-5" dirty="0">
                <a:latin typeface="Times New Roman"/>
                <a:cs typeface="Times New Roman"/>
              </a:rPr>
              <a:t>h is the number </a:t>
            </a:r>
            <a:r>
              <a:rPr sz="3200" b="1" dirty="0">
                <a:latin typeface="Times New Roman"/>
                <a:cs typeface="Times New Roman"/>
              </a:rPr>
              <a:t>of the 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host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on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network </a:t>
            </a:r>
            <a:r>
              <a:rPr sz="3200" b="1" spc="-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78168" y="3761915"/>
            <a:ext cx="7527925" cy="2664460"/>
            <a:chOff x="878168" y="3761915"/>
            <a:chExt cx="7527925" cy="2664460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8168" y="3946074"/>
              <a:ext cx="2736414" cy="24211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39816" y="3761915"/>
              <a:ext cx="3166262" cy="26643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97124" y="4497324"/>
              <a:ext cx="3124200" cy="228600"/>
            </a:xfrm>
            <a:custGeom>
              <a:avLst/>
              <a:gdLst/>
              <a:ahLst/>
              <a:cxnLst/>
              <a:rect l="l" t="t" r="r" b="b"/>
              <a:pathLst>
                <a:path w="3124200" h="228600">
                  <a:moveTo>
                    <a:pt x="0" y="228600"/>
                  </a:moveTo>
                  <a:lnTo>
                    <a:pt x="3124200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883" y="499948"/>
            <a:ext cx="28638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Advantages</a:t>
            </a:r>
            <a:r>
              <a:rPr sz="4000" b="1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883" y="1114917"/>
            <a:ext cx="5158740" cy="478282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51484" indent="-439420">
              <a:lnSpc>
                <a:spcPct val="100000"/>
              </a:lnSpc>
              <a:spcBef>
                <a:spcPts val="869"/>
              </a:spcBef>
              <a:buAutoNum type="arabicParenR"/>
              <a:tabLst>
                <a:tab pos="45212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Sharing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of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Files.</a:t>
            </a:r>
            <a:endParaRPr sz="32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770"/>
              </a:spcBef>
              <a:buAutoNum type="arabicParenR"/>
              <a:tabLst>
                <a:tab pos="45212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Sharing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of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Programs.</a:t>
            </a:r>
            <a:endParaRPr sz="32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770"/>
              </a:spcBef>
              <a:buAutoNum type="arabicParenR"/>
              <a:tabLst>
                <a:tab pos="452120" algn="l"/>
              </a:tabLst>
            </a:pPr>
            <a:r>
              <a:rPr sz="3200" b="1" spc="-10" dirty="0">
                <a:latin typeface="Times New Roman"/>
                <a:cs typeface="Times New Roman"/>
              </a:rPr>
              <a:t>Communication</a:t>
            </a:r>
            <a:r>
              <a:rPr sz="3200" b="1" spc="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Exchange.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Disadvantages</a:t>
            </a:r>
            <a:r>
              <a:rPr sz="4000" b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805"/>
              </a:spcBef>
              <a:buAutoNum type="arabicParenR"/>
              <a:tabLst>
                <a:tab pos="452120" algn="l"/>
              </a:tabLst>
            </a:pPr>
            <a:r>
              <a:rPr sz="3200" b="1" spc="-20" dirty="0">
                <a:latin typeface="Times New Roman"/>
                <a:cs typeface="Times New Roman"/>
              </a:rPr>
              <a:t>Reliability.</a:t>
            </a:r>
            <a:endParaRPr sz="32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770"/>
              </a:spcBef>
              <a:buAutoNum type="arabicParenR"/>
              <a:tabLst>
                <a:tab pos="452120" algn="l"/>
              </a:tabLst>
            </a:pPr>
            <a:r>
              <a:rPr sz="3200" b="1" spc="-25" dirty="0">
                <a:latin typeface="Times New Roman"/>
                <a:cs typeface="Times New Roman"/>
              </a:rPr>
              <a:t>Capacity.</a:t>
            </a:r>
            <a:endParaRPr sz="32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765"/>
              </a:spcBef>
              <a:buAutoNum type="arabicParenR"/>
              <a:tabLst>
                <a:tab pos="452120" algn="l"/>
              </a:tabLst>
            </a:pPr>
            <a:r>
              <a:rPr sz="3200" b="1" spc="-10" dirty="0">
                <a:latin typeface="Times New Roman"/>
                <a:cs typeface="Times New Roman"/>
              </a:rPr>
              <a:t>High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Cost.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987374"/>
            <a:ext cx="55302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2.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2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Metropolitan</a:t>
            </a:r>
            <a:r>
              <a:rPr sz="2800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Area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 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6284" y="1533220"/>
            <a:ext cx="8056880" cy="386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A Metropolitan Area </a:t>
            </a:r>
            <a:r>
              <a:rPr sz="3600" spc="-5" dirty="0">
                <a:latin typeface="Times New Roman"/>
                <a:cs typeface="Times New Roman"/>
              </a:rPr>
              <a:t>Network (</a:t>
            </a:r>
            <a:r>
              <a:rPr sz="3600" b="1" spc="-5" dirty="0">
                <a:latin typeface="Times New Roman"/>
                <a:cs typeface="Times New Roman"/>
              </a:rPr>
              <a:t>MAN</a:t>
            </a:r>
            <a:r>
              <a:rPr sz="3600" spc="-5" dirty="0">
                <a:latin typeface="Times New Roman"/>
                <a:cs typeface="Times New Roman"/>
              </a:rPr>
              <a:t>) </a:t>
            </a:r>
            <a:r>
              <a:rPr sz="3600" dirty="0">
                <a:latin typeface="Times New Roman"/>
                <a:cs typeface="Times New Roman"/>
              </a:rPr>
              <a:t>is a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network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that</a:t>
            </a:r>
            <a:r>
              <a:rPr sz="3600" dirty="0">
                <a:latin typeface="Times New Roman"/>
                <a:cs typeface="Times New Roman"/>
              </a:rPr>
              <a:t> interconnects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users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with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computer </a:t>
            </a:r>
            <a:r>
              <a:rPr sz="3600" spc="-5" dirty="0">
                <a:latin typeface="Times New Roman"/>
                <a:cs typeface="Times New Roman"/>
              </a:rPr>
              <a:t>resources </a:t>
            </a:r>
            <a:r>
              <a:rPr sz="3600" dirty="0">
                <a:latin typeface="Times New Roman"/>
                <a:cs typeface="Times New Roman"/>
              </a:rPr>
              <a:t>in a </a:t>
            </a:r>
            <a:r>
              <a:rPr sz="3600" spc="-5" dirty="0">
                <a:latin typeface="Times New Roman"/>
                <a:cs typeface="Times New Roman"/>
              </a:rPr>
              <a:t>geographic </a:t>
            </a:r>
            <a:r>
              <a:rPr sz="3600" dirty="0">
                <a:latin typeface="Times New Roman"/>
                <a:cs typeface="Times New Roman"/>
              </a:rPr>
              <a:t>area </a:t>
            </a:r>
            <a:r>
              <a:rPr sz="3600" spc="-5" dirty="0">
                <a:latin typeface="Times New Roman"/>
                <a:cs typeface="Times New Roman"/>
              </a:rPr>
              <a:t>or </a:t>
            </a:r>
            <a:r>
              <a:rPr sz="3600" dirty="0">
                <a:latin typeface="Times New Roman"/>
                <a:cs typeface="Times New Roman"/>
              </a:rPr>
              <a:t> region </a:t>
            </a:r>
            <a:r>
              <a:rPr sz="3600" spc="-10" dirty="0">
                <a:latin typeface="Times New Roman"/>
                <a:cs typeface="Times New Roman"/>
              </a:rPr>
              <a:t>larger </a:t>
            </a:r>
            <a:r>
              <a:rPr sz="3600" spc="-5" dirty="0">
                <a:latin typeface="Times New Roman"/>
                <a:cs typeface="Times New Roman"/>
              </a:rPr>
              <a:t>than that covered </a:t>
            </a:r>
            <a:r>
              <a:rPr sz="3600" spc="-15" dirty="0">
                <a:latin typeface="Times New Roman"/>
                <a:cs typeface="Times New Roman"/>
              </a:rPr>
              <a:t>by </a:t>
            </a:r>
            <a:r>
              <a:rPr sz="3600" dirty="0">
                <a:latin typeface="Times New Roman"/>
                <a:cs typeface="Times New Roman"/>
              </a:rPr>
              <a:t>even a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5" dirty="0">
                <a:latin typeface="Times New Roman"/>
                <a:cs typeface="Times New Roman"/>
              </a:rPr>
              <a:t>large </a:t>
            </a:r>
            <a:r>
              <a:rPr sz="3600" dirty="0">
                <a:latin typeface="Times New Roman"/>
                <a:cs typeface="Times New Roman"/>
              </a:rPr>
              <a:t>local area network </a:t>
            </a:r>
            <a:r>
              <a:rPr sz="3600" spc="-5" dirty="0">
                <a:latin typeface="Times New Roman"/>
                <a:cs typeface="Times New Roman"/>
              </a:rPr>
              <a:t>(LAN) </a:t>
            </a:r>
            <a:r>
              <a:rPr sz="3600" dirty="0">
                <a:latin typeface="Times New Roman"/>
                <a:cs typeface="Times New Roman"/>
              </a:rPr>
              <a:t>but </a:t>
            </a:r>
            <a:r>
              <a:rPr sz="3600" spc="-10" dirty="0">
                <a:latin typeface="Times New Roman"/>
                <a:cs typeface="Times New Roman"/>
              </a:rPr>
              <a:t>smaller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than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the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area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covered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15" dirty="0">
                <a:latin typeface="Times New Roman"/>
                <a:cs typeface="Times New Roman"/>
              </a:rPr>
              <a:t>by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wide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area 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network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spc="-75" dirty="0">
                <a:latin typeface="Times New Roman"/>
                <a:cs typeface="Times New Roman"/>
              </a:rPr>
              <a:t>(WAN).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254772"/>
            <a:ext cx="6960870" cy="19069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5" dirty="0">
                <a:latin typeface="Calibri"/>
                <a:cs typeface="Calibri"/>
              </a:rPr>
              <a:t>MAN </a:t>
            </a:r>
            <a:r>
              <a:rPr sz="2800" spc="-5" dirty="0">
                <a:latin typeface="Calibri"/>
                <a:cs typeface="Calibri"/>
              </a:rPr>
              <a:t>supports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150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Kilometers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Distance.</a:t>
            </a:r>
            <a:endParaRPr sz="28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-10" dirty="0"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256540">
              <a:lnSpc>
                <a:spcPct val="100000"/>
              </a:lnSpc>
              <a:spcBef>
                <a:spcPts val="365"/>
              </a:spcBef>
            </a:pPr>
            <a:r>
              <a:rPr sz="2800" spc="5" dirty="0">
                <a:latin typeface="Wingdings"/>
                <a:cs typeface="Wingdings"/>
              </a:rPr>
              <a:t>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Calibri"/>
                <a:cs typeface="Calibri"/>
              </a:rPr>
              <a:t>Telephone </a:t>
            </a:r>
            <a:r>
              <a:rPr sz="2800" spc="-5" dirty="0"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256540">
              <a:lnSpc>
                <a:spcPct val="100000"/>
              </a:lnSpc>
              <a:spcBef>
                <a:spcPts val="335"/>
              </a:spcBef>
              <a:tabLst>
                <a:tab pos="765810" algn="l"/>
              </a:tabLst>
            </a:pPr>
            <a:r>
              <a:rPr sz="2800" spc="10" dirty="0">
                <a:latin typeface="Wingdings"/>
                <a:cs typeface="Wingdings"/>
              </a:rPr>
              <a:t></a:t>
            </a:r>
            <a:r>
              <a:rPr sz="2800" spc="1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Calibri"/>
                <a:cs typeface="Calibri"/>
              </a:rPr>
              <a:t>Cable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TV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" y="2103120"/>
            <a:ext cx="8805672" cy="41208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883" y="499948"/>
            <a:ext cx="28638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Advantages</a:t>
            </a:r>
            <a:r>
              <a:rPr sz="4000" b="1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883" y="1114917"/>
            <a:ext cx="6682740" cy="478282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51484" indent="-439420">
              <a:lnSpc>
                <a:spcPct val="100000"/>
              </a:lnSpc>
              <a:spcBef>
                <a:spcPts val="869"/>
              </a:spcBef>
              <a:buAutoNum type="arabicParenR"/>
              <a:tabLst>
                <a:tab pos="452120" algn="l"/>
              </a:tabLst>
            </a:pPr>
            <a:r>
              <a:rPr sz="3200" b="1" spc="-10" dirty="0">
                <a:latin typeface="Times New Roman"/>
                <a:cs typeface="Times New Roman"/>
              </a:rPr>
              <a:t>High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Bandwidth.</a:t>
            </a:r>
            <a:endParaRPr sz="32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770"/>
              </a:spcBef>
              <a:buAutoNum type="arabicParenR"/>
              <a:tabLst>
                <a:tab pos="45212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It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support Large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number</a:t>
            </a:r>
            <a:r>
              <a:rPr sz="3200" b="1" dirty="0">
                <a:latin typeface="Times New Roman"/>
                <a:cs typeface="Times New Roman"/>
              </a:rPr>
              <a:t> of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Clients.</a:t>
            </a:r>
            <a:endParaRPr sz="32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770"/>
              </a:spcBef>
              <a:buAutoNum type="arabicParenR"/>
              <a:tabLst>
                <a:tab pos="45212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Reduce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the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Errors.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Disadvantages</a:t>
            </a:r>
            <a:r>
              <a:rPr sz="4000" b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805"/>
              </a:spcBef>
              <a:buAutoNum type="arabicParenR"/>
              <a:tabLst>
                <a:tab pos="45212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Large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Space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Requirements.</a:t>
            </a:r>
            <a:endParaRPr sz="32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770"/>
              </a:spcBef>
              <a:buAutoNum type="arabicParenR"/>
              <a:tabLst>
                <a:tab pos="452120" algn="l"/>
              </a:tabLst>
            </a:pPr>
            <a:r>
              <a:rPr sz="3200" b="1" dirty="0">
                <a:latin typeface="Times New Roman"/>
                <a:cs typeface="Times New Roman"/>
              </a:rPr>
              <a:t>Slower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Data</a:t>
            </a:r>
            <a:r>
              <a:rPr sz="3200" b="1" spc="-19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Access.</a:t>
            </a:r>
            <a:endParaRPr sz="3200">
              <a:latin typeface="Times New Roman"/>
              <a:cs typeface="Times New Roman"/>
            </a:endParaRPr>
          </a:p>
          <a:p>
            <a:pPr marL="451484" indent="-439420">
              <a:lnSpc>
                <a:spcPct val="100000"/>
              </a:lnSpc>
              <a:spcBef>
                <a:spcPts val="765"/>
              </a:spcBef>
              <a:buAutoNum type="arabicParenR"/>
              <a:tabLst>
                <a:tab pos="452120" algn="l"/>
              </a:tabLst>
            </a:pPr>
            <a:r>
              <a:rPr sz="3200" b="1" spc="-10" dirty="0">
                <a:latin typeface="Times New Roman"/>
                <a:cs typeface="Times New Roman"/>
              </a:rPr>
              <a:t>High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Cost.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913460"/>
            <a:ext cx="7941945" cy="19894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800" spc="-5" dirty="0">
                <a:latin typeface="Calibri"/>
                <a:cs typeface="Calibri"/>
              </a:rPr>
              <a:t>.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FF0000"/>
                </a:solidFill>
                <a:latin typeface="Calibri"/>
                <a:cs typeface="Calibri"/>
              </a:rPr>
              <a:t>WAN</a:t>
            </a:r>
            <a:r>
              <a:rPr sz="28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– Wide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Area</a:t>
            </a:r>
            <a:r>
              <a:rPr sz="28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-40" dirty="0">
                <a:latin typeface="Calibri"/>
                <a:cs typeface="Calibri"/>
              </a:rPr>
              <a:t>WAN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Provide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Distance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Transmission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  <a:tab pos="2628265" algn="l"/>
              </a:tabLst>
            </a:pPr>
            <a:r>
              <a:rPr sz="2800" spc="-5" dirty="0">
                <a:latin typeface="Calibri"/>
                <a:cs typeface="Calibri"/>
              </a:rPr>
              <a:t>By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32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WAN	</a:t>
            </a:r>
            <a:r>
              <a:rPr sz="2800" spc="-20" dirty="0">
                <a:latin typeface="Calibri"/>
                <a:cs typeface="Calibri"/>
              </a:rPr>
              <a:t>Exchange</a:t>
            </a:r>
            <a:r>
              <a:rPr sz="2800" spc="3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3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Information</a:t>
            </a:r>
            <a:r>
              <a:rPr sz="2800" spc="3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from</a:t>
            </a:r>
            <a:r>
              <a:rPr sz="2800" spc="3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country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another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country.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927" y="3276600"/>
            <a:ext cx="8189938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6785" y="358901"/>
            <a:ext cx="57124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15" dirty="0">
                <a:solidFill>
                  <a:srgbClr val="00AFEF"/>
                </a:solidFill>
                <a:latin typeface="Calibri"/>
                <a:cs typeface="Calibri"/>
              </a:rPr>
              <a:t>Components</a:t>
            </a:r>
            <a:r>
              <a:rPr b="1" spc="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00AFEF"/>
                </a:solidFill>
                <a:latin typeface="Calibri"/>
                <a:cs typeface="Calibri"/>
              </a:rPr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3730" y="1494663"/>
            <a:ext cx="296545" cy="356235"/>
            <a:chOff x="233730" y="1494663"/>
            <a:chExt cx="296545" cy="356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730" y="1495298"/>
              <a:ext cx="144894" cy="2739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178" y="1494663"/>
              <a:ext cx="114007" cy="35572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949" y="1494536"/>
            <a:ext cx="1038580" cy="28079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16903" y="2079879"/>
            <a:ext cx="313690" cy="356235"/>
            <a:chOff x="216903" y="2079879"/>
            <a:chExt cx="313690" cy="3562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903" y="2080514"/>
              <a:ext cx="172999" cy="2739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179" y="2079879"/>
              <a:ext cx="114007" cy="35572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6902" y="2079879"/>
            <a:ext cx="1122019" cy="2809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13537" y="2665095"/>
            <a:ext cx="316865" cy="356235"/>
            <a:chOff x="213537" y="2665095"/>
            <a:chExt cx="316865" cy="35623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537" y="2665730"/>
              <a:ext cx="172808" cy="2796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178" y="2665095"/>
              <a:ext cx="114007" cy="35572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4037" y="2671317"/>
            <a:ext cx="1461020" cy="27393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17106" y="3250310"/>
            <a:ext cx="313690" cy="356235"/>
            <a:chOff x="217106" y="3250310"/>
            <a:chExt cx="313690" cy="35623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106" y="3250945"/>
              <a:ext cx="176161" cy="2739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178" y="3250310"/>
              <a:ext cx="114007" cy="35572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4776" y="3256534"/>
            <a:ext cx="1205585" cy="273938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20662" y="4323207"/>
            <a:ext cx="309880" cy="356235"/>
            <a:chOff x="220662" y="4323207"/>
            <a:chExt cx="309880" cy="35623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662" y="4329430"/>
              <a:ext cx="173799" cy="2739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6179" y="4323207"/>
              <a:ext cx="114007" cy="355726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45413" y="4323207"/>
            <a:ext cx="1593316" cy="28066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94259" y="1252966"/>
            <a:ext cx="8882380" cy="39287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616075">
              <a:lnSpc>
                <a:spcPct val="100000"/>
              </a:lnSpc>
              <a:spcBef>
                <a:spcPts val="869"/>
              </a:spcBef>
            </a:pPr>
            <a:r>
              <a:rPr sz="3200" spc="-5" dirty="0">
                <a:latin typeface="Times New Roman"/>
                <a:cs typeface="Times New Roman"/>
              </a:rPr>
              <a:t>-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Which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gives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Request.</a:t>
            </a:r>
            <a:endParaRPr sz="3200">
              <a:latin typeface="Times New Roman"/>
              <a:cs typeface="Times New Roman"/>
            </a:endParaRPr>
          </a:p>
          <a:p>
            <a:pPr marL="1707514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latin typeface="Times New Roman"/>
                <a:cs typeface="Times New Roman"/>
              </a:rPr>
              <a:t>-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Which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gives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Response.</a:t>
            </a:r>
            <a:endParaRPr sz="3200">
              <a:latin typeface="Times New Roman"/>
              <a:cs typeface="Times New Roman"/>
            </a:endParaRPr>
          </a:p>
          <a:p>
            <a:pPr marL="2046605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latin typeface="Times New Roman"/>
                <a:cs typeface="Times New Roman"/>
              </a:rPr>
              <a:t>-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It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Indicates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Modulator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/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Demodulator.</a:t>
            </a:r>
            <a:endParaRPr sz="3200">
              <a:latin typeface="Times New Roman"/>
              <a:cs typeface="Times New Roman"/>
            </a:endParaRPr>
          </a:p>
          <a:p>
            <a:pPr marL="1817370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latin typeface="Times New Roman"/>
                <a:cs typeface="Times New Roman"/>
              </a:rPr>
              <a:t>-</a:t>
            </a:r>
            <a:r>
              <a:rPr sz="3200" spc="1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Which</a:t>
            </a:r>
            <a:r>
              <a:rPr sz="3200" spc="1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identifies</a:t>
            </a:r>
            <a:r>
              <a:rPr sz="3200" spc="1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1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Path</a:t>
            </a:r>
            <a:r>
              <a:rPr sz="3200" spc="1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between</a:t>
            </a:r>
            <a:r>
              <a:rPr sz="3200" spc="1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Client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latin typeface="Times New Roman"/>
                <a:cs typeface="Times New Roman"/>
              </a:rPr>
              <a:t>&amp;</a:t>
            </a:r>
            <a:r>
              <a:rPr sz="3200" spc="-30" dirty="0">
                <a:latin typeface="Times New Roman"/>
                <a:cs typeface="Times New Roman"/>
              </a:rPr>
              <a:t> Server.</a:t>
            </a:r>
            <a:endParaRPr sz="3200">
              <a:latin typeface="Times New Roman"/>
              <a:cs typeface="Times New Roman"/>
            </a:endParaRPr>
          </a:p>
          <a:p>
            <a:pPr marL="2744470">
              <a:lnSpc>
                <a:spcPct val="100000"/>
              </a:lnSpc>
              <a:spcBef>
                <a:spcPts val="770"/>
              </a:spcBef>
              <a:tabLst>
                <a:tab pos="3265804" algn="l"/>
                <a:tab pos="4732655" algn="l"/>
                <a:tab pos="6878955" algn="l"/>
                <a:tab pos="7762875" algn="l"/>
              </a:tabLst>
            </a:pPr>
            <a:r>
              <a:rPr sz="3200" spc="-5" dirty="0">
                <a:latin typeface="Times New Roman"/>
                <a:cs typeface="Times New Roman"/>
              </a:rPr>
              <a:t>-	</a:t>
            </a:r>
            <a:r>
              <a:rPr sz="3200" spc="-10" dirty="0">
                <a:latin typeface="Times New Roman"/>
                <a:cs typeface="Times New Roman"/>
              </a:rPr>
              <a:t>Which	</a:t>
            </a:r>
            <a:r>
              <a:rPr sz="3200" spc="-5" dirty="0">
                <a:latin typeface="Times New Roman"/>
                <a:cs typeface="Times New Roman"/>
              </a:rPr>
              <a:t>overcomes	the	</a:t>
            </a:r>
            <a:r>
              <a:rPr sz="3200" spc="-30" dirty="0">
                <a:latin typeface="Times New Roman"/>
                <a:cs typeface="Times New Roman"/>
              </a:rPr>
              <a:t>Traffic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Times New Roman"/>
                <a:cs typeface="Times New Roman"/>
              </a:rPr>
              <a:t>problems.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8810" y="166827"/>
            <a:ext cx="53289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5" dirty="0">
                <a:solidFill>
                  <a:srgbClr val="00AFEF"/>
                </a:solidFill>
                <a:latin typeface="Calibri"/>
                <a:cs typeface="Calibri"/>
              </a:rPr>
              <a:t>Communication </a:t>
            </a:r>
            <a:r>
              <a:rPr b="1" spc="-10" dirty="0">
                <a:solidFill>
                  <a:srgbClr val="00AFEF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042238"/>
            <a:ext cx="8078470" cy="49657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6870" marR="5715" indent="-344805" algn="just">
              <a:lnSpc>
                <a:spcPts val="3890"/>
              </a:lnSpc>
              <a:spcBef>
                <a:spcPts val="590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dirty="0">
                <a:latin typeface="Times New Roman"/>
                <a:cs typeface="Times New Roman"/>
              </a:rPr>
              <a:t>Data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communications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are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exchange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5" dirty="0">
                <a:latin typeface="Times New Roman"/>
                <a:cs typeface="Times New Roman"/>
              </a:rPr>
              <a:t>of 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data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between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AFEF"/>
                </a:solidFill>
                <a:latin typeface="Times New Roman"/>
                <a:cs typeface="Times New Roman"/>
              </a:rPr>
              <a:t>two</a:t>
            </a:r>
            <a:r>
              <a:rPr sz="3600" b="1" spc="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00AFEF"/>
                </a:solidFill>
                <a:latin typeface="Times New Roman"/>
                <a:cs typeface="Times New Roman"/>
              </a:rPr>
              <a:t>devices</a:t>
            </a:r>
            <a:r>
              <a:rPr sz="3600" b="1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via</a:t>
            </a:r>
            <a:r>
              <a:rPr sz="3600" b="1" spc="-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AFEF"/>
                </a:solidFill>
                <a:latin typeface="Times New Roman"/>
                <a:cs typeface="Times New Roman"/>
              </a:rPr>
              <a:t>some </a:t>
            </a:r>
            <a:r>
              <a:rPr sz="3600" b="1" spc="-88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00AFEF"/>
                </a:solidFill>
                <a:latin typeface="Times New Roman"/>
                <a:cs typeface="Times New Roman"/>
              </a:rPr>
              <a:t>transmission</a:t>
            </a:r>
            <a:r>
              <a:rPr sz="3600" b="1" spc="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AFEF"/>
                </a:solidFill>
                <a:latin typeface="Times New Roman"/>
                <a:cs typeface="Times New Roman"/>
              </a:rPr>
              <a:t>medium.</a:t>
            </a:r>
            <a:endParaRPr sz="360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It</a:t>
            </a:r>
            <a:r>
              <a:rPr sz="3600" b="1" spc="10" dirty="0">
                <a:latin typeface="Times New Roman"/>
                <a:cs typeface="Times New Roman"/>
              </a:rPr>
              <a:t> </a:t>
            </a:r>
            <a:r>
              <a:rPr sz="3600" b="1" spc="-10" dirty="0">
                <a:latin typeface="Times New Roman"/>
                <a:cs typeface="Times New Roman"/>
              </a:rPr>
              <a:t>should</a:t>
            </a:r>
            <a:r>
              <a:rPr sz="3600" b="1" dirty="0">
                <a:latin typeface="Times New Roman"/>
                <a:cs typeface="Times New Roman"/>
              </a:rPr>
              <a:t> </a:t>
            </a:r>
            <a:r>
              <a:rPr sz="3600" b="1" spc="-10" dirty="0">
                <a:latin typeface="Times New Roman"/>
                <a:cs typeface="Times New Roman"/>
              </a:rPr>
              <a:t>be</a:t>
            </a:r>
            <a:r>
              <a:rPr sz="3600" b="1" spc="20" dirty="0">
                <a:latin typeface="Times New Roman"/>
                <a:cs typeface="Times New Roman"/>
              </a:rPr>
              <a:t> </a:t>
            </a:r>
            <a:r>
              <a:rPr sz="3600" b="1" spc="-10" dirty="0">
                <a:latin typeface="Times New Roman"/>
                <a:cs typeface="Times New Roman"/>
              </a:rPr>
              <a:t>done</a:t>
            </a:r>
            <a:r>
              <a:rPr sz="3600" b="1" spc="1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in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spc="10" dirty="0">
                <a:latin typeface="Times New Roman"/>
                <a:cs typeface="Times New Roman"/>
              </a:rPr>
              <a:t>two</a:t>
            </a:r>
            <a:r>
              <a:rPr sz="3600" b="1" spc="-40" dirty="0">
                <a:latin typeface="Times New Roman"/>
                <a:cs typeface="Times New Roman"/>
              </a:rPr>
              <a:t> </a:t>
            </a:r>
            <a:r>
              <a:rPr sz="3600" b="1" spc="10" dirty="0">
                <a:latin typeface="Times New Roman"/>
                <a:cs typeface="Times New Roman"/>
              </a:rPr>
              <a:t>ways</a:t>
            </a:r>
            <a:endParaRPr sz="3600">
              <a:latin typeface="Times New Roman"/>
              <a:cs typeface="Times New Roman"/>
            </a:endParaRPr>
          </a:p>
          <a:p>
            <a:pPr marL="1320165" lvl="1" indent="-393700" algn="just">
              <a:lnSpc>
                <a:spcPct val="100000"/>
              </a:lnSpc>
              <a:spcBef>
                <a:spcPts val="434"/>
              </a:spcBef>
              <a:buAutoNum type="romanLcParenR"/>
              <a:tabLst>
                <a:tab pos="1320800" algn="l"/>
              </a:tabLst>
            </a:pP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Local</a:t>
            </a:r>
            <a:r>
              <a:rPr sz="36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-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It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takes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LAN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Connection.</a:t>
            </a:r>
            <a:endParaRPr sz="3600">
              <a:latin typeface="Times New Roman"/>
              <a:cs typeface="Times New Roman"/>
            </a:endParaRPr>
          </a:p>
          <a:p>
            <a:pPr marL="356870" marR="9525" lvl="1" indent="457200" algn="just">
              <a:lnSpc>
                <a:spcPts val="3890"/>
              </a:lnSpc>
              <a:spcBef>
                <a:spcPts val="919"/>
              </a:spcBef>
              <a:buAutoNum type="romanLcParenR"/>
              <a:tabLst>
                <a:tab pos="1339215" algn="l"/>
              </a:tabLst>
            </a:pP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Remote </a:t>
            </a:r>
            <a:r>
              <a:rPr sz="3600" dirty="0">
                <a:latin typeface="Times New Roman"/>
                <a:cs typeface="Times New Roman"/>
              </a:rPr>
              <a:t>- It </a:t>
            </a:r>
            <a:r>
              <a:rPr sz="3600" spc="-5" dirty="0">
                <a:latin typeface="Times New Roman"/>
                <a:cs typeface="Times New Roman"/>
              </a:rPr>
              <a:t>takes </a:t>
            </a:r>
            <a:r>
              <a:rPr sz="3600" dirty="0">
                <a:latin typeface="Times New Roman"/>
                <a:cs typeface="Times New Roman"/>
              </a:rPr>
              <a:t>Long </a:t>
            </a:r>
            <a:r>
              <a:rPr sz="3600" spc="-5" dirty="0">
                <a:latin typeface="Times New Roman"/>
                <a:cs typeface="Times New Roman"/>
              </a:rPr>
              <a:t>distance like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MAN</a:t>
            </a:r>
            <a:r>
              <a:rPr sz="3600" spc="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&amp;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10" dirty="0">
                <a:latin typeface="Times New Roman"/>
                <a:cs typeface="Times New Roman"/>
              </a:rPr>
              <a:t>WAN.</a:t>
            </a:r>
            <a:endParaRPr sz="3600">
              <a:latin typeface="Times New Roman"/>
              <a:cs typeface="Times New Roman"/>
            </a:endParaRPr>
          </a:p>
          <a:p>
            <a:pPr marL="356870" indent="-344805" algn="just">
              <a:lnSpc>
                <a:spcPts val="4105"/>
              </a:lnSpc>
              <a:spcBef>
                <a:spcPts val="375"/>
              </a:spcBef>
              <a:buFont typeface="Arial MT"/>
              <a:buChar char="•"/>
              <a:tabLst>
                <a:tab pos="357505" algn="l"/>
              </a:tabLst>
            </a:pPr>
            <a:r>
              <a:rPr sz="3600" dirty="0">
                <a:latin typeface="Times New Roman"/>
                <a:cs typeface="Times New Roman"/>
              </a:rPr>
              <a:t>Data</a:t>
            </a:r>
            <a:r>
              <a:rPr sz="3600" spc="114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should</a:t>
            </a:r>
            <a:r>
              <a:rPr sz="3600" spc="7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be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Transferred</a:t>
            </a:r>
            <a:r>
              <a:rPr sz="3600" spc="7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</a:t>
            </a:r>
            <a:r>
              <a:rPr sz="3600" spc="7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the</a:t>
            </a:r>
            <a:r>
              <a:rPr sz="3600" spc="10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form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of</a:t>
            </a:r>
            <a:endParaRPr sz="3600">
              <a:latin typeface="Times New Roman"/>
              <a:cs typeface="Times New Roman"/>
            </a:endParaRPr>
          </a:p>
          <a:p>
            <a:pPr marL="356870">
              <a:lnSpc>
                <a:spcPts val="4105"/>
              </a:lnSpc>
            </a:pPr>
            <a:r>
              <a:rPr sz="3600" b="1" spc="-50" dirty="0">
                <a:solidFill>
                  <a:srgbClr val="C00000"/>
                </a:solidFill>
                <a:latin typeface="Times New Roman"/>
                <a:cs typeface="Times New Roman"/>
              </a:rPr>
              <a:t>0’s</a:t>
            </a:r>
            <a:r>
              <a:rPr sz="3600" b="1" spc="-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and</a:t>
            </a:r>
            <a:r>
              <a:rPr sz="36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b="1" spc="-50" dirty="0">
                <a:solidFill>
                  <a:srgbClr val="C00000"/>
                </a:solidFill>
                <a:latin typeface="Times New Roman"/>
                <a:cs typeface="Times New Roman"/>
              </a:rPr>
              <a:t>1’s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898" y="448183"/>
            <a:ext cx="7915795" cy="3940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055" y="2917063"/>
            <a:ext cx="7920494" cy="3176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9791" y="3572383"/>
            <a:ext cx="8721725" cy="2219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8890" indent="-344805">
              <a:lnSpc>
                <a:spcPct val="100000"/>
              </a:lnSpc>
              <a:spcBef>
                <a:spcPts val="90"/>
              </a:spcBef>
              <a:buAutoNum type="arabicParenR"/>
              <a:tabLst>
                <a:tab pos="518795" algn="l"/>
                <a:tab pos="519430" algn="l"/>
                <a:tab pos="2152650" algn="l"/>
                <a:tab pos="2454910" algn="l"/>
                <a:tab pos="3259454" algn="l"/>
                <a:tab pos="4628515" algn="l"/>
                <a:tab pos="5579745" algn="l"/>
                <a:tab pos="6878955" algn="l"/>
                <a:tab pos="7543800" algn="l"/>
                <a:tab pos="838835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Deli</a:t>
            </a:r>
            <a:r>
              <a:rPr sz="3200" b="1" dirty="0">
                <a:latin typeface="Times New Roman"/>
                <a:cs typeface="Times New Roman"/>
              </a:rPr>
              <a:t>v</a:t>
            </a:r>
            <a:r>
              <a:rPr sz="3200" b="1" spc="-5" dirty="0">
                <a:latin typeface="Times New Roman"/>
                <a:cs typeface="Times New Roman"/>
              </a:rPr>
              <a:t>ery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b="1" spc="-5" dirty="0">
                <a:latin typeface="Times New Roman"/>
                <a:cs typeface="Times New Roman"/>
              </a:rPr>
              <a:t>-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2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-15" dirty="0">
                <a:latin typeface="Times New Roman"/>
                <a:cs typeface="Times New Roman"/>
              </a:rPr>
              <a:t>y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spc="4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7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el</a:t>
            </a:r>
            <a:r>
              <a:rPr sz="3200" spc="20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spc="-5" dirty="0">
                <a:latin typeface="Times New Roman"/>
                <a:cs typeface="Times New Roman"/>
              </a:rPr>
              <a:t>er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	d</a:t>
            </a:r>
            <a:r>
              <a:rPr sz="3200" spc="-5" dirty="0">
                <a:latin typeface="Times New Roman"/>
                <a:cs typeface="Times New Roman"/>
              </a:rPr>
              <a:t>ata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to 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correct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Destination.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0000"/>
              </a:lnSpc>
              <a:spcBef>
                <a:spcPts val="1925"/>
              </a:spcBef>
              <a:buAutoNum type="arabicParenR"/>
              <a:tabLst>
                <a:tab pos="501015" algn="l"/>
                <a:tab pos="2299335" algn="l"/>
                <a:tab pos="840930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Acc</a:t>
            </a:r>
            <a:r>
              <a:rPr sz="3200" b="1" spc="10" dirty="0">
                <a:latin typeface="Times New Roman"/>
                <a:cs typeface="Times New Roman"/>
              </a:rPr>
              <a:t>u</a:t>
            </a:r>
            <a:r>
              <a:rPr sz="3200" b="1" spc="-5" dirty="0">
                <a:latin typeface="Times New Roman"/>
                <a:cs typeface="Times New Roman"/>
              </a:rPr>
              <a:t>r</a:t>
            </a:r>
            <a:r>
              <a:rPr sz="3200" b="1" dirty="0">
                <a:latin typeface="Times New Roman"/>
                <a:cs typeface="Times New Roman"/>
              </a:rPr>
              <a:t>a</a:t>
            </a:r>
            <a:r>
              <a:rPr sz="3200" b="1" spc="-5" dirty="0">
                <a:latin typeface="Times New Roman"/>
                <a:cs typeface="Times New Roman"/>
              </a:rPr>
              <a:t>cy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b="1" spc="-5" dirty="0">
                <a:latin typeface="Times New Roman"/>
                <a:cs typeface="Times New Roman"/>
              </a:rPr>
              <a:t>-</a:t>
            </a:r>
            <a:r>
              <a:rPr sz="3200" b="1" spc="3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2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3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-15" dirty="0">
                <a:latin typeface="Times New Roman"/>
                <a:cs typeface="Times New Roman"/>
              </a:rPr>
              <a:t>y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20" dirty="0">
                <a:latin typeface="Times New Roman"/>
                <a:cs typeface="Times New Roman"/>
              </a:rPr>
              <a:t>t</a:t>
            </a:r>
            <a:r>
              <a:rPr sz="3200" spc="10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m</a:t>
            </a:r>
            <a:r>
              <a:rPr sz="3200" spc="395" dirty="0">
                <a:latin typeface="Times New Roman"/>
                <a:cs typeface="Times New Roman"/>
              </a:rPr>
              <a:t> </a:t>
            </a:r>
            <a:r>
              <a:rPr sz="3200" spc="-45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st</a:t>
            </a:r>
            <a:r>
              <a:rPr sz="3200" spc="38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20" dirty="0">
                <a:latin typeface="Times New Roman"/>
                <a:cs typeface="Times New Roman"/>
              </a:rPr>
              <a:t>l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spc="-5" dirty="0">
                <a:latin typeface="Times New Roman"/>
                <a:cs typeface="Times New Roman"/>
              </a:rPr>
              <a:t>er</a:t>
            </a:r>
            <a:r>
              <a:rPr sz="3200" spc="3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3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ata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15" dirty="0">
                <a:latin typeface="Times New Roman"/>
                <a:cs typeface="Times New Roman"/>
              </a:rPr>
              <a:t>at  </a:t>
            </a:r>
            <a:r>
              <a:rPr sz="3200" spc="-5" dirty="0">
                <a:latin typeface="Times New Roman"/>
                <a:cs typeface="Times New Roman"/>
              </a:rPr>
              <a:t>Accurate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way.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1511808"/>
            <a:ext cx="2295525" cy="1036319"/>
          </a:xfrm>
          <a:prstGeom prst="rect">
            <a:avLst/>
          </a:prstGeom>
          <a:ln w="2438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701675">
              <a:lnSpc>
                <a:spcPct val="100000"/>
              </a:lnSpc>
            </a:pPr>
            <a:r>
              <a:rPr sz="2400" b="1" spc="-10" dirty="0">
                <a:latin typeface="Times New Roman"/>
                <a:cs typeface="Times New Roman"/>
              </a:rPr>
              <a:t>Source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2800" y="1612391"/>
            <a:ext cx="2776855" cy="935990"/>
          </a:xfrm>
          <a:prstGeom prst="rect">
            <a:avLst/>
          </a:prstGeom>
          <a:ln w="24383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840105" marR="452120" indent="-262255">
              <a:lnSpc>
                <a:spcPct val="100000"/>
              </a:lnSpc>
              <a:spcBef>
                <a:spcPts val="305"/>
              </a:spcBef>
            </a:pPr>
            <a:r>
              <a:rPr sz="2400" b="1" spc="-165" dirty="0">
                <a:latin typeface="Times New Roman"/>
                <a:cs typeface="Times New Roman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5" dirty="0">
                <a:latin typeface="Times New Roman"/>
                <a:cs typeface="Times New Roman"/>
              </a:rPr>
              <a:t>n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r>
              <a:rPr sz="2400" b="1" spc="-30" dirty="0">
                <a:latin typeface="Times New Roman"/>
                <a:cs typeface="Times New Roman"/>
              </a:rPr>
              <a:t>m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5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ion  </a:t>
            </a:r>
            <a:r>
              <a:rPr sz="2400" b="1" spc="-5" dirty="0">
                <a:latin typeface="Times New Roman"/>
                <a:cs typeface="Times New Roman"/>
              </a:rPr>
              <a:t>Medium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29400" y="1676400"/>
            <a:ext cx="2295525" cy="905510"/>
          </a:xfrm>
          <a:custGeom>
            <a:avLst/>
            <a:gdLst/>
            <a:ahLst/>
            <a:cxnLst/>
            <a:rect l="l" t="t" r="r" b="b"/>
            <a:pathLst>
              <a:path w="2295525" h="905510">
                <a:moveTo>
                  <a:pt x="0" y="905255"/>
                </a:moveTo>
                <a:lnTo>
                  <a:pt x="2295144" y="905255"/>
                </a:lnTo>
                <a:lnTo>
                  <a:pt x="2295144" y="0"/>
                </a:lnTo>
                <a:lnTo>
                  <a:pt x="0" y="0"/>
                </a:lnTo>
                <a:lnTo>
                  <a:pt x="0" y="905255"/>
                </a:lnTo>
                <a:close/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2083" y="1975180"/>
            <a:ext cx="1514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Destination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20670" y="1718182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5">
                <a:moveTo>
                  <a:pt x="464055" y="59939"/>
                </a:moveTo>
                <a:lnTo>
                  <a:pt x="403860" y="92075"/>
                </a:lnTo>
                <a:lnTo>
                  <a:pt x="402717" y="95884"/>
                </a:lnTo>
                <a:lnTo>
                  <a:pt x="404368" y="99059"/>
                </a:lnTo>
                <a:lnTo>
                  <a:pt x="406019" y="102107"/>
                </a:lnTo>
                <a:lnTo>
                  <a:pt x="409829" y="103250"/>
                </a:lnTo>
                <a:lnTo>
                  <a:pt x="489412" y="60832"/>
                </a:lnTo>
                <a:lnTo>
                  <a:pt x="487553" y="60832"/>
                </a:lnTo>
                <a:lnTo>
                  <a:pt x="464055" y="59939"/>
                </a:lnTo>
                <a:close/>
              </a:path>
              <a:path w="500379" h="103505">
                <a:moveTo>
                  <a:pt x="475194" y="53997"/>
                </a:moveTo>
                <a:lnTo>
                  <a:pt x="464055" y="59939"/>
                </a:lnTo>
                <a:lnTo>
                  <a:pt x="487553" y="60832"/>
                </a:lnTo>
                <a:lnTo>
                  <a:pt x="487583" y="59816"/>
                </a:lnTo>
                <a:lnTo>
                  <a:pt x="484378" y="59816"/>
                </a:lnTo>
                <a:lnTo>
                  <a:pt x="475194" y="53997"/>
                </a:lnTo>
                <a:close/>
              </a:path>
              <a:path w="500379" h="103505">
                <a:moveTo>
                  <a:pt x="413766" y="0"/>
                </a:moveTo>
                <a:lnTo>
                  <a:pt x="409829" y="888"/>
                </a:lnTo>
                <a:lnTo>
                  <a:pt x="406019" y="6730"/>
                </a:lnTo>
                <a:lnTo>
                  <a:pt x="406907" y="10667"/>
                </a:lnTo>
                <a:lnTo>
                  <a:pt x="409829" y="12572"/>
                </a:lnTo>
                <a:lnTo>
                  <a:pt x="464536" y="47242"/>
                </a:lnTo>
                <a:lnTo>
                  <a:pt x="487933" y="48132"/>
                </a:lnTo>
                <a:lnTo>
                  <a:pt x="487553" y="60832"/>
                </a:lnTo>
                <a:lnTo>
                  <a:pt x="489412" y="60832"/>
                </a:lnTo>
                <a:lnTo>
                  <a:pt x="500380" y="54990"/>
                </a:lnTo>
                <a:lnTo>
                  <a:pt x="416687" y="1777"/>
                </a:lnTo>
                <a:lnTo>
                  <a:pt x="413766" y="0"/>
                </a:lnTo>
                <a:close/>
              </a:path>
              <a:path w="500379" h="103505">
                <a:moveTo>
                  <a:pt x="507" y="29590"/>
                </a:moveTo>
                <a:lnTo>
                  <a:pt x="0" y="42290"/>
                </a:lnTo>
                <a:lnTo>
                  <a:pt x="464055" y="59939"/>
                </a:lnTo>
                <a:lnTo>
                  <a:pt x="475194" y="53997"/>
                </a:lnTo>
                <a:lnTo>
                  <a:pt x="464536" y="47242"/>
                </a:lnTo>
                <a:lnTo>
                  <a:pt x="507" y="29590"/>
                </a:lnTo>
                <a:close/>
              </a:path>
              <a:path w="500379" h="103505">
                <a:moveTo>
                  <a:pt x="484758" y="48894"/>
                </a:moveTo>
                <a:lnTo>
                  <a:pt x="475194" y="53997"/>
                </a:lnTo>
                <a:lnTo>
                  <a:pt x="484378" y="59816"/>
                </a:lnTo>
                <a:lnTo>
                  <a:pt x="484758" y="48894"/>
                </a:lnTo>
                <a:close/>
              </a:path>
              <a:path w="500379" h="103505">
                <a:moveTo>
                  <a:pt x="487911" y="48894"/>
                </a:moveTo>
                <a:lnTo>
                  <a:pt x="484758" y="48894"/>
                </a:lnTo>
                <a:lnTo>
                  <a:pt x="484378" y="59816"/>
                </a:lnTo>
                <a:lnTo>
                  <a:pt x="487583" y="59816"/>
                </a:lnTo>
                <a:lnTo>
                  <a:pt x="487911" y="48894"/>
                </a:lnTo>
                <a:close/>
              </a:path>
              <a:path w="500379" h="103505">
                <a:moveTo>
                  <a:pt x="464536" y="47242"/>
                </a:moveTo>
                <a:lnTo>
                  <a:pt x="475194" y="53997"/>
                </a:lnTo>
                <a:lnTo>
                  <a:pt x="484758" y="48894"/>
                </a:lnTo>
                <a:lnTo>
                  <a:pt x="487911" y="48894"/>
                </a:lnTo>
                <a:lnTo>
                  <a:pt x="487933" y="48132"/>
                </a:lnTo>
                <a:lnTo>
                  <a:pt x="464536" y="47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6414" y="1794382"/>
            <a:ext cx="567690" cy="618490"/>
          </a:xfrm>
          <a:custGeom>
            <a:avLst/>
            <a:gdLst/>
            <a:ahLst/>
            <a:cxnLst/>
            <a:rect l="l" t="t" r="r" b="b"/>
            <a:pathLst>
              <a:path w="567690" h="618489">
                <a:moveTo>
                  <a:pt x="500380" y="54991"/>
                </a:moveTo>
                <a:lnTo>
                  <a:pt x="416687" y="1778"/>
                </a:lnTo>
                <a:lnTo>
                  <a:pt x="413766" y="0"/>
                </a:lnTo>
                <a:lnTo>
                  <a:pt x="409829" y="889"/>
                </a:lnTo>
                <a:lnTo>
                  <a:pt x="406006" y="6731"/>
                </a:lnTo>
                <a:lnTo>
                  <a:pt x="406908" y="10668"/>
                </a:lnTo>
                <a:lnTo>
                  <a:pt x="409829" y="12573"/>
                </a:lnTo>
                <a:lnTo>
                  <a:pt x="464527" y="47244"/>
                </a:lnTo>
                <a:lnTo>
                  <a:pt x="508" y="29591"/>
                </a:lnTo>
                <a:lnTo>
                  <a:pt x="0" y="42291"/>
                </a:lnTo>
                <a:lnTo>
                  <a:pt x="464045" y="59944"/>
                </a:lnTo>
                <a:lnTo>
                  <a:pt x="403860" y="92075"/>
                </a:lnTo>
                <a:lnTo>
                  <a:pt x="402717" y="95885"/>
                </a:lnTo>
                <a:lnTo>
                  <a:pt x="404355" y="99060"/>
                </a:lnTo>
                <a:lnTo>
                  <a:pt x="406006" y="102108"/>
                </a:lnTo>
                <a:lnTo>
                  <a:pt x="409829" y="103251"/>
                </a:lnTo>
                <a:lnTo>
                  <a:pt x="489407" y="60833"/>
                </a:lnTo>
                <a:lnTo>
                  <a:pt x="500380" y="54991"/>
                </a:lnTo>
                <a:close/>
              </a:path>
              <a:path w="567690" h="618489">
                <a:moveTo>
                  <a:pt x="567436" y="561467"/>
                </a:moveTo>
                <a:lnTo>
                  <a:pt x="103479" y="560019"/>
                </a:lnTo>
                <a:lnTo>
                  <a:pt x="103606" y="559943"/>
                </a:lnTo>
                <a:lnTo>
                  <a:pt x="159385" y="527558"/>
                </a:lnTo>
                <a:lnTo>
                  <a:pt x="162433" y="525907"/>
                </a:lnTo>
                <a:lnTo>
                  <a:pt x="163449" y="521970"/>
                </a:lnTo>
                <a:lnTo>
                  <a:pt x="161671" y="518922"/>
                </a:lnTo>
                <a:lnTo>
                  <a:pt x="160020" y="515874"/>
                </a:lnTo>
                <a:lnTo>
                  <a:pt x="156083" y="514858"/>
                </a:lnTo>
                <a:lnTo>
                  <a:pt x="67310" y="566293"/>
                </a:lnTo>
                <a:lnTo>
                  <a:pt x="152781" y="616458"/>
                </a:lnTo>
                <a:lnTo>
                  <a:pt x="155702" y="618236"/>
                </a:lnTo>
                <a:lnTo>
                  <a:pt x="159639" y="617220"/>
                </a:lnTo>
                <a:lnTo>
                  <a:pt x="161417" y="614299"/>
                </a:lnTo>
                <a:lnTo>
                  <a:pt x="163195" y="611251"/>
                </a:lnTo>
                <a:lnTo>
                  <a:pt x="162179" y="607314"/>
                </a:lnTo>
                <a:lnTo>
                  <a:pt x="103276" y="572719"/>
                </a:lnTo>
                <a:lnTo>
                  <a:pt x="567309" y="574167"/>
                </a:lnTo>
                <a:lnTo>
                  <a:pt x="567436" y="561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30067" y="2312289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5">
                <a:moveTo>
                  <a:pt x="88773" y="0"/>
                </a:moveTo>
                <a:lnTo>
                  <a:pt x="0" y="51435"/>
                </a:lnTo>
                <a:lnTo>
                  <a:pt x="85470" y="101600"/>
                </a:lnTo>
                <a:lnTo>
                  <a:pt x="88392" y="103377"/>
                </a:lnTo>
                <a:lnTo>
                  <a:pt x="92329" y="102362"/>
                </a:lnTo>
                <a:lnTo>
                  <a:pt x="94106" y="99440"/>
                </a:lnTo>
                <a:lnTo>
                  <a:pt x="95884" y="96393"/>
                </a:lnTo>
                <a:lnTo>
                  <a:pt x="94868" y="92456"/>
                </a:lnTo>
                <a:lnTo>
                  <a:pt x="35977" y="57858"/>
                </a:lnTo>
                <a:lnTo>
                  <a:pt x="12573" y="57785"/>
                </a:lnTo>
                <a:lnTo>
                  <a:pt x="12573" y="45085"/>
                </a:lnTo>
                <a:lnTo>
                  <a:pt x="36305" y="45085"/>
                </a:lnTo>
                <a:lnTo>
                  <a:pt x="92075" y="12700"/>
                </a:lnTo>
                <a:lnTo>
                  <a:pt x="95123" y="11049"/>
                </a:lnTo>
                <a:lnTo>
                  <a:pt x="96138" y="7112"/>
                </a:lnTo>
                <a:lnTo>
                  <a:pt x="94361" y="4063"/>
                </a:lnTo>
                <a:lnTo>
                  <a:pt x="92709" y="1015"/>
                </a:lnTo>
                <a:lnTo>
                  <a:pt x="88773" y="0"/>
                </a:lnTo>
                <a:close/>
              </a:path>
              <a:path w="500379" h="103505">
                <a:moveTo>
                  <a:pt x="36178" y="45158"/>
                </a:moveTo>
                <a:lnTo>
                  <a:pt x="25206" y="51530"/>
                </a:lnTo>
                <a:lnTo>
                  <a:pt x="35977" y="57858"/>
                </a:lnTo>
                <a:lnTo>
                  <a:pt x="499998" y="59309"/>
                </a:lnTo>
                <a:lnTo>
                  <a:pt x="500126" y="46609"/>
                </a:lnTo>
                <a:lnTo>
                  <a:pt x="36178" y="45158"/>
                </a:lnTo>
                <a:close/>
              </a:path>
              <a:path w="500379" h="103505">
                <a:moveTo>
                  <a:pt x="12573" y="45085"/>
                </a:moveTo>
                <a:lnTo>
                  <a:pt x="12573" y="57785"/>
                </a:lnTo>
                <a:lnTo>
                  <a:pt x="35977" y="57858"/>
                </a:lnTo>
                <a:lnTo>
                  <a:pt x="34555" y="57023"/>
                </a:lnTo>
                <a:lnTo>
                  <a:pt x="15748" y="57023"/>
                </a:lnTo>
                <a:lnTo>
                  <a:pt x="15748" y="45974"/>
                </a:lnTo>
                <a:lnTo>
                  <a:pt x="34775" y="45974"/>
                </a:lnTo>
                <a:lnTo>
                  <a:pt x="36178" y="45158"/>
                </a:lnTo>
                <a:lnTo>
                  <a:pt x="12573" y="45085"/>
                </a:lnTo>
                <a:close/>
              </a:path>
              <a:path w="500379" h="103505">
                <a:moveTo>
                  <a:pt x="15748" y="45974"/>
                </a:moveTo>
                <a:lnTo>
                  <a:pt x="15748" y="57023"/>
                </a:lnTo>
                <a:lnTo>
                  <a:pt x="25206" y="51530"/>
                </a:lnTo>
                <a:lnTo>
                  <a:pt x="15748" y="45974"/>
                </a:lnTo>
                <a:close/>
              </a:path>
              <a:path w="500379" h="103505">
                <a:moveTo>
                  <a:pt x="25206" y="51530"/>
                </a:moveTo>
                <a:lnTo>
                  <a:pt x="15748" y="57023"/>
                </a:lnTo>
                <a:lnTo>
                  <a:pt x="34555" y="57023"/>
                </a:lnTo>
                <a:lnTo>
                  <a:pt x="25206" y="51530"/>
                </a:lnTo>
                <a:close/>
              </a:path>
              <a:path w="500379" h="103505">
                <a:moveTo>
                  <a:pt x="34775" y="45974"/>
                </a:moveTo>
                <a:lnTo>
                  <a:pt x="15748" y="45974"/>
                </a:lnTo>
                <a:lnTo>
                  <a:pt x="25206" y="51530"/>
                </a:lnTo>
                <a:lnTo>
                  <a:pt x="34775" y="45974"/>
                </a:lnTo>
                <a:close/>
              </a:path>
              <a:path w="500379" h="103505">
                <a:moveTo>
                  <a:pt x="36305" y="45085"/>
                </a:moveTo>
                <a:lnTo>
                  <a:pt x="12573" y="45085"/>
                </a:lnTo>
                <a:lnTo>
                  <a:pt x="36178" y="45158"/>
                </a:lnTo>
                <a:lnTo>
                  <a:pt x="36305" y="4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265887"/>
            <a:ext cx="8105140" cy="19056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buAutoNum type="arabicParenR" startAt="3"/>
              <a:tabLst>
                <a:tab pos="400685" algn="l"/>
              </a:tabLst>
            </a:pPr>
            <a:r>
              <a:rPr sz="2800" b="1" dirty="0">
                <a:latin typeface="Times New Roman"/>
                <a:cs typeface="Times New Roman"/>
              </a:rPr>
              <a:t>Timeline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-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System</a:t>
            </a:r>
            <a:r>
              <a:rPr sz="2800" spc="-10" dirty="0">
                <a:latin typeface="Times New Roman"/>
                <a:cs typeface="Times New Roman"/>
              </a:rPr>
              <a:t> must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deliver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data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Exact </a:t>
            </a:r>
            <a:r>
              <a:rPr sz="2800" b="1" spc="-6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Time.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imes New Roman"/>
              <a:buAutoNum type="arabicParenR" startAt="3"/>
            </a:pPr>
            <a:endParaRPr sz="4050">
              <a:latin typeface="Times New Roman"/>
              <a:cs typeface="Times New Roman"/>
            </a:endParaRPr>
          </a:p>
          <a:p>
            <a:pPr marL="400050" indent="-387985">
              <a:lnSpc>
                <a:spcPct val="100000"/>
              </a:lnSpc>
              <a:buAutoNum type="arabicParenR" startAt="3"/>
              <a:tabLst>
                <a:tab pos="400685" algn="l"/>
              </a:tabLst>
            </a:pPr>
            <a:r>
              <a:rPr sz="2800" b="1" spc="5" dirty="0">
                <a:latin typeface="Times New Roman"/>
                <a:cs typeface="Times New Roman"/>
              </a:rPr>
              <a:t>Jitter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-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refers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variable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1801" y="1844420"/>
            <a:ext cx="2293112" cy="24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530" y="2271141"/>
            <a:ext cx="850201" cy="2465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280" y="2983610"/>
            <a:ext cx="7551686" cy="39357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6244" y="3393551"/>
            <a:ext cx="2107565" cy="222123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2020"/>
              </a:spcBef>
              <a:buAutoNum type="romanLcParenR"/>
              <a:tabLst>
                <a:tab pos="585470" algn="l"/>
                <a:tab pos="58610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Sender</a:t>
            </a:r>
            <a:endParaRPr sz="3200">
              <a:latin typeface="Times New Roman"/>
              <a:cs typeface="Times New Roman"/>
            </a:endParaRPr>
          </a:p>
          <a:p>
            <a:pPr marL="585470" indent="-573405">
              <a:lnSpc>
                <a:spcPct val="100000"/>
              </a:lnSpc>
              <a:spcBef>
                <a:spcPts val="1925"/>
              </a:spcBef>
              <a:buAutoNum type="romanLcParenR"/>
              <a:tabLst>
                <a:tab pos="585470" algn="l"/>
                <a:tab pos="58610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Receiver</a:t>
            </a:r>
            <a:endParaRPr sz="3200">
              <a:latin typeface="Times New Roman"/>
              <a:cs typeface="Times New Roman"/>
            </a:endParaRPr>
          </a:p>
          <a:p>
            <a:pPr marL="585470" indent="-573405">
              <a:lnSpc>
                <a:spcPct val="100000"/>
              </a:lnSpc>
              <a:spcBef>
                <a:spcPts val="1925"/>
              </a:spcBef>
              <a:buAutoNum type="romanLcParenR"/>
              <a:tabLst>
                <a:tab pos="58610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Medium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9061" y="3393551"/>
            <a:ext cx="2149475" cy="1489075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668020" indent="-655955">
              <a:lnSpc>
                <a:spcPct val="100000"/>
              </a:lnSpc>
              <a:spcBef>
                <a:spcPts val="2020"/>
              </a:spcBef>
              <a:buAutoNum type="romanLcParenR" startAt="4"/>
              <a:tabLst>
                <a:tab pos="668020" algn="l"/>
                <a:tab pos="66865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Message</a:t>
            </a:r>
            <a:endParaRPr sz="3200">
              <a:latin typeface="Times New Roman"/>
              <a:cs typeface="Times New Roman"/>
            </a:endParaRPr>
          </a:p>
          <a:p>
            <a:pPr marL="646430" indent="-541020">
              <a:lnSpc>
                <a:spcPct val="100000"/>
              </a:lnSpc>
              <a:spcBef>
                <a:spcPts val="1925"/>
              </a:spcBef>
              <a:buAutoNum type="romanLcParenR" startAt="4"/>
              <a:tabLst>
                <a:tab pos="646430" algn="l"/>
                <a:tab pos="64706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Protocol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81000"/>
            <a:ext cx="8583295" cy="6053455"/>
          </a:xfrm>
          <a:custGeom>
            <a:avLst/>
            <a:gdLst/>
            <a:ahLst/>
            <a:cxnLst/>
            <a:rect l="l" t="t" r="r" b="b"/>
            <a:pathLst>
              <a:path w="8583295" h="6053455">
                <a:moveTo>
                  <a:pt x="0" y="6053328"/>
                </a:moveTo>
                <a:lnTo>
                  <a:pt x="8583168" y="6053328"/>
                </a:lnTo>
                <a:lnTo>
                  <a:pt x="8583168" y="0"/>
                </a:lnTo>
                <a:lnTo>
                  <a:pt x="0" y="0"/>
                </a:lnTo>
                <a:lnTo>
                  <a:pt x="0" y="6053328"/>
                </a:lnTo>
                <a:close/>
              </a:path>
              <a:path w="8583295" h="6053455">
                <a:moveTo>
                  <a:pt x="170687" y="5352288"/>
                </a:moveTo>
                <a:lnTo>
                  <a:pt x="2813304" y="5352288"/>
                </a:lnTo>
                <a:lnTo>
                  <a:pt x="2813304" y="4319016"/>
                </a:lnTo>
                <a:lnTo>
                  <a:pt x="170687" y="4319016"/>
                </a:lnTo>
                <a:lnTo>
                  <a:pt x="170687" y="5352288"/>
                </a:lnTo>
                <a:close/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685" y="4999735"/>
            <a:ext cx="1321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2400" b="1" dirty="0">
                <a:latin typeface="Times New Roman"/>
                <a:cs typeface="Times New Roman"/>
              </a:rPr>
              <a:t>1.	</a:t>
            </a:r>
            <a:r>
              <a:rPr sz="2400" b="1" spc="-5" dirty="0">
                <a:latin typeface="Times New Roman"/>
                <a:cs typeface="Times New Roman"/>
              </a:rPr>
              <a:t>Sender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4700015"/>
            <a:ext cx="2453640" cy="1033780"/>
          </a:xfrm>
          <a:prstGeom prst="rect">
            <a:avLst/>
          </a:prstGeom>
          <a:ln w="24384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  <a:tabLst>
                <a:tab pos="855344" algn="l"/>
              </a:tabLst>
            </a:pPr>
            <a:r>
              <a:rPr sz="2400" b="1" dirty="0">
                <a:latin typeface="Times New Roman"/>
                <a:cs typeface="Times New Roman"/>
              </a:rPr>
              <a:t>2.	</a:t>
            </a:r>
            <a:r>
              <a:rPr sz="2400" b="1" spc="-5" dirty="0">
                <a:latin typeface="Times New Roman"/>
                <a:cs typeface="Times New Roman"/>
              </a:rPr>
              <a:t>Receiver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1503" y="4696967"/>
            <a:ext cx="2295525" cy="1036319"/>
          </a:xfrm>
          <a:custGeom>
            <a:avLst/>
            <a:gdLst/>
            <a:ahLst/>
            <a:cxnLst/>
            <a:rect l="l" t="t" r="r" b="b"/>
            <a:pathLst>
              <a:path w="2295525" h="1036320">
                <a:moveTo>
                  <a:pt x="0" y="1036319"/>
                </a:moveTo>
                <a:lnTo>
                  <a:pt x="2295144" y="1036319"/>
                </a:lnTo>
                <a:lnTo>
                  <a:pt x="2295144" y="0"/>
                </a:lnTo>
                <a:lnTo>
                  <a:pt x="0" y="0"/>
                </a:lnTo>
                <a:lnTo>
                  <a:pt x="0" y="1036319"/>
                </a:lnTo>
                <a:close/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50284" y="4999101"/>
            <a:ext cx="1508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2400" b="1" dirty="0">
                <a:latin typeface="Times New Roman"/>
                <a:cs typeface="Times New Roman"/>
              </a:rPr>
              <a:t>3.	</a:t>
            </a:r>
            <a:r>
              <a:rPr sz="2400" b="1" spc="-5" dirty="0">
                <a:latin typeface="Times New Roman"/>
                <a:cs typeface="Times New Roman"/>
              </a:rPr>
              <a:t>Medium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5871" y="1066800"/>
            <a:ext cx="2258695" cy="1719580"/>
          </a:xfrm>
          <a:prstGeom prst="rect">
            <a:avLst/>
          </a:prstGeom>
          <a:ln w="24384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639445" marR="386715" indent="-243840">
              <a:lnSpc>
                <a:spcPct val="100000"/>
              </a:lnSpc>
              <a:tabLst>
                <a:tab pos="775970" algn="l"/>
              </a:tabLst>
            </a:pPr>
            <a:r>
              <a:rPr sz="2400" b="1" dirty="0">
                <a:latin typeface="Times New Roman"/>
                <a:cs typeface="Times New Roman"/>
              </a:rPr>
              <a:t>5.		</a:t>
            </a:r>
            <a:r>
              <a:rPr sz="2400" b="1" spc="-30" dirty="0">
                <a:latin typeface="Times New Roman"/>
                <a:cs typeface="Times New Roman"/>
              </a:rPr>
              <a:t>P</a:t>
            </a:r>
            <a:r>
              <a:rPr sz="2400" b="1" spc="-6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oto</a:t>
            </a:r>
            <a:r>
              <a:rPr sz="2400" b="1" spc="-20" dirty="0">
                <a:latin typeface="Times New Roman"/>
                <a:cs typeface="Times New Roman"/>
              </a:rPr>
              <a:t>c</a:t>
            </a:r>
            <a:r>
              <a:rPr sz="2400" b="1" dirty="0">
                <a:latin typeface="Times New Roman"/>
                <a:cs typeface="Times New Roman"/>
              </a:rPr>
              <a:t>ol  </a:t>
            </a:r>
            <a:r>
              <a:rPr sz="2400" b="1" spc="-5" dirty="0">
                <a:latin typeface="Times New Roman"/>
                <a:cs typeface="Times New Roman"/>
              </a:rPr>
              <a:t>Step </a:t>
            </a:r>
            <a:r>
              <a:rPr sz="2400" b="1" dirty="0">
                <a:latin typeface="Times New Roman"/>
                <a:cs typeface="Times New Roman"/>
              </a:rPr>
              <a:t>: 1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Step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1671" y="1271016"/>
            <a:ext cx="2642870" cy="1137285"/>
          </a:xfrm>
          <a:prstGeom prst="rect">
            <a:avLst/>
          </a:prstGeom>
          <a:ln w="24383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marL="584835">
              <a:lnSpc>
                <a:spcPct val="100000"/>
              </a:lnSpc>
              <a:tabLst>
                <a:tab pos="965835" algn="l"/>
              </a:tabLst>
            </a:pPr>
            <a:r>
              <a:rPr sz="2400" b="1" dirty="0">
                <a:latin typeface="Times New Roman"/>
                <a:cs typeface="Times New Roman"/>
              </a:rPr>
              <a:t>4.	</a:t>
            </a:r>
            <a:r>
              <a:rPr sz="2400" b="1" spc="-10" dirty="0">
                <a:latin typeface="Times New Roman"/>
                <a:cs typeface="Times New Roman"/>
              </a:rPr>
              <a:t>Message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2648" y="966216"/>
            <a:ext cx="2365375" cy="1819910"/>
          </a:xfrm>
          <a:prstGeom prst="rect">
            <a:avLst/>
          </a:prstGeom>
          <a:ln w="2438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marL="693420" marR="438784" indent="-243840">
              <a:lnSpc>
                <a:spcPct val="100000"/>
              </a:lnSpc>
              <a:tabLst>
                <a:tab pos="830580" algn="l"/>
              </a:tabLst>
            </a:pPr>
            <a:r>
              <a:rPr sz="2400" b="1" dirty="0">
                <a:latin typeface="Times New Roman"/>
                <a:cs typeface="Times New Roman"/>
              </a:rPr>
              <a:t>5.		</a:t>
            </a:r>
            <a:r>
              <a:rPr sz="2400" b="1" spc="-35" dirty="0">
                <a:latin typeface="Times New Roman"/>
                <a:cs typeface="Times New Roman"/>
              </a:rPr>
              <a:t>P</a:t>
            </a:r>
            <a:r>
              <a:rPr sz="2400" b="1" spc="-6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o</a:t>
            </a:r>
            <a:r>
              <a:rPr sz="2400" b="1" spc="-1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c</a:t>
            </a:r>
            <a:r>
              <a:rPr sz="2400" b="1" dirty="0">
                <a:latin typeface="Times New Roman"/>
                <a:cs typeface="Times New Roman"/>
              </a:rPr>
              <a:t>ol  </a:t>
            </a:r>
            <a:r>
              <a:rPr sz="2400" b="1" spc="-5" dirty="0">
                <a:latin typeface="Times New Roman"/>
                <a:cs typeface="Times New Roman"/>
              </a:rPr>
              <a:t>Step </a:t>
            </a:r>
            <a:r>
              <a:rPr sz="2400" b="1" dirty="0">
                <a:latin typeface="Times New Roman"/>
                <a:cs typeface="Times New Roman"/>
              </a:rPr>
              <a:t>: 1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Step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73070" y="1718182"/>
            <a:ext cx="3624579" cy="3584575"/>
          </a:xfrm>
          <a:custGeom>
            <a:avLst/>
            <a:gdLst/>
            <a:ahLst/>
            <a:cxnLst/>
            <a:rect l="l" t="t" r="r" b="b"/>
            <a:pathLst>
              <a:path w="3624579" h="3584575">
                <a:moveTo>
                  <a:pt x="500380" y="54991"/>
                </a:moveTo>
                <a:lnTo>
                  <a:pt x="416687" y="1778"/>
                </a:lnTo>
                <a:lnTo>
                  <a:pt x="413766" y="0"/>
                </a:lnTo>
                <a:lnTo>
                  <a:pt x="409829" y="889"/>
                </a:lnTo>
                <a:lnTo>
                  <a:pt x="406019" y="6731"/>
                </a:lnTo>
                <a:lnTo>
                  <a:pt x="406908" y="10668"/>
                </a:lnTo>
                <a:lnTo>
                  <a:pt x="409829" y="12573"/>
                </a:lnTo>
                <a:lnTo>
                  <a:pt x="464527" y="47244"/>
                </a:lnTo>
                <a:lnTo>
                  <a:pt x="508" y="29591"/>
                </a:lnTo>
                <a:lnTo>
                  <a:pt x="0" y="42291"/>
                </a:lnTo>
                <a:lnTo>
                  <a:pt x="464045" y="59944"/>
                </a:lnTo>
                <a:lnTo>
                  <a:pt x="403860" y="92075"/>
                </a:lnTo>
                <a:lnTo>
                  <a:pt x="402717" y="95885"/>
                </a:lnTo>
                <a:lnTo>
                  <a:pt x="404368" y="99060"/>
                </a:lnTo>
                <a:lnTo>
                  <a:pt x="406019" y="102108"/>
                </a:lnTo>
                <a:lnTo>
                  <a:pt x="409829" y="103251"/>
                </a:lnTo>
                <a:lnTo>
                  <a:pt x="489407" y="60833"/>
                </a:lnTo>
                <a:lnTo>
                  <a:pt x="500380" y="54991"/>
                </a:lnTo>
                <a:close/>
              </a:path>
              <a:path w="3624579" h="3584575">
                <a:moveTo>
                  <a:pt x="728980" y="3483991"/>
                </a:moveTo>
                <a:lnTo>
                  <a:pt x="645287" y="3430778"/>
                </a:lnTo>
                <a:lnTo>
                  <a:pt x="642366" y="3429000"/>
                </a:lnTo>
                <a:lnTo>
                  <a:pt x="638429" y="3429889"/>
                </a:lnTo>
                <a:lnTo>
                  <a:pt x="634619" y="3435731"/>
                </a:lnTo>
                <a:lnTo>
                  <a:pt x="635508" y="3439668"/>
                </a:lnTo>
                <a:lnTo>
                  <a:pt x="638429" y="3441573"/>
                </a:lnTo>
                <a:lnTo>
                  <a:pt x="693127" y="3476244"/>
                </a:lnTo>
                <a:lnTo>
                  <a:pt x="229108" y="3458591"/>
                </a:lnTo>
                <a:lnTo>
                  <a:pt x="228600" y="3471291"/>
                </a:lnTo>
                <a:lnTo>
                  <a:pt x="692645" y="3488944"/>
                </a:lnTo>
                <a:lnTo>
                  <a:pt x="632460" y="3521075"/>
                </a:lnTo>
                <a:lnTo>
                  <a:pt x="631317" y="3524885"/>
                </a:lnTo>
                <a:lnTo>
                  <a:pt x="632968" y="3528060"/>
                </a:lnTo>
                <a:lnTo>
                  <a:pt x="634619" y="3531108"/>
                </a:lnTo>
                <a:lnTo>
                  <a:pt x="638429" y="3532251"/>
                </a:lnTo>
                <a:lnTo>
                  <a:pt x="718007" y="3489845"/>
                </a:lnTo>
                <a:lnTo>
                  <a:pt x="728980" y="3483991"/>
                </a:lnTo>
                <a:close/>
              </a:path>
              <a:path w="3624579" h="3584575">
                <a:moveTo>
                  <a:pt x="3371596" y="3535807"/>
                </a:moveTo>
                <a:lnTo>
                  <a:pt x="3287903" y="3482594"/>
                </a:lnTo>
                <a:lnTo>
                  <a:pt x="3284982" y="3480816"/>
                </a:lnTo>
                <a:lnTo>
                  <a:pt x="3281045" y="3481705"/>
                </a:lnTo>
                <a:lnTo>
                  <a:pt x="3277235" y="3487547"/>
                </a:lnTo>
                <a:lnTo>
                  <a:pt x="3278124" y="3491496"/>
                </a:lnTo>
                <a:lnTo>
                  <a:pt x="3281045" y="3493401"/>
                </a:lnTo>
                <a:lnTo>
                  <a:pt x="3335744" y="3528060"/>
                </a:lnTo>
                <a:lnTo>
                  <a:pt x="2871724" y="3510407"/>
                </a:lnTo>
                <a:lnTo>
                  <a:pt x="2871216" y="3523107"/>
                </a:lnTo>
                <a:lnTo>
                  <a:pt x="3335261" y="3540760"/>
                </a:lnTo>
                <a:lnTo>
                  <a:pt x="3275076" y="3572891"/>
                </a:lnTo>
                <a:lnTo>
                  <a:pt x="3273933" y="3576701"/>
                </a:lnTo>
                <a:lnTo>
                  <a:pt x="3275584" y="3579876"/>
                </a:lnTo>
                <a:lnTo>
                  <a:pt x="3277235" y="3582924"/>
                </a:lnTo>
                <a:lnTo>
                  <a:pt x="3281045" y="3584067"/>
                </a:lnTo>
                <a:lnTo>
                  <a:pt x="3360623" y="3541649"/>
                </a:lnTo>
                <a:lnTo>
                  <a:pt x="3371596" y="3535807"/>
                </a:lnTo>
                <a:close/>
              </a:path>
              <a:path w="3624579" h="3584575">
                <a:moveTo>
                  <a:pt x="3624580" y="54991"/>
                </a:moveTo>
                <a:lnTo>
                  <a:pt x="3540874" y="1778"/>
                </a:lnTo>
                <a:lnTo>
                  <a:pt x="3537953" y="0"/>
                </a:lnTo>
                <a:lnTo>
                  <a:pt x="3534029" y="889"/>
                </a:lnTo>
                <a:lnTo>
                  <a:pt x="3530219" y="6731"/>
                </a:lnTo>
                <a:lnTo>
                  <a:pt x="3531108" y="10668"/>
                </a:lnTo>
                <a:lnTo>
                  <a:pt x="3534029" y="12573"/>
                </a:lnTo>
                <a:lnTo>
                  <a:pt x="3588728" y="47244"/>
                </a:lnTo>
                <a:lnTo>
                  <a:pt x="3124708" y="29591"/>
                </a:lnTo>
                <a:lnTo>
                  <a:pt x="3124200" y="42291"/>
                </a:lnTo>
                <a:lnTo>
                  <a:pt x="3588245" y="59944"/>
                </a:lnTo>
                <a:lnTo>
                  <a:pt x="3528060" y="92075"/>
                </a:lnTo>
                <a:lnTo>
                  <a:pt x="3526917" y="95885"/>
                </a:lnTo>
                <a:lnTo>
                  <a:pt x="3528568" y="99060"/>
                </a:lnTo>
                <a:lnTo>
                  <a:pt x="3530219" y="102108"/>
                </a:lnTo>
                <a:lnTo>
                  <a:pt x="3534029" y="103251"/>
                </a:lnTo>
                <a:lnTo>
                  <a:pt x="3613607" y="60833"/>
                </a:lnTo>
                <a:lnTo>
                  <a:pt x="3624580" y="5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0"/>
            <a:ext cx="914366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21" y="712216"/>
            <a:ext cx="227965" cy="229235"/>
            <a:chOff x="156121" y="712216"/>
            <a:chExt cx="227965" cy="2292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121" y="712216"/>
              <a:ext cx="138430" cy="2269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774" y="887603"/>
              <a:ext cx="51714" cy="53848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555" y="629538"/>
            <a:ext cx="1339684" cy="3167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821" y="1839976"/>
            <a:ext cx="193776" cy="2940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9724" y="2067941"/>
            <a:ext cx="66306" cy="689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2386" y="1830832"/>
            <a:ext cx="1584566" cy="3082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9724" y="3271901"/>
            <a:ext cx="66306" cy="689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148" y="3043935"/>
            <a:ext cx="193103" cy="29908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7626" y="3027807"/>
            <a:ext cx="1550936" cy="31521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38214" y="4254753"/>
            <a:ext cx="318135" cy="293370"/>
            <a:chOff x="138214" y="4254753"/>
            <a:chExt cx="318135" cy="293370"/>
          </a:xfrm>
        </p:grpSpPr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214" y="4254753"/>
              <a:ext cx="214312" cy="291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724" y="4478908"/>
              <a:ext cx="66306" cy="6896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2490" y="4256023"/>
            <a:ext cx="1613166" cy="37045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1599" y="4914391"/>
            <a:ext cx="189318" cy="29400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4954" y="4892547"/>
            <a:ext cx="1537220" cy="3158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9724" y="5137277"/>
            <a:ext cx="66306" cy="6896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7449" y="469772"/>
            <a:ext cx="8752205" cy="538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07260">
              <a:lnSpc>
                <a:spcPct val="100000"/>
              </a:lnSpc>
              <a:spcBef>
                <a:spcPts val="100"/>
              </a:spcBef>
              <a:tabLst>
                <a:tab pos="2576830" algn="l"/>
                <a:tab pos="3110230" algn="l"/>
                <a:tab pos="3619500" algn="l"/>
                <a:tab pos="4052570" algn="l"/>
                <a:tab pos="5476240" algn="l"/>
                <a:tab pos="5793740" algn="l"/>
                <a:tab pos="6784340" algn="l"/>
                <a:tab pos="8128634" algn="l"/>
              </a:tabLst>
            </a:pPr>
            <a:r>
              <a:rPr sz="3600" b="1" dirty="0">
                <a:latin typeface="Times New Roman"/>
                <a:cs typeface="Times New Roman"/>
              </a:rPr>
              <a:t>:	</a:t>
            </a:r>
            <a:r>
              <a:rPr sz="3600" b="1" spc="-15" dirty="0">
                <a:latin typeface="Times New Roman"/>
                <a:cs typeface="Times New Roman"/>
              </a:rPr>
              <a:t>I</a:t>
            </a:r>
            <a:r>
              <a:rPr sz="3600" b="1" spc="-5" dirty="0">
                <a:latin typeface="Times New Roman"/>
                <a:cs typeface="Times New Roman"/>
              </a:rPr>
              <a:t>t</a:t>
            </a:r>
            <a:r>
              <a:rPr sz="3600" b="1" dirty="0">
                <a:latin typeface="Times New Roman"/>
                <a:cs typeface="Times New Roman"/>
              </a:rPr>
              <a:t>	i</a:t>
            </a:r>
            <a:r>
              <a:rPr sz="3600" b="1" spc="-5" dirty="0">
                <a:latin typeface="Times New Roman"/>
                <a:cs typeface="Times New Roman"/>
              </a:rPr>
              <a:t>s</a:t>
            </a:r>
            <a:r>
              <a:rPr sz="3600" b="1" dirty="0">
                <a:latin typeface="Times New Roman"/>
                <a:cs typeface="Times New Roman"/>
              </a:rPr>
              <a:t>	a	device	,	that	</a:t>
            </a:r>
            <a:r>
              <a:rPr sz="3600" b="1" spc="-5" dirty="0">
                <a:latin typeface="Times New Roman"/>
                <a:cs typeface="Times New Roman"/>
              </a:rPr>
              <a:t>Sen</a:t>
            </a:r>
            <a:r>
              <a:rPr sz="3600" b="1" spc="-25" dirty="0">
                <a:latin typeface="Times New Roman"/>
                <a:cs typeface="Times New Roman"/>
              </a:rPr>
              <a:t>d</a:t>
            </a:r>
            <a:r>
              <a:rPr sz="3600" b="1" spc="-5" dirty="0">
                <a:latin typeface="Times New Roman"/>
                <a:cs typeface="Times New Roman"/>
              </a:rPr>
              <a:t>s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3600" b="1" spc="-5" dirty="0">
                <a:latin typeface="Times New Roman"/>
                <a:cs typeface="Times New Roman"/>
              </a:rPr>
              <a:t>the  </a:t>
            </a:r>
            <a:r>
              <a:rPr sz="3600" b="1" dirty="0">
                <a:latin typeface="Times New Roman"/>
                <a:cs typeface="Times New Roman"/>
              </a:rPr>
              <a:t>information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to</a:t>
            </a:r>
            <a:r>
              <a:rPr sz="3600" b="1" spc="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the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Receiver.</a:t>
            </a:r>
            <a:endParaRPr sz="3600">
              <a:latin typeface="Times New Roman"/>
              <a:cs typeface="Times New Roman"/>
            </a:endParaRPr>
          </a:p>
          <a:p>
            <a:pPr marL="12700" marR="5080" indent="2247265">
              <a:lnSpc>
                <a:spcPct val="102299"/>
              </a:lnSpc>
              <a:spcBef>
                <a:spcPts val="670"/>
              </a:spcBef>
            </a:pPr>
            <a:r>
              <a:rPr sz="3600" dirty="0">
                <a:latin typeface="Calibri"/>
                <a:cs typeface="Calibri"/>
              </a:rPr>
              <a:t>:</a:t>
            </a:r>
            <a:r>
              <a:rPr sz="3600" spc="25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It</a:t>
            </a:r>
            <a:r>
              <a:rPr sz="3600" b="1" spc="150" dirty="0">
                <a:latin typeface="Times New Roman"/>
                <a:cs typeface="Times New Roman"/>
              </a:rPr>
              <a:t> </a:t>
            </a:r>
            <a:r>
              <a:rPr sz="3600" b="1" spc="-10" dirty="0">
                <a:latin typeface="Times New Roman"/>
                <a:cs typeface="Times New Roman"/>
              </a:rPr>
              <a:t>is</a:t>
            </a:r>
            <a:r>
              <a:rPr sz="3600" b="1" spc="1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a</a:t>
            </a:r>
            <a:r>
              <a:rPr sz="3600" b="1" spc="17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device</a:t>
            </a:r>
            <a:r>
              <a:rPr sz="3600" b="1" spc="1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,</a:t>
            </a:r>
            <a:r>
              <a:rPr sz="3600" b="1" spc="18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that</a:t>
            </a:r>
            <a:r>
              <a:rPr sz="3600" b="1" spc="14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Receives</a:t>
            </a:r>
            <a:r>
              <a:rPr sz="3600" b="1" spc="15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the </a:t>
            </a:r>
            <a:r>
              <a:rPr sz="3600" b="1" spc="-88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information</a:t>
            </a:r>
            <a:r>
              <a:rPr sz="3600" b="1" spc="-2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from</a:t>
            </a:r>
            <a:r>
              <a:rPr sz="3600" b="1" spc="-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the</a:t>
            </a:r>
            <a:r>
              <a:rPr sz="3600" b="1" spc="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Sender.</a:t>
            </a:r>
            <a:endParaRPr sz="3600">
              <a:latin typeface="Times New Roman"/>
              <a:cs typeface="Times New Roman"/>
            </a:endParaRPr>
          </a:p>
          <a:p>
            <a:pPr marL="12700" marR="6350" indent="2265045">
              <a:lnSpc>
                <a:spcPct val="100000"/>
              </a:lnSpc>
              <a:spcBef>
                <a:spcPts val="745"/>
              </a:spcBef>
              <a:tabLst>
                <a:tab pos="2704465" algn="l"/>
              </a:tabLst>
            </a:pPr>
            <a:r>
              <a:rPr sz="3600" b="1" dirty="0">
                <a:latin typeface="Calibri"/>
                <a:cs typeface="Calibri"/>
              </a:rPr>
              <a:t>:	</a:t>
            </a:r>
            <a:r>
              <a:rPr sz="3600" b="1" spc="-5" dirty="0">
                <a:latin typeface="Calibri"/>
                <a:cs typeface="Calibri"/>
              </a:rPr>
              <a:t>It</a:t>
            </a:r>
            <a:r>
              <a:rPr sz="3600" b="1" spc="35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is</a:t>
            </a:r>
            <a:r>
              <a:rPr sz="3600" b="1" spc="38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the</a:t>
            </a:r>
            <a:r>
              <a:rPr sz="3600" b="1" spc="36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physical</a:t>
            </a:r>
            <a:r>
              <a:rPr sz="3600" b="1" spc="36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path</a:t>
            </a:r>
            <a:r>
              <a:rPr sz="3600" b="1" spc="36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between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spc="5" dirty="0">
                <a:latin typeface="Calibri"/>
                <a:cs typeface="Calibri"/>
              </a:rPr>
              <a:t>Sender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to</a:t>
            </a:r>
            <a:r>
              <a:rPr sz="3600" b="1" spc="5" dirty="0">
                <a:latin typeface="Calibri"/>
                <a:cs typeface="Calibri"/>
              </a:rPr>
              <a:t> </a:t>
            </a:r>
            <a:r>
              <a:rPr sz="3600" b="1" spc="-45" dirty="0">
                <a:latin typeface="Calibri"/>
                <a:cs typeface="Calibri"/>
              </a:rPr>
              <a:t>Receiver.</a:t>
            </a:r>
            <a:endParaRPr sz="3600">
              <a:latin typeface="Calibri"/>
              <a:cs typeface="Calibri"/>
            </a:endParaRPr>
          </a:p>
          <a:p>
            <a:pPr marL="2341880">
              <a:lnSpc>
                <a:spcPct val="100000"/>
              </a:lnSpc>
              <a:spcBef>
                <a:spcPts val="869"/>
              </a:spcBef>
            </a:pPr>
            <a:r>
              <a:rPr sz="3600" b="1" dirty="0">
                <a:latin typeface="Calibri"/>
                <a:cs typeface="Calibri"/>
              </a:rPr>
              <a:t>: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This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is</a:t>
            </a:r>
            <a:r>
              <a:rPr sz="3600" b="1" spc="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the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passing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Informations.</a:t>
            </a:r>
            <a:endParaRPr sz="3600">
              <a:latin typeface="Calibri"/>
              <a:cs typeface="Calibri"/>
            </a:endParaRPr>
          </a:p>
          <a:p>
            <a:pPr marL="12700" marR="5080" indent="2171065">
              <a:lnSpc>
                <a:spcPct val="100000"/>
              </a:lnSpc>
              <a:spcBef>
                <a:spcPts val="865"/>
              </a:spcBef>
            </a:pPr>
            <a:r>
              <a:rPr sz="3600" b="1" dirty="0">
                <a:latin typeface="Calibri"/>
                <a:cs typeface="Calibri"/>
              </a:rPr>
              <a:t>:</a:t>
            </a:r>
            <a:r>
              <a:rPr sz="3600" b="1" spc="3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It</a:t>
            </a:r>
            <a:r>
              <a:rPr sz="3600" b="1" spc="4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is</a:t>
            </a:r>
            <a:r>
              <a:rPr sz="3600" b="1" spc="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a</a:t>
            </a:r>
            <a:r>
              <a:rPr sz="3600" b="1" spc="4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set</a:t>
            </a:r>
            <a:r>
              <a:rPr sz="3600" b="1" spc="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rules</a:t>
            </a:r>
            <a:r>
              <a:rPr sz="3600" b="1" spc="5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and</a:t>
            </a:r>
            <a:r>
              <a:rPr sz="3600" b="1" spc="6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regulations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that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“</a:t>
            </a:r>
            <a:r>
              <a:rPr sz="3600" b="1" spc="-5" dirty="0">
                <a:latin typeface="Calibri"/>
                <a:cs typeface="Calibri"/>
              </a:rPr>
              <a:t> Governed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“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20" dirty="0">
                <a:latin typeface="Calibri"/>
                <a:cs typeface="Calibri"/>
              </a:rPr>
              <a:t>from</a:t>
            </a:r>
            <a:r>
              <a:rPr sz="3600" b="1" spc="1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data</a:t>
            </a:r>
            <a:r>
              <a:rPr sz="3600" b="1" spc="-2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communication.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122" y="422655"/>
            <a:ext cx="7125957" cy="4537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3354" y="1032255"/>
            <a:ext cx="2730754" cy="4547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6263" y="1488135"/>
            <a:ext cx="8642985" cy="37325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6350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Data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Transmission</a:t>
            </a:r>
            <a:r>
              <a:rPr sz="3200" spc="-5" dirty="0">
                <a:latin typeface="Times New Roman"/>
                <a:cs typeface="Times New Roman"/>
              </a:rPr>
              <a:t> occurs</a:t>
            </a:r>
            <a:r>
              <a:rPr sz="3200" dirty="0">
                <a:latin typeface="Times New Roman"/>
                <a:cs typeface="Times New Roman"/>
              </a:rPr>
              <a:t> between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sender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receiver</a:t>
            </a:r>
            <a:r>
              <a:rPr sz="3200" dirty="0">
                <a:latin typeface="Times New Roman"/>
                <a:cs typeface="Times New Roman"/>
              </a:rPr>
              <a:t> over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some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Transmission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Medium</a:t>
            </a:r>
            <a:r>
              <a:rPr sz="3200" spc="5" dirty="0">
                <a:latin typeface="Times New Roman"/>
                <a:cs typeface="Times New Roman"/>
              </a:rPr>
              <a:t> or 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Transmission</a:t>
            </a:r>
            <a:r>
              <a:rPr sz="3200" spc="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Media.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5" dirty="0">
                <a:latin typeface="Times New Roman"/>
                <a:cs typeface="Times New Roman"/>
              </a:rPr>
              <a:t>Transmission </a:t>
            </a:r>
            <a:r>
              <a:rPr sz="3200" dirty="0">
                <a:latin typeface="Times New Roman"/>
                <a:cs typeface="Times New Roman"/>
              </a:rPr>
              <a:t>Media </a:t>
            </a:r>
            <a:r>
              <a:rPr sz="3200" spc="-15" dirty="0">
                <a:latin typeface="Times New Roman"/>
                <a:cs typeface="Times New Roman"/>
              </a:rPr>
              <a:t>may </a:t>
            </a:r>
            <a:r>
              <a:rPr sz="3200" dirty="0">
                <a:latin typeface="Times New Roman"/>
                <a:cs typeface="Times New Roman"/>
              </a:rPr>
              <a:t>be classified </a:t>
            </a:r>
            <a:r>
              <a:rPr sz="3200" spc="-5" dirty="0">
                <a:latin typeface="Times New Roman"/>
                <a:cs typeface="Times New Roman"/>
              </a:rPr>
              <a:t>into </a:t>
            </a:r>
            <a:r>
              <a:rPr sz="3200" b="1" spc="-90" dirty="0">
                <a:solidFill>
                  <a:srgbClr val="C00000"/>
                </a:solidFill>
                <a:latin typeface="Times New Roman"/>
                <a:cs typeface="Times New Roman"/>
              </a:rPr>
              <a:t>Two </a:t>
            </a:r>
            <a:r>
              <a:rPr sz="3200" b="1" spc="-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50" dirty="0">
                <a:solidFill>
                  <a:srgbClr val="C00000"/>
                </a:solidFill>
                <a:latin typeface="Times New Roman"/>
                <a:cs typeface="Times New Roman"/>
              </a:rPr>
              <a:t>Types</a:t>
            </a:r>
            <a:r>
              <a:rPr sz="3200" b="1" spc="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marL="1377950" lvl="1" indent="-451484" algn="just">
              <a:lnSpc>
                <a:spcPct val="100000"/>
              </a:lnSpc>
              <a:spcBef>
                <a:spcPts val="770"/>
              </a:spcBef>
              <a:buAutoNum type="romanLcParenR"/>
              <a:tabLst>
                <a:tab pos="1378585" algn="l"/>
              </a:tabLst>
            </a:pPr>
            <a:r>
              <a:rPr sz="3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Guided</a:t>
            </a:r>
            <a:r>
              <a:rPr sz="32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Media</a:t>
            </a:r>
            <a:r>
              <a:rPr sz="32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25" dirty="0">
                <a:solidFill>
                  <a:srgbClr val="C00000"/>
                </a:solidFill>
                <a:latin typeface="Times New Roman"/>
                <a:cs typeface="Times New Roman"/>
              </a:rPr>
              <a:t>[Wired</a:t>
            </a:r>
            <a:r>
              <a:rPr sz="3200" b="1" spc="-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30" dirty="0">
                <a:solidFill>
                  <a:srgbClr val="C00000"/>
                </a:solidFill>
                <a:latin typeface="Times New Roman"/>
                <a:cs typeface="Times New Roman"/>
              </a:rPr>
              <a:t>Technology]</a:t>
            </a:r>
            <a:endParaRPr sz="3200">
              <a:latin typeface="Times New Roman"/>
              <a:cs typeface="Times New Roman"/>
            </a:endParaRPr>
          </a:p>
          <a:p>
            <a:pPr marL="1390650" lvl="1" indent="-464184" algn="just">
              <a:lnSpc>
                <a:spcPct val="100000"/>
              </a:lnSpc>
              <a:spcBef>
                <a:spcPts val="770"/>
              </a:spcBef>
              <a:buAutoNum type="romanLcParenR"/>
              <a:tabLst>
                <a:tab pos="1391285" algn="l"/>
              </a:tabLst>
            </a:pPr>
            <a:r>
              <a:rPr sz="3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Unguided Media</a:t>
            </a:r>
            <a:r>
              <a:rPr sz="3200" b="1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Times New Roman"/>
                <a:cs typeface="Times New Roman"/>
              </a:rPr>
              <a:t>[Wireless </a:t>
            </a:r>
            <a:r>
              <a:rPr sz="3200" b="1" spc="-30" dirty="0">
                <a:solidFill>
                  <a:srgbClr val="C00000"/>
                </a:solidFill>
                <a:latin typeface="Times New Roman"/>
                <a:cs typeface="Times New Roman"/>
              </a:rPr>
              <a:t>Technology]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442" y="80441"/>
            <a:ext cx="8206105" cy="4904740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5"/>
              </a:spcBef>
            </a:pPr>
            <a:r>
              <a:rPr sz="3200" dirty="0">
                <a:solidFill>
                  <a:srgbClr val="006FC0"/>
                </a:solidFill>
                <a:latin typeface="Calibri"/>
                <a:cs typeface="Calibri"/>
              </a:rPr>
              <a:t>i)</a:t>
            </a:r>
            <a:r>
              <a:rPr sz="3200" spc="-5" dirty="0">
                <a:solidFill>
                  <a:srgbClr val="006FC0"/>
                </a:solidFill>
                <a:latin typeface="Calibri"/>
                <a:cs typeface="Calibri"/>
              </a:rPr>
              <a:t> Guided</a:t>
            </a:r>
            <a:r>
              <a:rPr sz="32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6FC0"/>
                </a:solidFill>
                <a:latin typeface="Calibri"/>
                <a:cs typeface="Calibri"/>
              </a:rPr>
              <a:t>Media</a:t>
            </a:r>
            <a:r>
              <a:rPr sz="3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6FC0"/>
                </a:solidFill>
                <a:latin typeface="Calibri"/>
                <a:cs typeface="Calibri"/>
              </a:rPr>
              <a:t>(Wired</a:t>
            </a:r>
            <a:r>
              <a:rPr sz="320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6FC0"/>
                </a:solidFill>
                <a:latin typeface="Calibri"/>
                <a:cs typeface="Calibri"/>
              </a:rPr>
              <a:t>Network)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1920"/>
              </a:spcBef>
              <a:buChar char="•"/>
              <a:tabLst>
                <a:tab pos="356870" algn="l"/>
                <a:tab pos="357505" algn="l"/>
                <a:tab pos="7052309" algn="l"/>
              </a:tabLst>
            </a:pP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Guided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Media</a:t>
            </a:r>
            <a:r>
              <a:rPr sz="3200" dirty="0">
                <a:latin typeface="Calibri"/>
                <a:cs typeface="Calibri"/>
              </a:rPr>
              <a:t> Signals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are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Passed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	“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same </a:t>
            </a:r>
            <a:r>
              <a:rPr sz="3200" spc="-7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AFEF"/>
                </a:solidFill>
                <a:latin typeface="Calibri"/>
                <a:cs typeface="Calibri"/>
              </a:rPr>
              <a:t>physical</a:t>
            </a:r>
            <a:r>
              <a:rPr sz="32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AFEF"/>
                </a:solidFill>
                <a:latin typeface="Calibri"/>
                <a:cs typeface="Calibri"/>
              </a:rPr>
              <a:t>path</a:t>
            </a:r>
            <a:r>
              <a:rPr sz="3200" spc="-5" dirty="0">
                <a:latin typeface="Calibri"/>
                <a:cs typeface="Calibri"/>
              </a:rPr>
              <a:t>”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192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Example:</a:t>
            </a:r>
            <a:endParaRPr sz="3200">
              <a:latin typeface="Calibri"/>
              <a:cs typeface="Calibri"/>
            </a:endParaRPr>
          </a:p>
          <a:p>
            <a:pPr marL="2152015" lvl="1" indent="-311150">
              <a:lnSpc>
                <a:spcPct val="100000"/>
              </a:lnSpc>
              <a:spcBef>
                <a:spcPts val="1925"/>
              </a:spcBef>
              <a:buAutoNum type="romanLcParenR"/>
              <a:tabLst>
                <a:tab pos="2152650" algn="l"/>
              </a:tabLst>
            </a:pPr>
            <a:r>
              <a:rPr sz="3200" spc="-35" dirty="0">
                <a:latin typeface="Calibri"/>
                <a:cs typeface="Calibri"/>
              </a:rPr>
              <a:t>Twisted</a:t>
            </a:r>
            <a:r>
              <a:rPr sz="3200" spc="-5" dirty="0">
                <a:latin typeface="Calibri"/>
                <a:cs typeface="Calibri"/>
              </a:rPr>
              <a:t> pair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Cable</a:t>
            </a:r>
            <a:endParaRPr sz="3200">
              <a:latin typeface="Calibri"/>
              <a:cs typeface="Calibri"/>
            </a:endParaRPr>
          </a:p>
          <a:p>
            <a:pPr marL="2243455" lvl="1" indent="-402590">
              <a:lnSpc>
                <a:spcPct val="100000"/>
              </a:lnSpc>
              <a:spcBef>
                <a:spcPts val="1920"/>
              </a:spcBef>
              <a:buAutoNum type="romanLcParenR"/>
              <a:tabLst>
                <a:tab pos="2244090" algn="l"/>
              </a:tabLst>
            </a:pPr>
            <a:r>
              <a:rPr sz="3200" spc="-10" dirty="0">
                <a:latin typeface="Calibri"/>
                <a:cs typeface="Calibri"/>
              </a:rPr>
              <a:t>Coaxial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Cable</a:t>
            </a:r>
            <a:endParaRPr sz="3200">
              <a:latin typeface="Calibri"/>
              <a:cs typeface="Calibri"/>
            </a:endParaRPr>
          </a:p>
          <a:p>
            <a:pPr marL="2339340" lvl="1" indent="-498475">
              <a:lnSpc>
                <a:spcPct val="100000"/>
              </a:lnSpc>
              <a:spcBef>
                <a:spcPts val="1925"/>
              </a:spcBef>
              <a:buAutoNum type="romanLcParenR"/>
              <a:tabLst>
                <a:tab pos="2339975" algn="l"/>
              </a:tabLst>
            </a:pPr>
            <a:r>
              <a:rPr sz="3200" spc="-10" dirty="0">
                <a:latin typeface="Calibri"/>
                <a:cs typeface="Calibri"/>
              </a:rPr>
              <a:t>Fiber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Optic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Cable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lassification for twisted pair cable">
            <a:extLst>
              <a:ext uri="{FF2B5EF4-FFF2-40B4-BE49-F238E27FC236}">
                <a16:creationId xmlns:a16="http://schemas.microsoft.com/office/drawing/2014/main" id="{C0CBF28F-7026-0507-A08E-05D8E492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1518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Coax Cable Internet? | TelNet Worldwide">
            <a:extLst>
              <a:ext uri="{FF2B5EF4-FFF2-40B4-BE49-F238E27FC236}">
                <a16:creationId xmlns:a16="http://schemas.microsoft.com/office/drawing/2014/main" id="{6ED1F490-8CF1-9D88-A670-949679B9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"/>
            <a:ext cx="9144000" cy="61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74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ngle Mode Fiber Cable Explained">
            <a:extLst>
              <a:ext uri="{FF2B5EF4-FFF2-40B4-BE49-F238E27FC236}">
                <a16:creationId xmlns:a16="http://schemas.microsoft.com/office/drawing/2014/main" id="{DCBCAFBA-51A6-2AD6-E8C3-66AD5254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2376488"/>
            <a:ext cx="44291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11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953" y="112045"/>
            <a:ext cx="7732395" cy="4904105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3200" dirty="0">
                <a:solidFill>
                  <a:srgbClr val="006FC0"/>
                </a:solidFill>
                <a:latin typeface="Calibri"/>
                <a:cs typeface="Calibri"/>
              </a:rPr>
              <a:t>ii)</a:t>
            </a:r>
            <a:r>
              <a:rPr sz="3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6FC0"/>
                </a:solidFill>
                <a:latin typeface="Calibri"/>
                <a:cs typeface="Calibri"/>
              </a:rPr>
              <a:t>Unguided</a:t>
            </a:r>
            <a:r>
              <a:rPr sz="320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6FC0"/>
                </a:solidFill>
                <a:latin typeface="Calibri"/>
                <a:cs typeface="Calibri"/>
              </a:rPr>
              <a:t>Media</a:t>
            </a:r>
            <a:r>
              <a:rPr sz="32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6FC0"/>
                </a:solidFill>
                <a:latin typeface="Calibri"/>
                <a:cs typeface="Calibri"/>
              </a:rPr>
              <a:t>(Wireless</a:t>
            </a:r>
            <a:r>
              <a:rPr sz="320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6FC0"/>
                </a:solidFill>
                <a:latin typeface="Calibri"/>
                <a:cs typeface="Calibri"/>
              </a:rPr>
              <a:t>Network)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1920"/>
              </a:spcBef>
              <a:buChar char="•"/>
              <a:tabLst>
                <a:tab pos="356870" algn="l"/>
                <a:tab pos="357505" algn="l"/>
                <a:tab pos="7167880" algn="l"/>
              </a:tabLst>
            </a:pP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 </a:t>
            </a:r>
            <a:r>
              <a:rPr sz="3200" spc="-15" dirty="0">
                <a:latin typeface="Calibri"/>
                <a:cs typeface="Calibri"/>
              </a:rPr>
              <a:t>U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Si</a:t>
            </a:r>
            <a:r>
              <a:rPr sz="3200" spc="5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na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s 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75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assed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	t</a:t>
            </a:r>
            <a:r>
              <a:rPr sz="3200" spc="-10" dirty="0">
                <a:latin typeface="Calibri"/>
                <a:cs typeface="Calibri"/>
              </a:rPr>
              <a:t>he  </a:t>
            </a:r>
            <a:r>
              <a:rPr sz="3200" spc="-30" dirty="0">
                <a:latin typeface="Calibri"/>
                <a:cs typeface="Calibri"/>
              </a:rPr>
              <a:t>form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of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“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6FC0"/>
                </a:solidFill>
                <a:latin typeface="Calibri"/>
                <a:cs typeface="Calibri"/>
              </a:rPr>
              <a:t>Electromagnetic</a:t>
            </a:r>
            <a:r>
              <a:rPr sz="320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spc="-35" dirty="0">
                <a:solidFill>
                  <a:srgbClr val="006FC0"/>
                </a:solidFill>
                <a:latin typeface="Calibri"/>
                <a:cs typeface="Calibri"/>
              </a:rPr>
              <a:t>Waves</a:t>
            </a:r>
            <a:r>
              <a:rPr sz="3200" spc="-35" dirty="0">
                <a:latin typeface="Calibri"/>
                <a:cs typeface="Calibri"/>
              </a:rPr>
              <a:t>”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192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Example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2256790" lvl="1" indent="-311785">
              <a:lnSpc>
                <a:spcPct val="100000"/>
              </a:lnSpc>
              <a:spcBef>
                <a:spcPts val="1925"/>
              </a:spcBef>
              <a:buAutoNum type="romanLcParenR"/>
              <a:tabLst>
                <a:tab pos="2257425" algn="l"/>
              </a:tabLst>
            </a:pPr>
            <a:r>
              <a:rPr sz="3200" spc="-5" dirty="0">
                <a:latin typeface="Calibri"/>
                <a:cs typeface="Calibri"/>
              </a:rPr>
              <a:t>Mobile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phones</a:t>
            </a:r>
            <a:endParaRPr sz="3200">
              <a:latin typeface="Calibri"/>
              <a:cs typeface="Calibri"/>
            </a:endParaRPr>
          </a:p>
          <a:p>
            <a:pPr marL="2337435" lvl="1" indent="-404495">
              <a:lnSpc>
                <a:spcPct val="100000"/>
              </a:lnSpc>
              <a:spcBef>
                <a:spcPts val="1920"/>
              </a:spcBef>
              <a:buAutoNum type="romanLcParenR"/>
              <a:tabLst>
                <a:tab pos="2338070" algn="l"/>
              </a:tabLst>
            </a:pPr>
            <a:r>
              <a:rPr sz="3200" spc="-10" dirty="0">
                <a:latin typeface="Calibri"/>
                <a:cs typeface="Calibri"/>
              </a:rPr>
              <a:t>Satellite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microwave</a:t>
            </a:r>
            <a:endParaRPr sz="3200">
              <a:latin typeface="Calibri"/>
              <a:cs typeface="Calibri"/>
            </a:endParaRPr>
          </a:p>
          <a:p>
            <a:pPr marL="2442845" lvl="1" indent="-497840">
              <a:lnSpc>
                <a:spcPct val="100000"/>
              </a:lnSpc>
              <a:spcBef>
                <a:spcPts val="1925"/>
              </a:spcBef>
              <a:buAutoNum type="romanLcParenR"/>
              <a:tabLst>
                <a:tab pos="2443480" algn="l"/>
              </a:tabLst>
            </a:pPr>
            <a:r>
              <a:rPr sz="3200" spc="-25" dirty="0">
                <a:latin typeface="Calibri"/>
                <a:cs typeface="Calibri"/>
              </a:rPr>
              <a:t>Infrared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73" y="561720"/>
            <a:ext cx="113182" cy="1131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658" y="461009"/>
            <a:ext cx="958240" cy="3237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7173" y="659075"/>
            <a:ext cx="115416" cy="337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8732" y="506856"/>
            <a:ext cx="336296" cy="277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28798" y="659075"/>
            <a:ext cx="115416" cy="337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16579" y="461009"/>
            <a:ext cx="955167" cy="3237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37990" y="461009"/>
            <a:ext cx="2087626" cy="32435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13194" y="567816"/>
            <a:ext cx="50037" cy="2169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6244" y="360375"/>
            <a:ext cx="8222615" cy="25736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56870" marR="10795" indent="5975985" algn="just">
              <a:lnSpc>
                <a:spcPts val="3940"/>
              </a:lnSpc>
              <a:spcBef>
                <a:spcPts val="140"/>
              </a:spcBef>
            </a:pPr>
            <a:r>
              <a:rPr sz="3200" spc="-10" dirty="0">
                <a:latin typeface="Times New Roman"/>
                <a:cs typeface="Times New Roman"/>
              </a:rPr>
              <a:t>It </a:t>
            </a:r>
            <a:r>
              <a:rPr sz="3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Provides </a:t>
            </a:r>
            <a:r>
              <a:rPr sz="3200" b="1" spc="-7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sz="32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dedicated</a:t>
            </a:r>
            <a:r>
              <a:rPr sz="32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links</a:t>
            </a:r>
            <a:r>
              <a:rPr sz="3200" b="1" spc="4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C00000"/>
                </a:solidFill>
                <a:latin typeface="Times New Roman"/>
                <a:cs typeface="Times New Roman"/>
              </a:rPr>
              <a:t>between</a:t>
            </a:r>
            <a:r>
              <a:rPr sz="3200" b="1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two</a:t>
            </a:r>
            <a:r>
              <a:rPr sz="3200" b="1" spc="-4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devices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For example, a wired </a:t>
            </a:r>
            <a:r>
              <a:rPr sz="3200" dirty="0">
                <a:latin typeface="Times New Roman"/>
                <a:cs typeface="Times New Roman"/>
              </a:rPr>
              <a:t>system </a:t>
            </a:r>
            <a:r>
              <a:rPr sz="3200" spc="-5" dirty="0">
                <a:latin typeface="Times New Roman"/>
                <a:cs typeface="Times New Roman"/>
              </a:rPr>
              <a:t>that </a:t>
            </a:r>
            <a:r>
              <a:rPr sz="3200" dirty="0">
                <a:latin typeface="Times New Roman"/>
                <a:cs typeface="Times New Roman"/>
              </a:rPr>
              <a:t>connects </a:t>
            </a:r>
            <a:r>
              <a:rPr sz="3200" spc="-5" dirty="0">
                <a:latin typeface="Times New Roman"/>
                <a:cs typeface="Times New Roman"/>
              </a:rPr>
              <a:t>two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computers </a:t>
            </a:r>
            <a:r>
              <a:rPr sz="3200" dirty="0">
                <a:latin typeface="Times New Roman"/>
                <a:cs typeface="Times New Roman"/>
              </a:rPr>
              <a:t>together can be thought of </a:t>
            </a:r>
            <a:r>
              <a:rPr sz="3200" spc="-5" dirty="0">
                <a:latin typeface="Times New Roman"/>
                <a:cs typeface="Times New Roman"/>
              </a:rPr>
              <a:t>a </a:t>
            </a:r>
            <a:r>
              <a:rPr sz="3200" dirty="0">
                <a:latin typeface="Times New Roman"/>
                <a:cs typeface="Times New Roman"/>
              </a:rPr>
              <a:t>point-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to-point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link.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263" y="3127248"/>
            <a:ext cx="7918704" cy="310896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217" y="435101"/>
            <a:ext cx="100355" cy="1003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179" y="352552"/>
            <a:ext cx="956703" cy="2802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1105" y="513634"/>
            <a:ext cx="115399" cy="40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44470" y="352552"/>
            <a:ext cx="910209" cy="2802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95650" y="352552"/>
            <a:ext cx="1956308" cy="2807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7565" y="440436"/>
            <a:ext cx="44323" cy="1924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0668" y="209245"/>
            <a:ext cx="8089900" cy="197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22495" algn="just">
              <a:lnSpc>
                <a:spcPct val="99800"/>
              </a:lnSpc>
              <a:spcBef>
                <a:spcPts val="100"/>
              </a:spcBef>
            </a:pPr>
            <a:r>
              <a:rPr sz="3200" b="1" dirty="0">
                <a:latin typeface="Times New Roman"/>
                <a:cs typeface="Times New Roman"/>
              </a:rPr>
              <a:t>It </a:t>
            </a:r>
            <a:r>
              <a:rPr sz="3200" b="1" dirty="0">
                <a:latin typeface="Calibri"/>
                <a:cs typeface="Calibri"/>
              </a:rPr>
              <a:t>is </a:t>
            </a:r>
            <a:r>
              <a:rPr sz="3200" b="1" spc="-5" dirty="0">
                <a:latin typeface="Calibri"/>
                <a:cs typeface="Calibri"/>
              </a:rPr>
              <a:t>a </a:t>
            </a:r>
            <a:r>
              <a:rPr sz="3200" b="1" dirty="0">
                <a:latin typeface="Calibri"/>
                <a:cs typeface="Calibri"/>
              </a:rPr>
              <a:t>link </a:t>
            </a:r>
            <a:r>
              <a:rPr sz="3200" b="1" spc="-10" dirty="0">
                <a:latin typeface="Calibri"/>
                <a:cs typeface="Calibri"/>
              </a:rPr>
              <a:t>between 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two </a:t>
            </a:r>
            <a:r>
              <a:rPr sz="3200" b="1" dirty="0">
                <a:latin typeface="Calibri"/>
                <a:cs typeface="Calibri"/>
              </a:rPr>
              <a:t>or </a:t>
            </a:r>
            <a:r>
              <a:rPr sz="3200" b="1" spc="-15" dirty="0">
                <a:latin typeface="Calibri"/>
                <a:cs typeface="Calibri"/>
              </a:rPr>
              <a:t>more </a:t>
            </a:r>
            <a:r>
              <a:rPr sz="3200" b="1" spc="-5" dirty="0">
                <a:latin typeface="Calibri"/>
                <a:cs typeface="Calibri"/>
              </a:rPr>
              <a:t>devices. </a:t>
            </a:r>
            <a:r>
              <a:rPr sz="3200" dirty="0"/>
              <a:t>It is </a:t>
            </a:r>
            <a:r>
              <a:rPr sz="3200" spc="-5" dirty="0"/>
              <a:t>also </a:t>
            </a:r>
            <a:r>
              <a:rPr sz="3200" spc="-15" dirty="0"/>
              <a:t>known </a:t>
            </a:r>
            <a:r>
              <a:rPr sz="3200" spc="-5" dirty="0"/>
              <a:t>as </a:t>
            </a:r>
            <a:r>
              <a:rPr sz="3200" dirty="0"/>
              <a:t>Multi- </a:t>
            </a:r>
            <a:r>
              <a:rPr sz="3200" spc="5" dirty="0"/>
              <a:t> </a:t>
            </a:r>
            <a:r>
              <a:rPr sz="3200" spc="-25" dirty="0"/>
              <a:t>Point</a:t>
            </a:r>
            <a:r>
              <a:rPr sz="3200" spc="-20" dirty="0"/>
              <a:t> </a:t>
            </a:r>
            <a:r>
              <a:rPr sz="3200" spc="-15" dirty="0"/>
              <a:t>configuration.</a:t>
            </a:r>
            <a:r>
              <a:rPr sz="3200" spc="-10" dirty="0"/>
              <a:t> The</a:t>
            </a:r>
            <a:r>
              <a:rPr sz="3200" spc="-5" dirty="0"/>
              <a:t> </a:t>
            </a:r>
            <a:r>
              <a:rPr sz="3200" spc="-20" dirty="0"/>
              <a:t>networks</a:t>
            </a:r>
            <a:r>
              <a:rPr sz="3200" spc="-15" dirty="0"/>
              <a:t> </a:t>
            </a:r>
            <a:r>
              <a:rPr sz="3200" spc="-10" dirty="0"/>
              <a:t>having </a:t>
            </a:r>
            <a:r>
              <a:rPr sz="3200" spc="-5" dirty="0"/>
              <a:t> multipoint</a:t>
            </a:r>
            <a:r>
              <a:rPr sz="3200" spc="450" dirty="0"/>
              <a:t> </a:t>
            </a:r>
            <a:r>
              <a:rPr sz="3200" spc="-15" dirty="0"/>
              <a:t>configuration</a:t>
            </a:r>
            <a:r>
              <a:rPr sz="3200" spc="450" dirty="0"/>
              <a:t> </a:t>
            </a:r>
            <a:r>
              <a:rPr sz="3200" spc="-15" dirty="0"/>
              <a:t>are</a:t>
            </a:r>
            <a:r>
              <a:rPr sz="3200" spc="465" dirty="0"/>
              <a:t> </a:t>
            </a:r>
            <a:r>
              <a:rPr sz="3200" spc="-10" dirty="0"/>
              <a:t>called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06564" y="1812289"/>
            <a:ext cx="1631568" cy="27952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20978" y="2299335"/>
            <a:ext cx="1680845" cy="280670"/>
            <a:chOff x="920978" y="2299335"/>
            <a:chExt cx="1680845" cy="28067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978" y="2299335"/>
              <a:ext cx="1584350" cy="2801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2412" y="2516378"/>
              <a:ext cx="58800" cy="61087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6111" y="2667000"/>
            <a:ext cx="7940040" cy="383743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3864" y="307289"/>
            <a:ext cx="47205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Transmission</a:t>
            </a:r>
            <a:r>
              <a:rPr b="1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b="1" spc="-15" dirty="0">
                <a:solidFill>
                  <a:srgbClr val="006FC0"/>
                </a:solidFill>
                <a:latin typeface="Calibri"/>
                <a:cs typeface="Calibri"/>
              </a:rPr>
              <a:t>Mode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102" y="1573225"/>
            <a:ext cx="8075295" cy="433895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6870" marR="179070" indent="-344805">
              <a:lnSpc>
                <a:spcPts val="3510"/>
              </a:lnSpc>
              <a:spcBef>
                <a:spcPts val="484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200" spc="-5" dirty="0">
                <a:latin typeface="Arial MT"/>
                <a:cs typeface="Arial MT"/>
              </a:rPr>
              <a:t>It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refers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direction</a:t>
            </a:r>
            <a:r>
              <a:rPr sz="3200" spc="-7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information</a:t>
            </a:r>
            <a:r>
              <a:rPr sz="3200" spc="-6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flow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between</a:t>
            </a:r>
            <a:r>
              <a:rPr sz="3200" spc="10" dirty="0">
                <a:latin typeface="Arial MT"/>
                <a:cs typeface="Arial MT"/>
              </a:rPr>
              <a:t> </a:t>
            </a:r>
            <a:r>
              <a:rPr sz="3200" spc="-15" dirty="0">
                <a:latin typeface="Arial MT"/>
                <a:cs typeface="Arial MT"/>
              </a:rPr>
              <a:t>two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devices.</a:t>
            </a:r>
            <a:endParaRPr sz="3200">
              <a:latin typeface="Arial MT"/>
              <a:cs typeface="Arial MT"/>
            </a:endParaRPr>
          </a:p>
          <a:p>
            <a:pPr marL="356870" marR="5080" indent="-344805">
              <a:lnSpc>
                <a:spcPts val="3500"/>
              </a:lnSpc>
              <a:spcBef>
                <a:spcPts val="79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6870" algn="l"/>
                <a:tab pos="357505" algn="l"/>
                <a:tab pos="1421130" algn="l"/>
                <a:tab pos="2350770" algn="l"/>
                <a:tab pos="2853690" algn="l"/>
                <a:tab pos="3622675" algn="l"/>
                <a:tab pos="4552315" algn="l"/>
                <a:tab pos="5098415" algn="l"/>
                <a:tab pos="6095365" algn="l"/>
                <a:tab pos="7836534" algn="l"/>
              </a:tabLst>
            </a:pPr>
            <a:r>
              <a:rPr sz="3200" spc="-5" dirty="0">
                <a:latin typeface="Arial MT"/>
                <a:cs typeface="Arial MT"/>
              </a:rPr>
              <a:t>Data	f</a:t>
            </a:r>
            <a:r>
              <a:rPr sz="3200" spc="5" dirty="0">
                <a:latin typeface="Arial MT"/>
                <a:cs typeface="Arial MT"/>
              </a:rPr>
              <a:t>l</a:t>
            </a:r>
            <a:r>
              <a:rPr sz="3200" spc="-30" dirty="0">
                <a:latin typeface="Arial MT"/>
                <a:cs typeface="Arial MT"/>
              </a:rPr>
              <a:t>o</a:t>
            </a:r>
            <a:r>
              <a:rPr sz="3200" spc="-10" dirty="0">
                <a:latin typeface="Arial MT"/>
                <a:cs typeface="Arial MT"/>
              </a:rPr>
              <a:t>w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5" dirty="0">
                <a:latin typeface="Arial MT"/>
                <a:cs typeface="Arial MT"/>
              </a:rPr>
              <a:t>i</a:t>
            </a:r>
            <a:r>
              <a:rPr sz="3200" spc="-5" dirty="0">
                <a:latin typeface="Arial MT"/>
                <a:cs typeface="Arial MT"/>
              </a:rPr>
              <a:t>s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t</a:t>
            </a:r>
            <a:r>
              <a:rPr sz="3200" spc="-30" dirty="0">
                <a:latin typeface="Arial MT"/>
                <a:cs typeface="Arial MT"/>
              </a:rPr>
              <a:t>h</a:t>
            </a:r>
            <a:r>
              <a:rPr sz="3200" spc="-5" dirty="0">
                <a:latin typeface="Arial MT"/>
                <a:cs typeface="Arial MT"/>
              </a:rPr>
              <a:t>e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f</a:t>
            </a:r>
            <a:r>
              <a:rPr sz="3200" spc="5" dirty="0">
                <a:latin typeface="Arial MT"/>
                <a:cs typeface="Arial MT"/>
              </a:rPr>
              <a:t>l</a:t>
            </a:r>
            <a:r>
              <a:rPr sz="3200" spc="-30" dirty="0">
                <a:latin typeface="Arial MT"/>
                <a:cs typeface="Arial MT"/>
              </a:rPr>
              <a:t>o</a:t>
            </a:r>
            <a:r>
              <a:rPr sz="3200" spc="-10" dirty="0">
                <a:latin typeface="Arial MT"/>
                <a:cs typeface="Arial MT"/>
              </a:rPr>
              <a:t>w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data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bet</a:t>
            </a:r>
            <a:r>
              <a:rPr sz="3200" spc="-40" dirty="0">
                <a:latin typeface="Arial MT"/>
                <a:cs typeface="Arial MT"/>
              </a:rPr>
              <a:t>w</a:t>
            </a:r>
            <a:r>
              <a:rPr sz="3200" spc="-5" dirty="0">
                <a:latin typeface="Arial MT"/>
                <a:cs typeface="Arial MT"/>
              </a:rPr>
              <a:t>een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2  points.</a:t>
            </a:r>
            <a:endParaRPr sz="3200">
              <a:latin typeface="Arial MT"/>
              <a:cs typeface="Arial MT"/>
            </a:endParaRPr>
          </a:p>
          <a:p>
            <a:pPr marL="356870" marR="5080" indent="-344805">
              <a:lnSpc>
                <a:spcPts val="3510"/>
              </a:lnSpc>
              <a:spcBef>
                <a:spcPts val="795"/>
              </a:spcBef>
              <a:buClr>
                <a:srgbClr val="3333CC"/>
              </a:buClr>
              <a:buSzPct val="32812"/>
              <a:buFont typeface="Wingdings"/>
              <a:buChar char=""/>
              <a:tabLst>
                <a:tab pos="469900" algn="l"/>
                <a:tab pos="470534" algn="l"/>
                <a:tab pos="1433195" algn="l"/>
                <a:tab pos="3228975" algn="l"/>
                <a:tab pos="3829685" algn="l"/>
                <a:tab pos="4655820" algn="l"/>
                <a:tab pos="5708015" algn="l"/>
                <a:tab pos="6692900" algn="l"/>
                <a:tab pos="7610475" algn="l"/>
              </a:tabLst>
            </a:pPr>
            <a:r>
              <a:rPr dirty="0"/>
              <a:t>	</a:t>
            </a:r>
            <a:r>
              <a:rPr sz="3200" spc="-5" dirty="0">
                <a:latin typeface="Arial MT"/>
                <a:cs typeface="Arial MT"/>
              </a:rPr>
              <a:t>The	</a:t>
            </a:r>
            <a:r>
              <a:rPr sz="3200" spc="-10" dirty="0">
                <a:latin typeface="Arial MT"/>
                <a:cs typeface="Arial MT"/>
              </a:rPr>
              <a:t>d</a:t>
            </a:r>
            <a:r>
              <a:rPr sz="3200" spc="5" dirty="0">
                <a:latin typeface="Arial MT"/>
                <a:cs typeface="Arial MT"/>
              </a:rPr>
              <a:t>i</a:t>
            </a:r>
            <a:r>
              <a:rPr sz="3200" spc="-40" dirty="0">
                <a:latin typeface="Arial MT"/>
                <a:cs typeface="Arial MT"/>
              </a:rPr>
              <a:t>r</a:t>
            </a:r>
            <a:r>
              <a:rPr sz="3200" spc="-5" dirty="0">
                <a:latin typeface="Arial MT"/>
                <a:cs typeface="Arial MT"/>
              </a:rPr>
              <a:t>e</a:t>
            </a:r>
            <a:r>
              <a:rPr sz="3200" spc="5" dirty="0">
                <a:latin typeface="Arial MT"/>
                <a:cs typeface="Arial MT"/>
              </a:rPr>
              <a:t>c</a:t>
            </a:r>
            <a:r>
              <a:rPr sz="3200" spc="-5" dirty="0">
                <a:latin typeface="Arial MT"/>
                <a:cs typeface="Arial MT"/>
              </a:rPr>
              <a:t>t</a:t>
            </a:r>
            <a:r>
              <a:rPr sz="3200" spc="5" dirty="0">
                <a:latin typeface="Arial MT"/>
                <a:cs typeface="Arial MT"/>
              </a:rPr>
              <a:t>i</a:t>
            </a:r>
            <a:r>
              <a:rPr sz="3200" spc="-10" dirty="0">
                <a:latin typeface="Arial MT"/>
                <a:cs typeface="Arial MT"/>
              </a:rPr>
              <a:t>o</a:t>
            </a:r>
            <a:r>
              <a:rPr sz="3200" spc="-5" dirty="0">
                <a:latin typeface="Arial MT"/>
                <a:cs typeface="Arial MT"/>
              </a:rPr>
              <a:t>n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10" dirty="0">
                <a:latin typeface="Arial MT"/>
                <a:cs typeface="Arial MT"/>
              </a:rPr>
              <a:t>o</a:t>
            </a:r>
            <a:r>
              <a:rPr sz="3200" spc="-5" dirty="0">
                <a:latin typeface="Arial MT"/>
                <a:cs typeface="Arial MT"/>
              </a:rPr>
              <a:t>f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d</a:t>
            </a:r>
            <a:r>
              <a:rPr sz="3200" spc="-10" dirty="0">
                <a:latin typeface="Arial MT"/>
                <a:cs typeface="Arial MT"/>
              </a:rPr>
              <a:t>a</a:t>
            </a:r>
            <a:r>
              <a:rPr sz="3200" spc="-5" dirty="0">
                <a:latin typeface="Arial MT"/>
                <a:cs typeface="Arial MT"/>
              </a:rPr>
              <a:t>ta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f</a:t>
            </a:r>
            <a:r>
              <a:rPr sz="3200" spc="5" dirty="0">
                <a:latin typeface="Arial MT"/>
                <a:cs typeface="Arial MT"/>
              </a:rPr>
              <a:t>l</a:t>
            </a:r>
            <a:r>
              <a:rPr sz="3200" spc="-30" dirty="0">
                <a:latin typeface="Arial MT"/>
                <a:cs typeface="Arial MT"/>
              </a:rPr>
              <a:t>o</a:t>
            </a:r>
            <a:r>
              <a:rPr sz="3200" spc="-5" dirty="0">
                <a:latin typeface="Arial MT"/>
                <a:cs typeface="Arial MT"/>
              </a:rPr>
              <a:t>w</a:t>
            </a:r>
            <a:r>
              <a:rPr sz="3200" dirty="0">
                <a:latin typeface="Arial MT"/>
                <a:cs typeface="Arial MT"/>
              </a:rPr>
              <a:t>	c</a:t>
            </a:r>
            <a:r>
              <a:rPr sz="3200" spc="-5" dirty="0">
                <a:latin typeface="Arial MT"/>
                <a:cs typeface="Arial MT"/>
              </a:rPr>
              <a:t>an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5" dirty="0">
                <a:latin typeface="Arial MT"/>
                <a:cs typeface="Arial MT"/>
              </a:rPr>
              <a:t>be  described</a:t>
            </a:r>
            <a:r>
              <a:rPr sz="3200" spc="-6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as</a:t>
            </a:r>
            <a:endParaRPr sz="32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6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solidFill>
                  <a:srgbClr val="0033CC"/>
                </a:solidFill>
                <a:latin typeface="Arial MT"/>
                <a:cs typeface="Arial MT"/>
              </a:rPr>
              <a:t>Simplex</a:t>
            </a:r>
            <a:r>
              <a:rPr sz="2800" spc="-85" dirty="0">
                <a:solidFill>
                  <a:srgbClr val="0033C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33CC"/>
                </a:solidFill>
                <a:latin typeface="Arial MT"/>
                <a:cs typeface="Arial MT"/>
              </a:rPr>
              <a:t>Mode</a:t>
            </a:r>
            <a:endParaRPr sz="2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solidFill>
                  <a:srgbClr val="0033CC"/>
                </a:solidFill>
                <a:latin typeface="Arial MT"/>
                <a:cs typeface="Arial MT"/>
              </a:rPr>
              <a:t>Half-Duplex</a:t>
            </a:r>
            <a:r>
              <a:rPr sz="2800" spc="-85" dirty="0">
                <a:solidFill>
                  <a:srgbClr val="0033C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33CC"/>
                </a:solidFill>
                <a:latin typeface="Arial MT"/>
                <a:cs typeface="Arial MT"/>
              </a:rPr>
              <a:t>Mode</a:t>
            </a:r>
            <a:endParaRPr sz="2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31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solidFill>
                  <a:srgbClr val="0033CC"/>
                </a:solidFill>
                <a:latin typeface="Arial MT"/>
                <a:cs typeface="Arial MT"/>
              </a:rPr>
              <a:t>Full-Duplex</a:t>
            </a:r>
            <a:r>
              <a:rPr sz="2800" spc="-90" dirty="0">
                <a:solidFill>
                  <a:srgbClr val="0033C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33CC"/>
                </a:solidFill>
                <a:latin typeface="Arial MT"/>
                <a:cs typeface="Arial MT"/>
              </a:rPr>
              <a:t>Mode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0"/>
            <a:ext cx="914366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53" y="307289"/>
            <a:ext cx="8857615" cy="510794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56870" marR="6985" indent="-344805" algn="just">
              <a:lnSpc>
                <a:spcPct val="78200"/>
              </a:lnSpc>
              <a:spcBef>
                <a:spcPts val="93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0" dirty="0">
                <a:solidFill>
                  <a:srgbClr val="0033CC"/>
                </a:solidFill>
                <a:latin typeface="Tahoma"/>
                <a:cs typeface="Tahoma"/>
              </a:rPr>
              <a:t>Simplex: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Data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flows in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only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one direction on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the</a:t>
            </a:r>
            <a:r>
              <a:rPr sz="3200" spc="97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data</a:t>
            </a:r>
            <a:r>
              <a:rPr sz="3200" spc="-1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communication</a:t>
            </a:r>
            <a:r>
              <a:rPr sz="3200" spc="4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line</a:t>
            </a:r>
            <a:r>
              <a:rPr sz="3200" spc="70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(medium).</a:t>
            </a:r>
            <a:endParaRPr sz="3200">
              <a:latin typeface="Tahoma"/>
              <a:cs typeface="Tahoma"/>
            </a:endParaRPr>
          </a:p>
          <a:p>
            <a:pPr marL="356870" algn="just">
              <a:lnSpc>
                <a:spcPct val="100000"/>
              </a:lnSpc>
              <a:spcBef>
                <a:spcPts val="290"/>
              </a:spcBef>
            </a:pP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Examples</a:t>
            </a:r>
            <a:r>
              <a:rPr sz="3200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are</a:t>
            </a:r>
            <a:r>
              <a:rPr sz="32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Radio</a:t>
            </a:r>
            <a:r>
              <a:rPr sz="32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3200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45" dirty="0">
                <a:solidFill>
                  <a:srgbClr val="FF0000"/>
                </a:solidFill>
                <a:latin typeface="Tahoma"/>
                <a:cs typeface="Tahoma"/>
              </a:rPr>
              <a:t>Television</a:t>
            </a:r>
            <a:r>
              <a:rPr sz="3200" spc="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broadcasts.</a:t>
            </a:r>
            <a:endParaRPr sz="3200">
              <a:latin typeface="Tahoma"/>
              <a:cs typeface="Tahoma"/>
            </a:endParaRPr>
          </a:p>
          <a:p>
            <a:pPr marL="356870" marR="5080" indent="-344805" algn="just">
              <a:lnSpc>
                <a:spcPts val="3460"/>
              </a:lnSpc>
              <a:spcBef>
                <a:spcPts val="74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5" dirty="0">
                <a:solidFill>
                  <a:srgbClr val="0033CC"/>
                </a:solidFill>
                <a:latin typeface="Tahoma"/>
                <a:cs typeface="Tahoma"/>
              </a:rPr>
              <a:t>Half-Duplex:</a:t>
            </a:r>
            <a:r>
              <a:rPr sz="3200" b="1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Data</a:t>
            </a:r>
            <a:r>
              <a:rPr sz="3200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flows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in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 both</a:t>
            </a:r>
            <a:r>
              <a:rPr sz="3200" spc="990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directions </a:t>
            </a:r>
            <a:r>
              <a:rPr sz="3200" spc="-98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but</a:t>
            </a:r>
            <a:r>
              <a:rPr sz="3200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only one direction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at a </a:t>
            </a:r>
            <a:r>
              <a:rPr sz="3200" spc="-15" dirty="0">
                <a:solidFill>
                  <a:srgbClr val="0033CC"/>
                </a:solidFill>
                <a:latin typeface="Tahoma"/>
                <a:cs typeface="Tahoma"/>
              </a:rPr>
              <a:t>time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on the </a:t>
            </a:r>
            <a:r>
              <a:rPr sz="3200" spc="-15" dirty="0">
                <a:solidFill>
                  <a:srgbClr val="0033CC"/>
                </a:solidFill>
                <a:latin typeface="Tahoma"/>
                <a:cs typeface="Tahoma"/>
              </a:rPr>
              <a:t>data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 communication</a:t>
            </a:r>
            <a:r>
              <a:rPr sz="3200" spc="4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line.</a:t>
            </a:r>
            <a:endParaRPr sz="3200">
              <a:latin typeface="Tahoma"/>
              <a:cs typeface="Tahoma"/>
            </a:endParaRPr>
          </a:p>
          <a:p>
            <a:pPr marL="466725" algn="just">
              <a:lnSpc>
                <a:spcPts val="3770"/>
              </a:lnSpc>
              <a:spcBef>
                <a:spcPts val="254"/>
              </a:spcBef>
            </a:pPr>
            <a:r>
              <a:rPr sz="3200" dirty="0">
                <a:solidFill>
                  <a:srgbClr val="FF0000"/>
                </a:solidFill>
                <a:latin typeface="Tahoma"/>
                <a:cs typeface="Tahoma"/>
              </a:rPr>
              <a:t>Ex.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Tahoma"/>
                <a:cs typeface="Tahoma"/>
              </a:rPr>
              <a:t>Conversation</a:t>
            </a:r>
            <a:r>
              <a:rPr sz="32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3200" spc="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Tahoma"/>
                <a:cs typeface="Tahoma"/>
              </a:rPr>
              <a:t>walkie-talkies.</a:t>
            </a:r>
            <a:endParaRPr sz="3200">
              <a:latin typeface="Tahoma"/>
              <a:cs typeface="Tahoma"/>
            </a:endParaRPr>
          </a:p>
          <a:p>
            <a:pPr marL="356870" marR="5080" indent="-344805" algn="just">
              <a:lnSpc>
                <a:spcPct val="78200"/>
              </a:lnSpc>
              <a:spcBef>
                <a:spcPts val="76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7505" algn="l"/>
              </a:tabLst>
            </a:pPr>
            <a:r>
              <a:rPr sz="3200" b="1" spc="-10" dirty="0">
                <a:solidFill>
                  <a:srgbClr val="0033CC"/>
                </a:solidFill>
                <a:latin typeface="Tahoma"/>
                <a:cs typeface="Tahoma"/>
              </a:rPr>
              <a:t>Full-Duplex:</a:t>
            </a:r>
            <a:r>
              <a:rPr sz="3200" b="1" spc="-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33CC"/>
                </a:solidFill>
                <a:latin typeface="Tahoma"/>
                <a:cs typeface="Tahoma"/>
              </a:rPr>
              <a:t>Data</a:t>
            </a:r>
            <a:r>
              <a:rPr sz="3200" spc="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flows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in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 both</a:t>
            </a:r>
            <a:r>
              <a:rPr sz="3200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directions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25" dirty="0">
                <a:solidFill>
                  <a:srgbClr val="0033CC"/>
                </a:solidFill>
                <a:latin typeface="Tahoma"/>
                <a:cs typeface="Tahoma"/>
              </a:rPr>
              <a:t>simultaneously.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Modems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are configured to </a:t>
            </a:r>
            <a:r>
              <a:rPr sz="3200" spc="-15" dirty="0">
                <a:solidFill>
                  <a:srgbClr val="0033CC"/>
                </a:solidFill>
                <a:latin typeface="Tahoma"/>
                <a:cs typeface="Tahoma"/>
              </a:rPr>
              <a:t>flow </a:t>
            </a:r>
            <a:r>
              <a:rPr sz="3200" spc="-98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data</a:t>
            </a:r>
            <a:r>
              <a:rPr sz="3200" spc="-1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33CC"/>
                </a:solidFill>
                <a:latin typeface="Tahoma"/>
                <a:cs typeface="Tahoma"/>
              </a:rPr>
              <a:t>in</a:t>
            </a:r>
            <a:r>
              <a:rPr sz="3200" spc="5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33CC"/>
                </a:solidFill>
                <a:latin typeface="Tahoma"/>
                <a:cs typeface="Tahoma"/>
              </a:rPr>
              <a:t>both</a:t>
            </a:r>
            <a:r>
              <a:rPr sz="3200" spc="40" dirty="0">
                <a:solidFill>
                  <a:srgbClr val="0033CC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0033CC"/>
                </a:solidFill>
                <a:latin typeface="Tahoma"/>
                <a:cs typeface="Tahoma"/>
              </a:rPr>
              <a:t>directions.</a:t>
            </a:r>
            <a:endParaRPr sz="3200">
              <a:latin typeface="Tahoma"/>
              <a:cs typeface="Tahoma"/>
            </a:endParaRPr>
          </a:p>
          <a:p>
            <a:pPr marL="457200" algn="just">
              <a:lnSpc>
                <a:spcPct val="100000"/>
              </a:lnSpc>
              <a:spcBef>
                <a:spcPts val="290"/>
              </a:spcBef>
            </a:pPr>
            <a:r>
              <a:rPr sz="3200" dirty="0">
                <a:solidFill>
                  <a:srgbClr val="FF0000"/>
                </a:solidFill>
                <a:latin typeface="Tahoma"/>
                <a:cs typeface="Tahoma"/>
              </a:rPr>
              <a:t>Ex.</a:t>
            </a:r>
            <a:r>
              <a:rPr sz="3200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Tahoma"/>
                <a:cs typeface="Tahoma"/>
              </a:rPr>
              <a:t>Phone</a:t>
            </a:r>
            <a:r>
              <a:rPr sz="32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Tahoma"/>
                <a:cs typeface="Tahoma"/>
              </a:rPr>
              <a:t>Conversation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" y="153923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923" y="992124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2133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4119" y="6341770"/>
            <a:ext cx="6609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8915" algn="l"/>
              </a:tabLst>
            </a:pP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b="1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1.2	</a:t>
            </a:r>
            <a:r>
              <a:rPr sz="2000" b="1" i="1" spc="-5" dirty="0">
                <a:latin typeface="Times New Roman"/>
                <a:cs typeface="Times New Roman"/>
              </a:rPr>
              <a:t>Data</a:t>
            </a:r>
            <a:r>
              <a:rPr sz="2000" b="1" i="1" spc="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flow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(simplex,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half-duplex,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and</a:t>
            </a:r>
            <a:r>
              <a:rPr sz="2000" b="1" i="1" spc="-160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full-duplex)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923" y="6249923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158239"/>
            <a:ext cx="8375904" cy="49225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81298" y="247345"/>
            <a:ext cx="18395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3333CC"/>
                </a:solidFill>
                <a:latin typeface="Arial MT"/>
                <a:cs typeface="Arial MT"/>
              </a:rPr>
              <a:t>Data</a:t>
            </a:r>
            <a:r>
              <a:rPr sz="3200" spc="-1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3333CC"/>
                </a:solidFill>
                <a:latin typeface="Arial MT"/>
                <a:cs typeface="Arial MT"/>
              </a:rPr>
              <a:t>Flow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148" y="231139"/>
            <a:ext cx="51447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solidFill>
                  <a:srgbClr val="4F81BC"/>
                </a:solidFill>
                <a:latin typeface="Times New Roman"/>
                <a:cs typeface="Times New Roman"/>
              </a:rPr>
              <a:t>P</a:t>
            </a:r>
            <a:r>
              <a:rPr b="1" spc="-75" dirty="0">
                <a:solidFill>
                  <a:srgbClr val="4F81BC"/>
                </a:solidFill>
                <a:latin typeface="Times New Roman"/>
                <a:cs typeface="Times New Roman"/>
              </a:rPr>
              <a:t>r</a:t>
            </a:r>
            <a:r>
              <a:rPr b="1" dirty="0">
                <a:solidFill>
                  <a:srgbClr val="4F81BC"/>
                </a:solidFill>
                <a:latin typeface="Times New Roman"/>
                <a:cs typeface="Times New Roman"/>
              </a:rPr>
              <a:t>o</a:t>
            </a:r>
            <a:r>
              <a:rPr b="1" spc="-5" dirty="0">
                <a:solidFill>
                  <a:srgbClr val="4F81BC"/>
                </a:solidFill>
                <a:latin typeface="Times New Roman"/>
                <a:cs typeface="Times New Roman"/>
              </a:rPr>
              <a:t>t</a:t>
            </a:r>
            <a:r>
              <a:rPr b="1" spc="5" dirty="0">
                <a:solidFill>
                  <a:srgbClr val="4F81BC"/>
                </a:solidFill>
                <a:latin typeface="Times New Roman"/>
                <a:cs typeface="Times New Roman"/>
              </a:rPr>
              <a:t>o</a:t>
            </a:r>
            <a:r>
              <a:rPr b="1" spc="-5" dirty="0">
                <a:solidFill>
                  <a:srgbClr val="4F81BC"/>
                </a:solidFill>
                <a:latin typeface="Times New Roman"/>
                <a:cs typeface="Times New Roman"/>
              </a:rPr>
              <a:t>col</a:t>
            </a:r>
            <a:r>
              <a:rPr b="1" spc="-34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4F81BC"/>
                </a:solidFill>
                <a:latin typeface="Times New Roman"/>
                <a:cs typeface="Times New Roman"/>
              </a:rPr>
              <a:t>A</a:t>
            </a:r>
            <a:r>
              <a:rPr b="1" spc="-85" dirty="0">
                <a:solidFill>
                  <a:srgbClr val="4F81BC"/>
                </a:solidFill>
                <a:latin typeface="Times New Roman"/>
                <a:cs typeface="Times New Roman"/>
              </a:rPr>
              <a:t>r</a:t>
            </a:r>
            <a:r>
              <a:rPr b="1" spc="-5" dirty="0">
                <a:solidFill>
                  <a:srgbClr val="4F81BC"/>
                </a:solidFill>
                <a:latin typeface="Times New Roman"/>
                <a:cs typeface="Times New Roman"/>
              </a:rPr>
              <a:t>chitectu</a:t>
            </a:r>
            <a:r>
              <a:rPr b="1" spc="-85" dirty="0">
                <a:solidFill>
                  <a:srgbClr val="4F81BC"/>
                </a:solidFill>
                <a:latin typeface="Times New Roman"/>
                <a:cs typeface="Times New Roman"/>
              </a:rPr>
              <a:t>r</a:t>
            </a:r>
            <a:r>
              <a:rPr b="1" spc="-5" dirty="0">
                <a:solidFill>
                  <a:srgbClr val="4F81BC"/>
                </a:solidFill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235" y="998931"/>
            <a:ext cx="800480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  <a:tab pos="4723130" algn="l"/>
                <a:tab pos="7378700" algn="l"/>
              </a:tabLst>
            </a:pPr>
            <a:r>
              <a:rPr sz="3200" spc="-15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 a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la</a:t>
            </a:r>
            <a:r>
              <a:rPr sz="3200" spc="-25" dirty="0">
                <a:latin typeface="Times New Roman"/>
                <a:cs typeface="Times New Roman"/>
              </a:rPr>
              <a:t>y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ed</a:t>
            </a:r>
            <a:r>
              <a:rPr sz="3200" spc="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struct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re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f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H/W</a:t>
            </a:r>
            <a:r>
              <a:rPr sz="3200" spc="2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3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S/W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25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at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963" y="1486865"/>
            <a:ext cx="34823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latin typeface="Times New Roman"/>
                <a:cs typeface="Times New Roman"/>
              </a:rPr>
              <a:t>supports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exchange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of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235" y="1385046"/>
            <a:ext cx="7887970" cy="120269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723130">
              <a:lnSpc>
                <a:spcPct val="100000"/>
              </a:lnSpc>
              <a:spcBef>
                <a:spcPts val="894"/>
              </a:spcBef>
            </a:pPr>
            <a:r>
              <a:rPr sz="3200" spc="-5" dirty="0">
                <a:latin typeface="Times New Roman"/>
                <a:cs typeface="Times New Roman"/>
              </a:rPr>
              <a:t>data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b/w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systems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  <a:tab pos="878205" algn="l"/>
                <a:tab pos="2527935" algn="l"/>
                <a:tab pos="4537075" algn="l"/>
              </a:tabLst>
            </a:pPr>
            <a:r>
              <a:rPr sz="3200" spc="-10" dirty="0">
                <a:latin typeface="Times New Roman"/>
                <a:cs typeface="Times New Roman"/>
              </a:rPr>
              <a:t>It	</a:t>
            </a:r>
            <a:r>
              <a:rPr sz="3200" spc="-5" dirty="0">
                <a:latin typeface="Times New Roman"/>
                <a:cs typeface="Times New Roman"/>
              </a:rPr>
              <a:t>supports	</a:t>
            </a:r>
            <a:r>
              <a:rPr sz="3200" spc="-10" dirty="0">
                <a:latin typeface="Times New Roman"/>
                <a:cs typeface="Times New Roman"/>
              </a:rPr>
              <a:t>distributed	applications(E-Mail,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235" y="2461564"/>
            <a:ext cx="8011795" cy="394716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894"/>
              </a:spcBef>
            </a:pPr>
            <a:r>
              <a:rPr sz="3200" spc="-5" dirty="0">
                <a:latin typeface="Times New Roman"/>
                <a:cs typeface="Times New Roman"/>
              </a:rPr>
              <a:t>File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Transfer)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  <a:tab pos="1372235" algn="l"/>
                <a:tab pos="2381250" algn="l"/>
                <a:tab pos="2924175" algn="l"/>
                <a:tab pos="4482465" algn="l"/>
                <a:tab pos="6598284" algn="l"/>
              </a:tabLst>
            </a:pPr>
            <a:r>
              <a:rPr sz="3200" spc="-5" dirty="0">
                <a:latin typeface="Times New Roman"/>
                <a:cs typeface="Times New Roman"/>
              </a:rPr>
              <a:t>Each	la</a:t>
            </a:r>
            <a:r>
              <a:rPr sz="3200" spc="-20" dirty="0">
                <a:latin typeface="Times New Roman"/>
                <a:cs typeface="Times New Roman"/>
              </a:rPr>
              <a:t>y</a:t>
            </a:r>
            <a:r>
              <a:rPr sz="3200" spc="-5" dirty="0">
                <a:latin typeface="Times New Roman"/>
                <a:cs typeface="Times New Roman"/>
              </a:rPr>
              <a:t>er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f</a:t>
            </a:r>
            <a:r>
              <a:rPr sz="3200" dirty="0">
                <a:latin typeface="Times New Roman"/>
                <a:cs typeface="Times New Roman"/>
              </a:rPr>
              <a:t>	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2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c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architect</a:t>
            </a:r>
            <a:r>
              <a:rPr sz="3200" spc="10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re</a:t>
            </a:r>
            <a:r>
              <a:rPr sz="3200" dirty="0">
                <a:latin typeface="Times New Roman"/>
                <a:cs typeface="Times New Roman"/>
              </a:rPr>
              <a:t>	p</a:t>
            </a:r>
            <a:r>
              <a:rPr sz="3200" spc="-5" dirty="0">
                <a:latin typeface="Times New Roman"/>
                <a:cs typeface="Times New Roman"/>
              </a:rPr>
              <a:t>ro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es  </a:t>
            </a:r>
            <a:r>
              <a:rPr sz="3200" spc="-35" dirty="0">
                <a:latin typeface="Times New Roman"/>
                <a:cs typeface="Times New Roman"/>
              </a:rPr>
              <a:t>some</a:t>
            </a:r>
            <a:r>
              <a:rPr sz="3200" spc="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rules</a:t>
            </a:r>
            <a:endParaRPr sz="3200">
              <a:latin typeface="Times New Roman"/>
              <a:cs typeface="Times New Roman"/>
            </a:endParaRPr>
          </a:p>
          <a:p>
            <a:pPr marL="356870" marR="1785620" indent="-344805">
              <a:lnSpc>
                <a:spcPct val="100000"/>
              </a:lnSpc>
              <a:spcBef>
                <a:spcPts val="820"/>
              </a:spcBef>
              <a:buChar char="•"/>
              <a:tabLst>
                <a:tab pos="356870" algn="l"/>
                <a:tab pos="357505" algn="l"/>
                <a:tab pos="1506220" algn="l"/>
                <a:tab pos="2204720" algn="l"/>
                <a:tab pos="2613025" algn="l"/>
                <a:tab pos="3918585" algn="l"/>
                <a:tab pos="486981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There	a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2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wi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3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ly</a:t>
            </a:r>
            <a:r>
              <a:rPr sz="3200" dirty="0">
                <a:latin typeface="Times New Roman"/>
                <a:cs typeface="Times New Roman"/>
              </a:rPr>
              <a:t>	u</a:t>
            </a:r>
            <a:r>
              <a:rPr sz="3200" spc="-5" dirty="0">
                <a:latin typeface="Times New Roman"/>
                <a:cs typeface="Times New Roman"/>
              </a:rPr>
              <a:t>sed</a:t>
            </a:r>
            <a:r>
              <a:rPr sz="3200" dirty="0">
                <a:latin typeface="Times New Roman"/>
                <a:cs typeface="Times New Roman"/>
              </a:rPr>
              <a:t>	p</a:t>
            </a:r>
            <a:r>
              <a:rPr sz="3200" spc="-40" dirty="0">
                <a:latin typeface="Times New Roman"/>
                <a:cs typeface="Times New Roman"/>
              </a:rPr>
              <a:t>r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35" dirty="0">
                <a:latin typeface="Times New Roman"/>
                <a:cs typeface="Times New Roman"/>
              </a:rPr>
              <a:t>c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l  architecture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Font typeface="Wingdings"/>
              <a:buChar char=""/>
              <a:tabLst>
                <a:tab pos="357505" algn="l"/>
              </a:tabLst>
            </a:pP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TCP/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3200" spc="-3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chitect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re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Font typeface="Wingdings"/>
              <a:buChar char=""/>
              <a:tabLst>
                <a:tab pos="357505" algn="l"/>
              </a:tabLst>
            </a:pP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OSI</a:t>
            </a:r>
            <a:r>
              <a:rPr sz="32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Model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2927" y="193039"/>
            <a:ext cx="20332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15" dirty="0">
                <a:solidFill>
                  <a:srgbClr val="4F81BC"/>
                </a:solidFill>
                <a:latin typeface="Times New Roman"/>
                <a:cs typeface="Times New Roman"/>
              </a:rPr>
              <a:t>Protocol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235" y="922731"/>
            <a:ext cx="7724775" cy="492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740410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Protocol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 a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rules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that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govern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data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communication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  <a:tab pos="7485380" algn="l"/>
              </a:tabLst>
            </a:pP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se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ts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b="1" spc="35" dirty="0">
                <a:latin typeface="Times New Roman"/>
                <a:cs typeface="Times New Roman"/>
              </a:rPr>
              <a:t>w</a:t>
            </a:r>
            <a:r>
              <a:rPr sz="3200" b="1" spc="-5" dirty="0">
                <a:latin typeface="Times New Roman"/>
                <a:cs typeface="Times New Roman"/>
              </a:rPr>
              <a:t>h</a:t>
            </a:r>
            <a:r>
              <a:rPr sz="3200" b="1" dirty="0">
                <a:latin typeface="Times New Roman"/>
                <a:cs typeface="Times New Roman"/>
              </a:rPr>
              <a:t>a</a:t>
            </a:r>
            <a:r>
              <a:rPr sz="3200" b="1" spc="-5" dirty="0">
                <a:latin typeface="Times New Roman"/>
                <a:cs typeface="Times New Roman"/>
              </a:rPr>
              <a:t>t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c</a:t>
            </a:r>
            <a:r>
              <a:rPr sz="3200" spc="-20" dirty="0">
                <a:latin typeface="Times New Roman"/>
                <a:cs typeface="Times New Roman"/>
              </a:rPr>
              <a:t>o</a:t>
            </a:r>
            <a:r>
              <a:rPr sz="3200" spc="-70" dirty="0">
                <a:latin typeface="Times New Roman"/>
                <a:cs typeface="Times New Roman"/>
              </a:rPr>
              <a:t>m</a:t>
            </a:r>
            <a:r>
              <a:rPr sz="3200" spc="-95" dirty="0">
                <a:latin typeface="Times New Roman"/>
                <a:cs typeface="Times New Roman"/>
              </a:rPr>
              <a:t>m</a:t>
            </a:r>
            <a:r>
              <a:rPr sz="3200" spc="-20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-35" dirty="0">
                <a:latin typeface="Times New Roman"/>
                <a:cs typeface="Times New Roman"/>
              </a:rPr>
              <a:t>c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-35" dirty="0">
                <a:latin typeface="Times New Roman"/>
                <a:cs typeface="Times New Roman"/>
              </a:rPr>
              <a:t>te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,</a:t>
            </a:r>
            <a:r>
              <a:rPr sz="3200" spc="90" dirty="0">
                <a:latin typeface="Times New Roman"/>
                <a:cs typeface="Times New Roman"/>
              </a:rPr>
              <a:t> </a:t>
            </a:r>
            <a:r>
              <a:rPr sz="3200" b="1" spc="35" dirty="0">
                <a:latin typeface="Times New Roman"/>
                <a:cs typeface="Times New Roman"/>
              </a:rPr>
              <a:t>w</a:t>
            </a:r>
            <a:r>
              <a:rPr sz="3200" b="1" spc="-5" dirty="0">
                <a:latin typeface="Times New Roman"/>
                <a:cs typeface="Times New Roman"/>
              </a:rPr>
              <a:t>hen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it  is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communicated</a:t>
            </a:r>
            <a:r>
              <a:rPr sz="3200" spc="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how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 is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communicated.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There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are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3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key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elements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819"/>
              </a:spcBef>
              <a:buFont typeface="Wingdings"/>
              <a:buChar char=""/>
              <a:tabLst>
                <a:tab pos="357505" algn="l"/>
              </a:tabLst>
            </a:pP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Syntax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Font typeface="Wingdings"/>
              <a:buChar char=""/>
              <a:tabLst>
                <a:tab pos="357505" algn="l"/>
              </a:tabLst>
            </a:pP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Semantics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Font typeface="Wingdings"/>
              <a:buChar char=""/>
              <a:tabLst>
                <a:tab pos="357505" algn="l"/>
              </a:tabLst>
            </a:pPr>
            <a:r>
              <a:rPr sz="3200" spc="-60" dirty="0">
                <a:solidFill>
                  <a:srgbClr val="FF0000"/>
                </a:solidFill>
                <a:latin typeface="Times New Roman"/>
                <a:cs typeface="Times New Roman"/>
              </a:rPr>
              <a:t>Timing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1" y="803529"/>
            <a:ext cx="16764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latin typeface="Times New Roman"/>
                <a:cs typeface="Times New Roman"/>
              </a:rPr>
              <a:t>S</a:t>
            </a:r>
            <a:r>
              <a:rPr b="1" spc="30" dirty="0">
                <a:latin typeface="Times New Roman"/>
                <a:cs typeface="Times New Roman"/>
              </a:rPr>
              <a:t>y</a:t>
            </a:r>
            <a:r>
              <a:rPr b="1" spc="-5" dirty="0">
                <a:latin typeface="Times New Roman"/>
                <a:cs typeface="Times New Roman"/>
              </a:rPr>
              <a:t>nt</a:t>
            </a:r>
            <a:r>
              <a:rPr b="1" spc="5" dirty="0">
                <a:latin typeface="Times New Roman"/>
                <a:cs typeface="Times New Roman"/>
              </a:rPr>
              <a:t>a</a:t>
            </a:r>
            <a:r>
              <a:rPr b="1" spc="-5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235" y="1990801"/>
            <a:ext cx="7788909" cy="3357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  <a:tab pos="795655" algn="l"/>
                <a:tab pos="2634615" algn="l"/>
                <a:tab pos="4518660" algn="l"/>
                <a:tab pos="5872480" algn="l"/>
                <a:tab pos="6409055" algn="l"/>
                <a:tab pos="7278370" algn="l"/>
              </a:tabLst>
            </a:pPr>
            <a:r>
              <a:rPr sz="3200" spc="-15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se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struc</a:t>
            </a:r>
            <a:r>
              <a:rPr sz="3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3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,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30" dirty="0">
                <a:latin typeface="Times New Roman"/>
                <a:cs typeface="Times New Roman"/>
              </a:rPr>
              <a:t>F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5" dirty="0">
                <a:latin typeface="Times New Roman"/>
                <a:cs typeface="Times New Roman"/>
              </a:rPr>
              <a:t>r</a:t>
            </a:r>
            <a:r>
              <a:rPr sz="3200" spc="-65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at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f</a:t>
            </a:r>
            <a:r>
              <a:rPr sz="3200" dirty="0">
                <a:latin typeface="Times New Roman"/>
                <a:cs typeface="Times New Roman"/>
              </a:rPr>
              <a:t>	d</a:t>
            </a:r>
            <a:r>
              <a:rPr sz="3200" spc="-5" dirty="0">
                <a:latin typeface="Times New Roman"/>
                <a:cs typeface="Times New Roman"/>
              </a:rPr>
              <a:t>ata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e  order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which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presented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3200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may</a:t>
            </a:r>
            <a:r>
              <a:rPr sz="3200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contain: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First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8 bit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-&gt;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Sender</a:t>
            </a:r>
            <a:r>
              <a:rPr sz="3200" spc="-1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81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Second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8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bit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-&gt;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Receiver</a:t>
            </a:r>
            <a:r>
              <a:rPr sz="3200" spc="-1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Address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Remaining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bits-&gt;</a:t>
            </a:r>
            <a:r>
              <a:rPr sz="3200" spc="-15" dirty="0">
                <a:latin typeface="Times New Roman"/>
                <a:cs typeface="Times New Roman"/>
              </a:rPr>
              <a:t> message</a:t>
            </a:r>
            <a:r>
              <a:rPr sz="3200" spc="1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stream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1182" y="662381"/>
            <a:ext cx="24403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Times New Roman"/>
                <a:cs typeface="Times New Roman"/>
              </a:rPr>
              <a:t>S</a:t>
            </a:r>
            <a:r>
              <a:rPr sz="3200" b="1" dirty="0">
                <a:latin typeface="Times New Roman"/>
                <a:cs typeface="Times New Roman"/>
              </a:rPr>
              <a:t>E</a:t>
            </a:r>
            <a:r>
              <a:rPr sz="3200" b="1" spc="-5" dirty="0">
                <a:latin typeface="Times New Roman"/>
                <a:cs typeface="Times New Roman"/>
              </a:rPr>
              <a:t>M</a:t>
            </a:r>
            <a:r>
              <a:rPr sz="3200" b="1" spc="-10" dirty="0">
                <a:latin typeface="Times New Roman"/>
                <a:cs typeface="Times New Roman"/>
              </a:rPr>
              <a:t>AN</a:t>
            </a:r>
            <a:r>
              <a:rPr sz="3200" b="1" dirty="0">
                <a:latin typeface="Times New Roman"/>
                <a:cs typeface="Times New Roman"/>
              </a:rPr>
              <a:t>TI</a:t>
            </a:r>
            <a:r>
              <a:rPr sz="3200" b="1" spc="-5" dirty="0">
                <a:latin typeface="Times New Roman"/>
                <a:cs typeface="Times New Roman"/>
              </a:rPr>
              <a:t>CS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256" y="1990801"/>
            <a:ext cx="7882255" cy="3677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refers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meaning</a:t>
            </a:r>
            <a:r>
              <a:rPr sz="3200" b="1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each section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1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bit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imes New Roman"/>
              <a:buChar char="•"/>
            </a:pPr>
            <a:endParaRPr sz="3400">
              <a:latin typeface="Times New Roman"/>
              <a:cs typeface="Times New Roman"/>
            </a:endParaRPr>
          </a:p>
          <a:p>
            <a:pPr marL="954405" algn="ctr">
              <a:lnSpc>
                <a:spcPct val="100000"/>
              </a:lnSpc>
            </a:pPr>
            <a:r>
              <a:rPr sz="3200" b="1" spc="-5" dirty="0">
                <a:latin typeface="Times New Roman"/>
                <a:cs typeface="Times New Roman"/>
              </a:rPr>
              <a:t>TIMING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  <a:tab pos="7214234" algn="l"/>
              </a:tabLst>
            </a:pP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spc="5" dirty="0">
                <a:latin typeface="Times New Roman"/>
                <a:cs typeface="Times New Roman"/>
              </a:rPr>
              <a:t>f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when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data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 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ho</a:t>
            </a:r>
            <a:r>
              <a:rPr sz="3200" spc="-5" dirty="0">
                <a:latin typeface="Times New Roman"/>
                <a:cs typeface="Times New Roman"/>
              </a:rPr>
              <a:t>w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f</a:t>
            </a:r>
            <a:r>
              <a:rPr sz="3200" spc="-5" dirty="0">
                <a:latin typeface="Times New Roman"/>
                <a:cs typeface="Times New Roman"/>
              </a:rPr>
              <a:t>ast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 is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se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  </a:t>
            </a:r>
            <a:r>
              <a:rPr sz="3200" spc="-10" dirty="0">
                <a:latin typeface="Times New Roman"/>
                <a:cs typeface="Times New Roman"/>
              </a:rPr>
              <a:t>(Says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Characteristics)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Times New Roman"/>
                <a:cs typeface="Times New Roman"/>
              </a:rPr>
              <a:t>Ex:100Mbps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3461" y="1003935"/>
            <a:ext cx="1988185" cy="3769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7890" y="995552"/>
            <a:ext cx="2405507" cy="3864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1185" y="1990801"/>
            <a:ext cx="8589645" cy="158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  <a:tab pos="923925" algn="l"/>
                <a:tab pos="2649855" algn="l"/>
                <a:tab pos="3990975" algn="l"/>
                <a:tab pos="4015740" algn="l"/>
                <a:tab pos="4848225" algn="l"/>
                <a:tab pos="5708015" algn="l"/>
                <a:tab pos="5842000" algn="l"/>
                <a:tab pos="8235315" algn="l"/>
              </a:tabLst>
            </a:pPr>
            <a:r>
              <a:rPr sz="3200" spc="-15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	p</a:t>
            </a:r>
            <a:r>
              <a:rPr sz="3200" spc="-5" dirty="0">
                <a:latin typeface="Times New Roman"/>
                <a:cs typeface="Times New Roman"/>
              </a:rPr>
              <a:t>ro</a:t>
            </a:r>
            <a:r>
              <a:rPr sz="3200" dirty="0">
                <a:latin typeface="Times New Roman"/>
                <a:cs typeface="Times New Roman"/>
              </a:rPr>
              <a:t>v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es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b="1" spc="-80" dirty="0">
                <a:latin typeface="Times New Roman"/>
                <a:cs typeface="Times New Roman"/>
              </a:rPr>
              <a:t>m</a:t>
            </a:r>
            <a:r>
              <a:rPr sz="3200" b="1" dirty="0">
                <a:latin typeface="Times New Roman"/>
                <a:cs typeface="Times New Roman"/>
              </a:rPr>
              <a:t>o</a:t>
            </a:r>
            <a:r>
              <a:rPr sz="3200" b="1" spc="-5" dirty="0">
                <a:latin typeface="Times New Roman"/>
                <a:cs typeface="Times New Roman"/>
              </a:rPr>
              <a:t>d</a:t>
            </a:r>
            <a:r>
              <a:rPr sz="3200" b="1" spc="-35" dirty="0">
                <a:latin typeface="Times New Roman"/>
                <a:cs typeface="Times New Roman"/>
              </a:rPr>
              <a:t>e</a:t>
            </a:r>
            <a:r>
              <a:rPr sz="3200" b="1" spc="-5" dirty="0">
                <a:latin typeface="Times New Roman"/>
                <a:cs typeface="Times New Roman"/>
              </a:rPr>
              <a:t>l</a:t>
            </a:r>
            <a:r>
              <a:rPr sz="3200" b="1" dirty="0">
                <a:latin typeface="Times New Roman"/>
                <a:cs typeface="Times New Roman"/>
              </a:rPr>
              <a:t>		</a:t>
            </a:r>
            <a:r>
              <a:rPr sz="3200" b="1" spc="-5" dirty="0">
                <a:latin typeface="Times New Roman"/>
                <a:cs typeface="Times New Roman"/>
              </a:rPr>
              <a:t>for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b="1" spc="-5" dirty="0">
                <a:latin typeface="Times New Roman"/>
                <a:cs typeface="Times New Roman"/>
              </a:rPr>
              <a:t>the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b="1" spc="-5" dirty="0">
                <a:latin typeface="Times New Roman"/>
                <a:cs typeface="Times New Roman"/>
              </a:rPr>
              <a:t>dev</a:t>
            </a:r>
            <a:r>
              <a:rPr sz="3200" b="1" spc="20" dirty="0">
                <a:latin typeface="Times New Roman"/>
                <a:cs typeface="Times New Roman"/>
              </a:rPr>
              <a:t>e</a:t>
            </a:r>
            <a:r>
              <a:rPr sz="3200" b="1" spc="-5" dirty="0">
                <a:latin typeface="Times New Roman"/>
                <a:cs typeface="Times New Roman"/>
              </a:rPr>
              <a:t>l</a:t>
            </a:r>
            <a:r>
              <a:rPr sz="3200" b="1" dirty="0">
                <a:latin typeface="Times New Roman"/>
                <a:cs typeface="Times New Roman"/>
              </a:rPr>
              <a:t>o</a:t>
            </a:r>
            <a:r>
              <a:rPr sz="3200" b="1" spc="-5" dirty="0">
                <a:latin typeface="Times New Roman"/>
                <a:cs typeface="Times New Roman"/>
              </a:rPr>
              <a:t>p</a:t>
            </a:r>
            <a:r>
              <a:rPr sz="3200" b="1" spc="-50" dirty="0">
                <a:latin typeface="Times New Roman"/>
                <a:cs typeface="Times New Roman"/>
              </a:rPr>
              <a:t>m</a:t>
            </a:r>
            <a:r>
              <a:rPr sz="3200" b="1" spc="-5" dirty="0">
                <a:latin typeface="Times New Roman"/>
                <a:cs typeface="Times New Roman"/>
              </a:rPr>
              <a:t>ent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spc="5" dirty="0">
                <a:latin typeface="Times New Roman"/>
                <a:cs typeface="Times New Roman"/>
              </a:rPr>
              <a:t>of  </a:t>
            </a:r>
            <a:r>
              <a:rPr sz="3200" spc="-5" dirty="0">
                <a:latin typeface="Times New Roman"/>
                <a:cs typeface="Times New Roman"/>
              </a:rPr>
              <a:t>product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regardless</a:t>
            </a:r>
            <a:r>
              <a:rPr sz="3200" spc="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	</a:t>
            </a:r>
            <a:r>
              <a:rPr sz="3200" spc="-5" dirty="0">
                <a:latin typeface="Times New Roman"/>
                <a:cs typeface="Times New Roman"/>
              </a:rPr>
              <a:t>individual		</a:t>
            </a:r>
            <a:r>
              <a:rPr sz="3200" spc="-10" dirty="0">
                <a:latin typeface="Times New Roman"/>
                <a:cs typeface="Times New Roman"/>
              </a:rPr>
              <a:t>manufacturer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It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falls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2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categories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0040"/>
            <a:ext cx="9144000" cy="626973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9161" y="803529"/>
            <a:ext cx="44215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latin typeface="Times New Roman"/>
                <a:cs typeface="Times New Roman"/>
              </a:rPr>
              <a:t>De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Facto</a:t>
            </a:r>
            <a:r>
              <a:rPr b="1" spc="-10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standard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475407"/>
            <a:ext cx="7364095" cy="28702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90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Not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officially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adopted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but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used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widespread</a:t>
            </a:r>
            <a:endParaRPr sz="3200">
              <a:latin typeface="Times New Roman"/>
              <a:cs typeface="Times New Roman"/>
            </a:endParaRPr>
          </a:p>
          <a:p>
            <a:pPr marL="457834" indent="-445770">
              <a:lnSpc>
                <a:spcPct val="100000"/>
              </a:lnSpc>
              <a:spcBef>
                <a:spcPts val="790"/>
              </a:spcBef>
              <a:buChar char="•"/>
              <a:tabLst>
                <a:tab pos="457834" algn="l"/>
                <a:tab pos="458470" algn="l"/>
              </a:tabLst>
            </a:pPr>
            <a:r>
              <a:rPr sz="3200" spc="-10" dirty="0">
                <a:latin typeface="Times New Roman"/>
                <a:cs typeface="Times New Roman"/>
              </a:rPr>
              <a:t>It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has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2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categories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Proprietary</a:t>
            </a:r>
            <a:r>
              <a:rPr sz="3200" spc="-5" dirty="0">
                <a:latin typeface="Times New Roman"/>
                <a:cs typeface="Times New Roman"/>
              </a:rPr>
              <a:t>-&gt;Wholly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owned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company</a:t>
            </a:r>
            <a:endParaRPr sz="3200">
              <a:latin typeface="Times New Roman"/>
              <a:cs typeface="Times New Roman"/>
            </a:endParaRPr>
          </a:p>
          <a:p>
            <a:pPr marL="356870" marR="657225" indent="-344805">
              <a:lnSpc>
                <a:spcPct val="100000"/>
              </a:lnSpc>
              <a:spcBef>
                <a:spcPts val="819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Non-Proprietary</a:t>
            </a:r>
            <a:r>
              <a:rPr sz="3200" spc="-10" dirty="0">
                <a:latin typeface="Times New Roman"/>
                <a:cs typeface="Times New Roman"/>
              </a:rPr>
              <a:t>-&gt;Group</a:t>
            </a:r>
            <a:r>
              <a:rPr sz="3200" spc="1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10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communiy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developed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public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3866" y="803529"/>
            <a:ext cx="42551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latin typeface="Times New Roman"/>
                <a:cs typeface="Times New Roman"/>
              </a:rPr>
              <a:t>De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-25" dirty="0">
                <a:latin typeface="Times New Roman"/>
                <a:cs typeface="Times New Roman"/>
              </a:rPr>
              <a:t>Jure</a:t>
            </a:r>
            <a:r>
              <a:rPr b="1" spc="-114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Standard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991106"/>
            <a:ext cx="6547484" cy="396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spc="-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Standard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Legislated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 officially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recognized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body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imes New Roman"/>
              <a:buChar char="•"/>
            </a:pPr>
            <a:endParaRPr sz="4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Standard</a:t>
            </a:r>
            <a:r>
              <a:rPr sz="3200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Organizations: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81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International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Standard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Organization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ANSI</a:t>
            </a:r>
            <a:endParaRPr sz="3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Times New Roman"/>
                <a:cs typeface="Times New Roman"/>
              </a:rPr>
              <a:t>IEEE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4725" r="14725" b="4392"/>
          <a:stretch/>
        </p:blipFill>
        <p:spPr>
          <a:xfrm>
            <a:off x="170" y="1"/>
            <a:ext cx="914366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7870" y="595706"/>
            <a:ext cx="33807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4000" b="1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OSI</a:t>
            </a:r>
            <a:r>
              <a:rPr sz="4000" b="1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Model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2" y="1207465"/>
            <a:ext cx="8987155" cy="4568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An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ISO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(International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standard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Organization)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that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covers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all aspects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network communications </a:t>
            </a:r>
            <a:r>
              <a:rPr sz="3200" spc="-5" dirty="0">
                <a:latin typeface="Times New Roman"/>
                <a:cs typeface="Times New Roman"/>
              </a:rPr>
              <a:t>is the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Open</a:t>
            </a:r>
            <a:r>
              <a:rPr sz="3200" b="1" spc="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System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Interconnection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(OSI)</a:t>
            </a:r>
            <a:r>
              <a:rPr sz="3200" b="1" spc="3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model</a:t>
            </a:r>
            <a:r>
              <a:rPr sz="3200" spc="-15" dirty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  <a:p>
            <a:pPr marL="356870" marR="7620" indent="-344805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An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open</a:t>
            </a:r>
            <a:r>
              <a:rPr sz="3200" spc="-5" dirty="0">
                <a:latin typeface="Times New Roman"/>
                <a:cs typeface="Times New Roman"/>
              </a:rPr>
              <a:t> system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model</a:t>
            </a:r>
            <a:r>
              <a:rPr sz="3200" spc="-5" dirty="0">
                <a:latin typeface="Times New Roman"/>
                <a:cs typeface="Times New Roman"/>
              </a:rPr>
              <a:t> that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allows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two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different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systems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spc="-10" dirty="0">
                <a:latin typeface="Times New Roman"/>
                <a:cs typeface="Times New Roman"/>
              </a:rPr>
              <a:t>communicate regardless of </a:t>
            </a:r>
            <a:r>
              <a:rPr sz="3200" spc="-5" dirty="0">
                <a:latin typeface="Times New Roman"/>
                <a:cs typeface="Times New Roman"/>
              </a:rPr>
              <a:t>their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underlying</a:t>
            </a:r>
            <a:r>
              <a:rPr sz="3200" spc="7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architecture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(hardware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software).</a:t>
            </a:r>
            <a:endParaRPr sz="3200" dirty="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10"/>
              </a:spcBef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 OSI </a:t>
            </a:r>
            <a:r>
              <a:rPr sz="3200" spc="-10" dirty="0">
                <a:latin typeface="Times New Roman"/>
                <a:cs typeface="Times New Roman"/>
              </a:rPr>
              <a:t>model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5" dirty="0">
                <a:latin typeface="Times New Roman"/>
                <a:cs typeface="Times New Roman"/>
              </a:rPr>
              <a:t>a protocol; it is </a:t>
            </a:r>
            <a:r>
              <a:rPr sz="3200" spc="-15" dirty="0">
                <a:latin typeface="Times New Roman"/>
                <a:cs typeface="Times New Roman"/>
              </a:rPr>
              <a:t>model </a:t>
            </a:r>
            <a:r>
              <a:rPr sz="3200" dirty="0">
                <a:latin typeface="Times New Roman"/>
                <a:cs typeface="Times New Roman"/>
              </a:rPr>
              <a:t>for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understanding </a:t>
            </a:r>
            <a:r>
              <a:rPr sz="3200" spc="-15" dirty="0">
                <a:latin typeface="Times New Roman"/>
                <a:cs typeface="Times New Roman"/>
              </a:rPr>
              <a:t>and </a:t>
            </a:r>
            <a:r>
              <a:rPr sz="3200" spc="-5" dirty="0">
                <a:latin typeface="Times New Roman"/>
                <a:cs typeface="Times New Roman"/>
              </a:rPr>
              <a:t>designing a network architecture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that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flexible,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robust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interoperable.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392633"/>
            <a:ext cx="7629525" cy="5760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2300" marR="5080" indent="-610235" algn="just">
              <a:lnSpc>
                <a:spcPct val="100000"/>
              </a:lnSpc>
              <a:spcBef>
                <a:spcPts val="110"/>
              </a:spcBef>
              <a:buChar char="•"/>
              <a:tabLst>
                <a:tab pos="622935" algn="l"/>
              </a:tabLst>
            </a:pPr>
            <a:r>
              <a:rPr sz="2800" dirty="0">
                <a:latin typeface="Times New Roman"/>
                <a:cs typeface="Times New Roman"/>
              </a:rPr>
              <a:t>The OSI </a:t>
            </a:r>
            <a:r>
              <a:rPr sz="2800" spc="-10" dirty="0">
                <a:latin typeface="Times New Roman"/>
                <a:cs typeface="Times New Roman"/>
              </a:rPr>
              <a:t>model </a:t>
            </a:r>
            <a:r>
              <a:rPr sz="2800" spc="-5" dirty="0">
                <a:latin typeface="Times New Roman"/>
                <a:cs typeface="Times New Roman"/>
              </a:rPr>
              <a:t>is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10" dirty="0">
                <a:latin typeface="Times New Roman"/>
                <a:cs typeface="Times New Roman"/>
              </a:rPr>
              <a:t>layered framework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design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network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systems</a:t>
            </a:r>
            <a:r>
              <a:rPr sz="2800" spc="-10" dirty="0">
                <a:latin typeface="Times New Roman"/>
                <a:cs typeface="Times New Roman"/>
              </a:rPr>
              <a:t> that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allows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communication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across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all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types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computer </a:t>
            </a:r>
            <a:r>
              <a:rPr sz="2800" spc="-5" dirty="0">
                <a:latin typeface="Times New Roman"/>
                <a:cs typeface="Times New Roman"/>
              </a:rPr>
              <a:t> systems.</a:t>
            </a:r>
            <a:endParaRPr sz="280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622935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OSI model</a:t>
            </a:r>
            <a:r>
              <a:rPr sz="2800" spc="5" dirty="0">
                <a:latin typeface="Times New Roman"/>
                <a:cs typeface="Times New Roman"/>
              </a:rPr>
              <a:t> is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built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seven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ordered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layers:</a:t>
            </a:r>
            <a:endParaRPr sz="280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62293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(Layer</a:t>
            </a:r>
            <a:r>
              <a:rPr sz="2800" b="1" spc="-14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1)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Physical</a:t>
            </a:r>
            <a:r>
              <a:rPr sz="2800" b="1" spc="14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layer</a:t>
            </a:r>
            <a:endParaRPr sz="280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62293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(Layer</a:t>
            </a:r>
            <a:r>
              <a:rPr sz="2800" b="1" spc="-14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2)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Data</a:t>
            </a:r>
            <a:r>
              <a:rPr sz="2800" b="1" spc="7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link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layer</a:t>
            </a:r>
            <a:endParaRPr sz="280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62293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(Layer</a:t>
            </a:r>
            <a:r>
              <a:rPr sz="2800" b="1" spc="-14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3)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Network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layer</a:t>
            </a:r>
            <a:endParaRPr sz="280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62293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(Layer</a:t>
            </a:r>
            <a:r>
              <a:rPr sz="2800" b="1" spc="-13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4)</a:t>
            </a:r>
            <a:r>
              <a:rPr sz="2800" b="1" spc="-85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Transport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layer</a:t>
            </a:r>
            <a:endParaRPr sz="280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62293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(Layer</a:t>
            </a:r>
            <a:r>
              <a:rPr sz="2800" b="1" spc="-14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5)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Session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layer</a:t>
            </a:r>
            <a:endParaRPr sz="280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62293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(Layer</a:t>
            </a:r>
            <a:r>
              <a:rPr sz="2800" b="1" spc="-14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6)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Presentation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layer</a:t>
            </a:r>
            <a:endParaRPr sz="280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62293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(L</a:t>
            </a:r>
            <a:r>
              <a:rPr sz="2800" b="1" spc="-10" dirty="0">
                <a:latin typeface="Times New Roman"/>
                <a:cs typeface="Times New Roman"/>
              </a:rPr>
              <a:t>ay</a:t>
            </a:r>
            <a:r>
              <a:rPr sz="2800" b="1" spc="-25" dirty="0">
                <a:latin typeface="Times New Roman"/>
                <a:cs typeface="Times New Roman"/>
              </a:rPr>
              <a:t>e</a:t>
            </a:r>
            <a:r>
              <a:rPr sz="2800" b="1" dirty="0">
                <a:latin typeface="Times New Roman"/>
                <a:cs typeface="Times New Roman"/>
              </a:rPr>
              <a:t>r</a:t>
            </a:r>
            <a:r>
              <a:rPr sz="2800" b="1" spc="-130" dirty="0">
                <a:latin typeface="Times New Roman"/>
                <a:cs typeface="Times New Roman"/>
              </a:rPr>
              <a:t> </a:t>
            </a:r>
            <a:r>
              <a:rPr sz="2800" b="1" spc="15" dirty="0">
                <a:latin typeface="Times New Roman"/>
                <a:cs typeface="Times New Roman"/>
              </a:rPr>
              <a:t>7</a:t>
            </a:r>
            <a:r>
              <a:rPr sz="2800" b="1" dirty="0">
                <a:latin typeface="Times New Roman"/>
                <a:cs typeface="Times New Roman"/>
              </a:rPr>
              <a:t>)</a:t>
            </a:r>
            <a:r>
              <a:rPr sz="2800" b="1" spc="-17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A</a:t>
            </a:r>
            <a:r>
              <a:rPr sz="2800" b="1" dirty="0">
                <a:latin typeface="Times New Roman"/>
                <a:cs typeface="Times New Roman"/>
              </a:rPr>
              <a:t>ppl</a:t>
            </a:r>
            <a:r>
              <a:rPr sz="2800" b="1" spc="10" dirty="0">
                <a:latin typeface="Times New Roman"/>
                <a:cs typeface="Times New Roman"/>
              </a:rPr>
              <a:t>i</a:t>
            </a:r>
            <a:r>
              <a:rPr sz="2800" b="1" dirty="0">
                <a:latin typeface="Times New Roman"/>
                <a:cs typeface="Times New Roman"/>
              </a:rPr>
              <a:t>c</a:t>
            </a:r>
            <a:r>
              <a:rPr sz="2800" b="1" spc="10" dirty="0">
                <a:latin typeface="Times New Roman"/>
                <a:cs typeface="Times New Roman"/>
              </a:rPr>
              <a:t>a</a:t>
            </a:r>
            <a:r>
              <a:rPr sz="2800" b="1" spc="-25" dirty="0">
                <a:latin typeface="Times New Roman"/>
                <a:cs typeface="Times New Roman"/>
              </a:rPr>
              <a:t>t</a:t>
            </a:r>
            <a:r>
              <a:rPr sz="2800" b="1" spc="5" dirty="0">
                <a:latin typeface="Times New Roman"/>
                <a:cs typeface="Times New Roman"/>
              </a:rPr>
              <a:t>i</a:t>
            </a:r>
            <a:r>
              <a:rPr sz="2800" b="1" spc="-10" dirty="0">
                <a:latin typeface="Times New Roman"/>
                <a:cs typeface="Times New Roman"/>
              </a:rPr>
              <a:t>o</a:t>
            </a:r>
            <a:r>
              <a:rPr sz="2800" b="1" spc="5" dirty="0">
                <a:latin typeface="Times New Roman"/>
                <a:cs typeface="Times New Roman"/>
              </a:rPr>
              <a:t>n </a:t>
            </a:r>
            <a:r>
              <a:rPr sz="2800" b="1" spc="-15" dirty="0">
                <a:latin typeface="Times New Roman"/>
                <a:cs typeface="Times New Roman"/>
              </a:rPr>
              <a:t>lay</a:t>
            </a:r>
            <a:r>
              <a:rPr sz="2800" b="1" spc="-25" dirty="0">
                <a:latin typeface="Times New Roman"/>
                <a:cs typeface="Times New Roman"/>
              </a:rPr>
              <a:t>e</a:t>
            </a:r>
            <a:r>
              <a:rPr sz="2800" b="1" dirty="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8" y="115822"/>
            <a:ext cx="8796528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7620" y="395173"/>
            <a:ext cx="35820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latin typeface="Times New Roman"/>
                <a:cs typeface="Times New Roman"/>
              </a:rPr>
              <a:t>Peer-to-Peer</a:t>
            </a:r>
            <a:r>
              <a:rPr sz="3200" b="1" spc="-110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Process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95" y="955039"/>
            <a:ext cx="8727440" cy="40976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2069" indent="-34480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7505" algn="l"/>
              </a:tabLst>
            </a:pPr>
            <a:r>
              <a:rPr sz="2800" spc="-25" dirty="0">
                <a:latin typeface="Times New Roman"/>
                <a:cs typeface="Times New Roman"/>
              </a:rPr>
              <a:t>Within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10" dirty="0">
                <a:latin typeface="Times New Roman"/>
                <a:cs typeface="Times New Roman"/>
              </a:rPr>
              <a:t>single machine, </a:t>
            </a:r>
            <a:r>
              <a:rPr sz="2800" spc="-20" dirty="0">
                <a:latin typeface="Times New Roman"/>
                <a:cs typeface="Times New Roman"/>
              </a:rPr>
              <a:t>each </a:t>
            </a:r>
            <a:r>
              <a:rPr sz="2800" spc="-30" dirty="0">
                <a:latin typeface="Times New Roman"/>
                <a:cs typeface="Times New Roman"/>
              </a:rPr>
              <a:t>layer </a:t>
            </a:r>
            <a:r>
              <a:rPr sz="2800" spc="-5" dirty="0">
                <a:latin typeface="Times New Roman"/>
                <a:cs typeface="Times New Roman"/>
              </a:rPr>
              <a:t>calls upon </a:t>
            </a:r>
            <a:r>
              <a:rPr sz="2800" spc="-10" dirty="0">
                <a:latin typeface="Times New Roman"/>
                <a:cs typeface="Times New Roman"/>
              </a:rPr>
              <a:t>services </a:t>
            </a:r>
            <a:r>
              <a:rPr sz="2800" spc="10" dirty="0">
                <a:latin typeface="Times New Roman"/>
                <a:cs typeface="Times New Roman"/>
              </a:rPr>
              <a:t>of 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layer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just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below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it.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357505" algn="l"/>
              </a:tabLst>
            </a:pPr>
            <a:r>
              <a:rPr sz="2800" spc="-30" dirty="0">
                <a:latin typeface="Times New Roman"/>
                <a:cs typeface="Times New Roman"/>
              </a:rPr>
              <a:t>Layer </a:t>
            </a:r>
            <a:r>
              <a:rPr sz="2800" spc="5" dirty="0">
                <a:latin typeface="Times New Roman"/>
                <a:cs typeface="Times New Roman"/>
              </a:rPr>
              <a:t>3, for </a:t>
            </a:r>
            <a:r>
              <a:rPr sz="2800" spc="-10" dirty="0">
                <a:latin typeface="Times New Roman"/>
                <a:cs typeface="Times New Roman"/>
              </a:rPr>
              <a:t>example, uses</a:t>
            </a:r>
            <a:r>
              <a:rPr sz="2800" spc="6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services provided</a:t>
            </a:r>
            <a:r>
              <a:rPr sz="2800" spc="6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by </a:t>
            </a:r>
            <a:r>
              <a:rPr sz="2800" spc="-25" dirty="0">
                <a:latin typeface="Times New Roman"/>
                <a:cs typeface="Times New Roman"/>
              </a:rPr>
              <a:t>layer 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 </a:t>
            </a:r>
            <a:r>
              <a:rPr sz="2800" spc="5" dirty="0">
                <a:latin typeface="Times New Roman"/>
                <a:cs typeface="Times New Roman"/>
              </a:rPr>
              <a:t>and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provides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services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for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layer</a:t>
            </a:r>
            <a:r>
              <a:rPr sz="2800" spc="1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4.</a:t>
            </a:r>
            <a:endParaRPr sz="2800">
              <a:latin typeface="Times New Roman"/>
              <a:cs typeface="Times New Roman"/>
            </a:endParaRPr>
          </a:p>
          <a:p>
            <a:pPr marL="356870" marR="79375" indent="-344805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357505" algn="l"/>
              </a:tabLst>
            </a:pPr>
            <a:r>
              <a:rPr sz="2800" spc="-15" dirty="0">
                <a:latin typeface="Times New Roman"/>
                <a:cs typeface="Times New Roman"/>
              </a:rPr>
              <a:t>Between </a:t>
            </a:r>
            <a:r>
              <a:rPr sz="2800" spc="-10" dirty="0">
                <a:latin typeface="Times New Roman"/>
                <a:cs typeface="Times New Roman"/>
              </a:rPr>
              <a:t>machines, </a:t>
            </a:r>
            <a:r>
              <a:rPr sz="2800" spc="-30" dirty="0">
                <a:latin typeface="Times New Roman"/>
                <a:cs typeface="Times New Roman"/>
              </a:rPr>
              <a:t>layer </a:t>
            </a:r>
            <a:r>
              <a:rPr sz="2800" spc="5" dirty="0">
                <a:latin typeface="Times New Roman"/>
                <a:cs typeface="Times New Roman"/>
              </a:rPr>
              <a:t>x </a:t>
            </a:r>
            <a:r>
              <a:rPr sz="2800" spc="10" dirty="0">
                <a:latin typeface="Times New Roman"/>
                <a:cs typeface="Times New Roman"/>
              </a:rPr>
              <a:t>on </a:t>
            </a:r>
            <a:r>
              <a:rPr sz="2800" dirty="0">
                <a:latin typeface="Times New Roman"/>
                <a:cs typeface="Times New Roman"/>
              </a:rPr>
              <a:t>one </a:t>
            </a:r>
            <a:r>
              <a:rPr sz="2800" spc="-10" dirty="0">
                <a:latin typeface="Times New Roman"/>
                <a:cs typeface="Times New Roman"/>
              </a:rPr>
              <a:t>machine </a:t>
            </a:r>
            <a:r>
              <a:rPr sz="2800" spc="-15" dirty="0">
                <a:latin typeface="Times New Roman"/>
                <a:cs typeface="Times New Roman"/>
              </a:rPr>
              <a:t>communicates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with </a:t>
            </a:r>
            <a:r>
              <a:rPr sz="2800" spc="-30" dirty="0">
                <a:latin typeface="Times New Roman"/>
                <a:cs typeface="Times New Roman"/>
              </a:rPr>
              <a:t>layer </a:t>
            </a:r>
            <a:r>
              <a:rPr sz="2800" spc="5" dirty="0">
                <a:latin typeface="Times New Roman"/>
                <a:cs typeface="Times New Roman"/>
              </a:rPr>
              <a:t>x </a:t>
            </a:r>
            <a:r>
              <a:rPr sz="2800" spc="-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another machine, </a:t>
            </a:r>
            <a:r>
              <a:rPr sz="2800" spc="10" dirty="0">
                <a:latin typeface="Times New Roman"/>
                <a:cs typeface="Times New Roman"/>
              </a:rPr>
              <a:t>by </a:t>
            </a:r>
            <a:r>
              <a:rPr sz="2800" dirty="0">
                <a:latin typeface="Times New Roman"/>
                <a:cs typeface="Times New Roman"/>
              </a:rPr>
              <a:t>using a </a:t>
            </a:r>
            <a:r>
              <a:rPr sz="2800" spc="-10" dirty="0">
                <a:latin typeface="Times New Roman"/>
                <a:cs typeface="Times New Roman"/>
              </a:rPr>
              <a:t>protocol 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b="1" spc="-5" dirty="0">
                <a:latin typeface="Times New Roman"/>
                <a:cs typeface="Times New Roman"/>
              </a:rPr>
              <a:t>this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is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30" dirty="0">
                <a:latin typeface="Times New Roman"/>
                <a:cs typeface="Times New Roman"/>
              </a:rPr>
              <a:t>Peer-to-Peer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Process</a:t>
            </a:r>
            <a:r>
              <a:rPr sz="2800" spc="-15" dirty="0">
                <a:latin typeface="Times New Roman"/>
                <a:cs typeface="Times New Roman"/>
              </a:rPr>
              <a:t>).</a:t>
            </a:r>
            <a:endParaRPr sz="2800">
              <a:latin typeface="Times New Roman"/>
              <a:cs typeface="Times New Roman"/>
            </a:endParaRPr>
          </a:p>
          <a:p>
            <a:pPr marL="356870" marR="239395" indent="-344805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357505" algn="l"/>
              </a:tabLst>
            </a:pPr>
            <a:r>
              <a:rPr sz="2800" spc="-5" dirty="0">
                <a:latin typeface="Times New Roman"/>
                <a:cs typeface="Times New Roman"/>
              </a:rPr>
              <a:t>Communication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machines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therefore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peer-to-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peer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process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using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protocols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appropriate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 given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layer.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833" y="803529"/>
            <a:ext cx="62744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latin typeface="Times New Roman"/>
                <a:cs typeface="Times New Roman"/>
              </a:rPr>
              <a:t>Interfaces</a:t>
            </a:r>
            <a:r>
              <a:rPr b="1" spc="-5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between</a:t>
            </a:r>
            <a:r>
              <a:rPr b="1" spc="-10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Layers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764613"/>
            <a:ext cx="7402830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  <a:tab pos="1427480" algn="l"/>
                <a:tab pos="1762760" algn="l"/>
                <a:tab pos="1908810" algn="l"/>
                <a:tab pos="2487930" algn="l"/>
                <a:tab pos="2915285" algn="l"/>
                <a:tab pos="3973195" algn="l"/>
                <a:tab pos="5396865" algn="l"/>
                <a:tab pos="5448935" algn="l"/>
                <a:tab pos="6290310" algn="l"/>
                <a:tab pos="6692900" algn="l"/>
                <a:tab pos="7089140" algn="l"/>
              </a:tabLst>
            </a:pP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s		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er</a:t>
            </a:r>
            <a:r>
              <a:rPr sz="2800" spc="-25" dirty="0">
                <a:latin typeface="Times New Roman"/>
                <a:cs typeface="Times New Roman"/>
              </a:rPr>
              <a:t>fa</a:t>
            </a:r>
            <a:r>
              <a:rPr sz="2800" dirty="0">
                <a:latin typeface="Times New Roman"/>
                <a:cs typeface="Times New Roman"/>
              </a:rPr>
              <a:t>ce	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ee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e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r	</a:t>
            </a:r>
            <a:r>
              <a:rPr sz="2800" spc="10" dirty="0">
                <a:latin typeface="Times New Roman"/>
                <a:cs typeface="Times New Roman"/>
              </a:rPr>
              <a:t>of 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c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t	</a:t>
            </a:r>
            <a:r>
              <a:rPr sz="2800" spc="-1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5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er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.	</a:t>
            </a:r>
            <a:r>
              <a:rPr sz="2800" spc="-15" dirty="0">
                <a:latin typeface="Times New Roman"/>
                <a:cs typeface="Times New Roman"/>
              </a:rPr>
              <a:t>Thi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5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int</a:t>
            </a:r>
            <a:r>
              <a:rPr sz="2800" dirty="0">
                <a:latin typeface="Times New Roman"/>
                <a:cs typeface="Times New Roman"/>
              </a:rPr>
              <a:t>er</a:t>
            </a:r>
            <a:r>
              <a:rPr sz="2800" spc="-20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e		</a:t>
            </a:r>
            <a:r>
              <a:rPr sz="2800" spc="10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f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10" dirty="0">
                <a:latin typeface="Times New Roman"/>
                <a:cs typeface="Times New Roman"/>
              </a:rPr>
              <a:t>w</a:t>
            </a:r>
            <a:r>
              <a:rPr sz="2800" spc="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at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1675" y="2618308"/>
            <a:ext cx="11144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15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ovi</a:t>
            </a:r>
            <a:r>
              <a:rPr sz="2800" spc="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268" y="2618308"/>
            <a:ext cx="5664200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tabLst>
                <a:tab pos="1832610" algn="l"/>
                <a:tab pos="2496820" algn="l"/>
                <a:tab pos="3792854" algn="l"/>
                <a:tab pos="4104004" algn="l"/>
                <a:tab pos="4970145" algn="l"/>
              </a:tabLst>
            </a:pP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f</a:t>
            </a:r>
            <a:r>
              <a:rPr sz="2800" spc="10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5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tio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vi</a:t>
            </a:r>
            <a:r>
              <a:rPr sz="2800" dirty="0">
                <a:latin typeface="Times New Roman"/>
                <a:cs typeface="Times New Roman"/>
              </a:rPr>
              <a:t>c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s	a	</a:t>
            </a:r>
            <a:r>
              <a:rPr sz="2800" spc="-1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er	</a:t>
            </a:r>
            <a:r>
              <a:rPr sz="2800" spc="-7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t  </a:t>
            </a:r>
            <a:r>
              <a:rPr sz="2800" spc="5" dirty="0">
                <a:latin typeface="Times New Roman"/>
                <a:cs typeface="Times New Roman"/>
              </a:rPr>
              <a:t>for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layer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above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it.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824" y="3563111"/>
            <a:ext cx="6675120" cy="267614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4820" y="1104900"/>
            <a:ext cx="3877310" cy="64135"/>
          </a:xfrm>
          <a:custGeom>
            <a:avLst/>
            <a:gdLst/>
            <a:ahLst/>
            <a:cxnLst/>
            <a:rect l="l" t="t" r="r" b="b"/>
            <a:pathLst>
              <a:path w="3877309" h="64134">
                <a:moveTo>
                  <a:pt x="3877055" y="0"/>
                </a:moveTo>
                <a:lnTo>
                  <a:pt x="0" y="0"/>
                </a:lnTo>
                <a:lnTo>
                  <a:pt x="0" y="64008"/>
                </a:lnTo>
                <a:lnTo>
                  <a:pt x="3877055" y="64008"/>
                </a:lnTo>
                <a:lnTo>
                  <a:pt x="387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3263" y="629234"/>
            <a:ext cx="3905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Functions</a:t>
            </a:r>
            <a:r>
              <a:rPr sz="36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3600" b="1" spc="-1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6FC0"/>
                </a:solidFill>
                <a:latin typeface="Times New Roman"/>
                <a:cs typeface="Times New Roman"/>
              </a:rPr>
              <a:t>Layers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226" y="1181481"/>
            <a:ext cx="7205345" cy="1692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95955">
              <a:lnSpc>
                <a:spcPct val="100000"/>
              </a:lnSpc>
              <a:spcBef>
                <a:spcPts val="90"/>
              </a:spcBef>
            </a:pPr>
            <a:r>
              <a:rPr sz="3200" b="1" dirty="0">
                <a:latin typeface="Times New Roman"/>
                <a:cs typeface="Times New Roman"/>
              </a:rPr>
              <a:t>1.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Physical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  <a:tabLst>
                <a:tab pos="3147060" algn="l"/>
                <a:tab pos="5455285" algn="l"/>
              </a:tabLst>
            </a:pPr>
            <a:r>
              <a:rPr sz="2800" i="1" spc="5" dirty="0">
                <a:latin typeface="Times New Roman"/>
                <a:cs typeface="Times New Roman"/>
              </a:rPr>
              <a:t>The </a:t>
            </a:r>
            <a:r>
              <a:rPr sz="2800" i="1" dirty="0">
                <a:latin typeface="Times New Roman"/>
                <a:cs typeface="Times New Roman"/>
              </a:rPr>
              <a:t>physical</a:t>
            </a:r>
            <a:r>
              <a:rPr sz="2800" i="1" spc="-65" dirty="0">
                <a:latin typeface="Times New Roman"/>
                <a:cs typeface="Times New Roman"/>
              </a:rPr>
              <a:t> </a:t>
            </a:r>
            <a:r>
              <a:rPr sz="2800" i="1" spc="5" dirty="0">
                <a:latin typeface="Times New Roman"/>
                <a:cs typeface="Times New Roman"/>
              </a:rPr>
              <a:t>layer</a:t>
            </a:r>
            <a:r>
              <a:rPr sz="2800" i="1" dirty="0">
                <a:latin typeface="Times New Roman"/>
                <a:cs typeface="Times New Roman"/>
              </a:rPr>
              <a:t> </a:t>
            </a:r>
            <a:r>
              <a:rPr sz="2800" i="1" spc="5" dirty="0">
                <a:latin typeface="Times New Roman"/>
                <a:cs typeface="Times New Roman"/>
              </a:rPr>
              <a:t>is	</a:t>
            </a:r>
            <a:r>
              <a:rPr sz="2800" i="1" spc="-10" dirty="0">
                <a:latin typeface="Times New Roman"/>
                <a:cs typeface="Times New Roman"/>
              </a:rPr>
              <a:t>responsible</a:t>
            </a:r>
            <a:r>
              <a:rPr sz="2800" i="1" spc="5" dirty="0">
                <a:latin typeface="Times New Roman"/>
                <a:cs typeface="Times New Roman"/>
              </a:rPr>
              <a:t> for	</a:t>
            </a:r>
            <a:r>
              <a:rPr sz="2800" i="1" spc="-5" dirty="0">
                <a:latin typeface="Times New Roman"/>
                <a:cs typeface="Times New Roman"/>
              </a:rPr>
              <a:t>transmitting</a:t>
            </a: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tabLst>
                <a:tab pos="3109595" algn="l"/>
              </a:tabLst>
            </a:pPr>
            <a:r>
              <a:rPr sz="2800" b="1" i="1" spc="5" dirty="0">
                <a:latin typeface="Times New Roman"/>
                <a:cs typeface="Times New Roman"/>
              </a:rPr>
              <a:t>i</a:t>
            </a:r>
            <a:r>
              <a:rPr sz="2800" b="1" i="1" dirty="0">
                <a:latin typeface="Times New Roman"/>
                <a:cs typeface="Times New Roman"/>
              </a:rPr>
              <a:t>n</a:t>
            </a:r>
            <a:r>
              <a:rPr sz="2800" b="1" i="1" spc="5" dirty="0">
                <a:latin typeface="Times New Roman"/>
                <a:cs typeface="Times New Roman"/>
              </a:rPr>
              <a:t>di</a:t>
            </a:r>
            <a:r>
              <a:rPr sz="2800" b="1" i="1" dirty="0">
                <a:latin typeface="Times New Roman"/>
                <a:cs typeface="Times New Roman"/>
              </a:rPr>
              <a:t>v</a:t>
            </a:r>
            <a:r>
              <a:rPr sz="2800" b="1" i="1" spc="5" dirty="0">
                <a:latin typeface="Times New Roman"/>
                <a:cs typeface="Times New Roman"/>
              </a:rPr>
              <a:t>id</a:t>
            </a:r>
            <a:r>
              <a:rPr sz="2800" b="1" i="1" dirty="0">
                <a:latin typeface="Times New Roman"/>
                <a:cs typeface="Times New Roman"/>
              </a:rPr>
              <a:t>u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l</a:t>
            </a:r>
            <a:r>
              <a:rPr sz="2800" b="1" i="1" spc="-70" dirty="0">
                <a:latin typeface="Times New Roman"/>
                <a:cs typeface="Times New Roman"/>
              </a:rPr>
              <a:t> </a:t>
            </a:r>
            <a:r>
              <a:rPr sz="2800" b="1" i="1" spc="5" dirty="0">
                <a:latin typeface="Times New Roman"/>
                <a:cs typeface="Times New Roman"/>
              </a:rPr>
              <a:t>bit</a:t>
            </a:r>
            <a:r>
              <a:rPr sz="2800" b="1" i="1" dirty="0">
                <a:latin typeface="Times New Roman"/>
                <a:cs typeface="Times New Roman"/>
              </a:rPr>
              <a:t>s</a:t>
            </a:r>
            <a:r>
              <a:rPr sz="2800" b="1" i="1" spc="20" dirty="0">
                <a:latin typeface="Times New Roman"/>
                <a:cs typeface="Times New Roman"/>
              </a:rPr>
              <a:t> </a:t>
            </a:r>
            <a:r>
              <a:rPr sz="2800" i="1" spc="5" dirty="0">
                <a:latin typeface="Times New Roman"/>
                <a:cs typeface="Times New Roman"/>
              </a:rPr>
              <a:t>f</a:t>
            </a:r>
            <a:r>
              <a:rPr sz="2800" i="1" spc="-85" dirty="0">
                <a:latin typeface="Times New Roman"/>
                <a:cs typeface="Times New Roman"/>
              </a:rPr>
              <a:t>r</a:t>
            </a:r>
            <a:r>
              <a:rPr sz="2800" i="1" spc="5" dirty="0">
                <a:latin typeface="Times New Roman"/>
                <a:cs typeface="Times New Roman"/>
              </a:rPr>
              <a:t>om</a:t>
            </a:r>
            <a:r>
              <a:rPr sz="2800" i="1" dirty="0">
                <a:latin typeface="Times New Roman"/>
                <a:cs typeface="Times New Roman"/>
              </a:rPr>
              <a:t>	o</a:t>
            </a:r>
            <a:r>
              <a:rPr sz="2800" i="1" spc="10" dirty="0">
                <a:latin typeface="Times New Roman"/>
                <a:cs typeface="Times New Roman"/>
              </a:rPr>
              <a:t>n</a:t>
            </a:r>
            <a:r>
              <a:rPr sz="2800" i="1" dirty="0">
                <a:latin typeface="Times New Roman"/>
                <a:cs typeface="Times New Roman"/>
              </a:rPr>
              <a:t>e n</a:t>
            </a:r>
            <a:r>
              <a:rPr sz="2800" i="1" spc="15" dirty="0">
                <a:latin typeface="Times New Roman"/>
                <a:cs typeface="Times New Roman"/>
              </a:rPr>
              <a:t>o</a:t>
            </a:r>
            <a:r>
              <a:rPr sz="2800" i="1" spc="5" dirty="0">
                <a:latin typeface="Times New Roman"/>
                <a:cs typeface="Times New Roman"/>
              </a:rPr>
              <a:t>d</a:t>
            </a:r>
            <a:r>
              <a:rPr sz="2800" i="1" dirty="0">
                <a:latin typeface="Times New Roman"/>
                <a:cs typeface="Times New Roman"/>
              </a:rPr>
              <a:t>e</a:t>
            </a:r>
            <a:r>
              <a:rPr sz="2800" i="1" spc="-55" dirty="0">
                <a:latin typeface="Times New Roman"/>
                <a:cs typeface="Times New Roman"/>
              </a:rPr>
              <a:t> </a:t>
            </a:r>
            <a:r>
              <a:rPr sz="2800" i="1" spc="5" dirty="0">
                <a:latin typeface="Times New Roman"/>
                <a:cs typeface="Times New Roman"/>
              </a:rPr>
              <a:t>t</a:t>
            </a:r>
            <a:r>
              <a:rPr sz="2800" i="1" dirty="0">
                <a:latin typeface="Times New Roman"/>
                <a:cs typeface="Times New Roman"/>
              </a:rPr>
              <a:t>o</a:t>
            </a:r>
            <a:r>
              <a:rPr sz="2800" i="1" spc="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t</a:t>
            </a:r>
            <a:r>
              <a:rPr sz="2800" i="1" spc="10" dirty="0">
                <a:latin typeface="Times New Roman"/>
                <a:cs typeface="Times New Roman"/>
              </a:rPr>
              <a:t>h</a:t>
            </a:r>
            <a:r>
              <a:rPr sz="2800" i="1" dirty="0">
                <a:latin typeface="Times New Roman"/>
                <a:cs typeface="Times New Roman"/>
              </a:rPr>
              <a:t>e</a:t>
            </a:r>
            <a:r>
              <a:rPr sz="2800" i="1" spc="-254" dirty="0">
                <a:latin typeface="Times New Roman"/>
                <a:cs typeface="Times New Roman"/>
              </a:rPr>
              <a:t> </a:t>
            </a:r>
            <a:r>
              <a:rPr sz="2800" i="1" spc="5" dirty="0">
                <a:latin typeface="Times New Roman"/>
                <a:cs typeface="Times New Roman"/>
              </a:rPr>
              <a:t>n</a:t>
            </a:r>
            <a:r>
              <a:rPr sz="2800" i="1" dirty="0">
                <a:latin typeface="Times New Roman"/>
                <a:cs typeface="Times New Roman"/>
              </a:rPr>
              <a:t>ex</a:t>
            </a:r>
            <a:r>
              <a:rPr sz="2800" i="1" spc="15" dirty="0">
                <a:latin typeface="Times New Roman"/>
                <a:cs typeface="Times New Roman"/>
              </a:rPr>
              <a:t>t</a:t>
            </a:r>
            <a:r>
              <a:rPr sz="2800" b="1" i="1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79" y="2947416"/>
            <a:ext cx="8522208" cy="353263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5170" y="348741"/>
            <a:ext cx="2748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Physical</a:t>
            </a:r>
            <a:r>
              <a:rPr sz="3600" b="1" spc="-16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layer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661" y="2077211"/>
            <a:ext cx="8080375" cy="60960"/>
          </a:xfrm>
          <a:custGeom>
            <a:avLst/>
            <a:gdLst/>
            <a:ahLst/>
            <a:cxnLst/>
            <a:rect l="l" t="t" r="r" b="b"/>
            <a:pathLst>
              <a:path w="8080375" h="60960">
                <a:moveTo>
                  <a:pt x="8080248" y="0"/>
                </a:moveTo>
                <a:lnTo>
                  <a:pt x="0" y="0"/>
                </a:lnTo>
                <a:lnTo>
                  <a:pt x="0" y="60960"/>
                </a:lnTo>
                <a:lnTo>
                  <a:pt x="8080248" y="60960"/>
                </a:lnTo>
                <a:lnTo>
                  <a:pt x="80802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9311" y="1187018"/>
            <a:ext cx="8721090" cy="5040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770"/>
              </a:lnSpc>
              <a:spcBef>
                <a:spcPts val="95"/>
              </a:spcBef>
            </a:pP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physical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layer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concerned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with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2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following:</a:t>
            </a:r>
            <a:endParaRPr sz="3200">
              <a:latin typeface="Times New Roman"/>
              <a:cs typeface="Times New Roman"/>
            </a:endParaRPr>
          </a:p>
          <a:p>
            <a:pPr marL="622300" marR="5080" indent="-610235" algn="just">
              <a:lnSpc>
                <a:spcPct val="78200"/>
              </a:lnSpc>
              <a:spcBef>
                <a:spcPts val="765"/>
              </a:spcBef>
              <a:buFont typeface="Times New Roman"/>
              <a:buChar char="•"/>
              <a:tabLst>
                <a:tab pos="62293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Physical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characteristics</a:t>
            </a:r>
            <a:r>
              <a:rPr sz="3200" b="1" dirty="0">
                <a:latin typeface="Times New Roman"/>
                <a:cs typeface="Times New Roman"/>
              </a:rPr>
              <a:t> of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interfaces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Times New Roman"/>
                <a:cs typeface="Times New Roman"/>
              </a:rPr>
              <a:t>and 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media</a:t>
            </a:r>
            <a:r>
              <a:rPr sz="3200" b="1" spc="-10" dirty="0">
                <a:latin typeface="Times New Roman"/>
                <a:cs typeface="Times New Roman"/>
              </a:rPr>
              <a:t>:</a:t>
            </a:r>
            <a:r>
              <a:rPr sz="3200" b="1" spc="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It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define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type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transmission</a:t>
            </a:r>
            <a:r>
              <a:rPr sz="3200" spc="-17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media</a:t>
            </a:r>
            <a:endParaRPr sz="3200">
              <a:latin typeface="Times New Roman"/>
              <a:cs typeface="Times New Roman"/>
            </a:endParaRPr>
          </a:p>
          <a:p>
            <a:pPr marL="622300" marR="5080" indent="-610235" algn="just">
              <a:lnSpc>
                <a:spcPct val="90000"/>
              </a:lnSpc>
              <a:spcBef>
                <a:spcPts val="600"/>
              </a:spcBef>
              <a:buFont typeface="Times New Roman"/>
              <a:buChar char="•"/>
              <a:tabLst>
                <a:tab pos="622935" algn="l"/>
              </a:tabLst>
            </a:pPr>
            <a:r>
              <a:rPr sz="32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Representation</a:t>
            </a:r>
            <a:r>
              <a:rPr sz="3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of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bits</a:t>
            </a:r>
            <a:r>
              <a:rPr sz="3200" b="1" spc="-5" dirty="0">
                <a:latin typeface="Times New Roman"/>
                <a:cs typeface="Times New Roman"/>
              </a:rPr>
              <a:t>: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physical</a:t>
            </a:r>
            <a:r>
              <a:rPr sz="3200" spc="-5" dirty="0">
                <a:latin typeface="Times New Roman"/>
                <a:cs typeface="Times New Roman"/>
              </a:rPr>
              <a:t> layer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data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consist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of</a:t>
            </a:r>
            <a:r>
              <a:rPr sz="3200" spc="-5" dirty="0">
                <a:latin typeface="Times New Roman"/>
                <a:cs typeface="Times New Roman"/>
              </a:rPr>
              <a:t> a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stream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bits(0,1).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transmitted bits </a:t>
            </a:r>
            <a:r>
              <a:rPr sz="3200" spc="-20" dirty="0">
                <a:latin typeface="Times New Roman"/>
                <a:cs typeface="Times New Roman"/>
              </a:rPr>
              <a:t>must </a:t>
            </a:r>
            <a:r>
              <a:rPr sz="3200" dirty="0">
                <a:latin typeface="Times New Roman"/>
                <a:cs typeface="Times New Roman"/>
              </a:rPr>
              <a:t>be </a:t>
            </a:r>
            <a:r>
              <a:rPr sz="3200" spc="-10" dirty="0">
                <a:latin typeface="Times New Roman"/>
                <a:cs typeface="Times New Roman"/>
              </a:rPr>
              <a:t>encoded into </a:t>
            </a:r>
            <a:r>
              <a:rPr sz="3200" spc="-5" dirty="0">
                <a:latin typeface="Times New Roman"/>
                <a:cs typeface="Times New Roman"/>
              </a:rPr>
              <a:t>signals –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electrical </a:t>
            </a:r>
            <a:r>
              <a:rPr sz="3200" b="1" dirty="0">
                <a:latin typeface="Times New Roman"/>
                <a:cs typeface="Times New Roman"/>
              </a:rPr>
              <a:t>or </a:t>
            </a:r>
            <a:r>
              <a:rPr sz="3200" b="1" spc="-5" dirty="0">
                <a:latin typeface="Times New Roman"/>
                <a:cs typeface="Times New Roman"/>
              </a:rPr>
              <a:t>optical</a:t>
            </a:r>
            <a:r>
              <a:rPr sz="3200" spc="-5" dirty="0">
                <a:latin typeface="Times New Roman"/>
                <a:cs typeface="Times New Roman"/>
              </a:rPr>
              <a:t>. The physical </a:t>
            </a:r>
            <a:r>
              <a:rPr sz="3200" spc="-15" dirty="0">
                <a:latin typeface="Times New Roman"/>
                <a:cs typeface="Times New Roman"/>
              </a:rPr>
              <a:t>layer </a:t>
            </a:r>
            <a:r>
              <a:rPr sz="3200" spc="-5" dirty="0">
                <a:latin typeface="Times New Roman"/>
                <a:cs typeface="Times New Roman"/>
              </a:rPr>
              <a:t>defines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type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encoding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622300" marR="5080" indent="-610235" algn="just">
              <a:lnSpc>
                <a:spcPct val="90000"/>
              </a:lnSpc>
              <a:spcBef>
                <a:spcPts val="700"/>
              </a:spcBef>
              <a:buFont typeface="Times New Roman"/>
              <a:buChar char="•"/>
              <a:tabLst>
                <a:tab pos="622935" algn="l"/>
              </a:tabLst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rate</a:t>
            </a:r>
            <a:r>
              <a:rPr sz="3200" b="1" spc="-5" dirty="0">
                <a:latin typeface="Times New Roman"/>
                <a:cs typeface="Times New Roman"/>
              </a:rPr>
              <a:t>: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The</a:t>
            </a:r>
            <a:r>
              <a:rPr sz="3200" spc="7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physical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layer</a:t>
            </a:r>
            <a:r>
              <a:rPr sz="3200" spc="-5" dirty="0">
                <a:latin typeface="Times New Roman"/>
                <a:cs typeface="Times New Roman"/>
              </a:rPr>
              <a:t> defines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the 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transmission </a:t>
            </a:r>
            <a:r>
              <a:rPr sz="3200" b="1" dirty="0">
                <a:latin typeface="Times New Roman"/>
                <a:cs typeface="Times New Roman"/>
              </a:rPr>
              <a:t>rate</a:t>
            </a:r>
            <a:r>
              <a:rPr sz="3200" dirty="0">
                <a:latin typeface="Times New Roman"/>
                <a:cs typeface="Times New Roman"/>
              </a:rPr>
              <a:t>, </a:t>
            </a:r>
            <a:r>
              <a:rPr sz="3200" spc="-5" dirty="0">
                <a:latin typeface="Times New Roman"/>
                <a:cs typeface="Times New Roman"/>
              </a:rPr>
              <a:t>the number </a:t>
            </a:r>
            <a:r>
              <a:rPr sz="3200" dirty="0">
                <a:latin typeface="Times New Roman"/>
                <a:cs typeface="Times New Roman"/>
              </a:rPr>
              <a:t>of bits </a:t>
            </a:r>
            <a:r>
              <a:rPr sz="3200" spc="-5" dirty="0">
                <a:latin typeface="Times New Roman"/>
                <a:cs typeface="Times New Roman"/>
              </a:rPr>
              <a:t>sent each </a:t>
            </a:r>
            <a:r>
              <a:rPr sz="3200" dirty="0">
                <a:latin typeface="Times New Roman"/>
                <a:cs typeface="Times New Roman"/>
              </a:rPr>
              <a:t> second.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4" y="720674"/>
            <a:ext cx="2924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Physical</a:t>
            </a:r>
            <a:r>
              <a:rPr sz="3600" b="1" spc="-204" dirty="0">
                <a:latin typeface="Times New Roman"/>
                <a:cs typeface="Times New Roman"/>
              </a:rPr>
              <a:t> </a:t>
            </a:r>
            <a:r>
              <a:rPr sz="3600" b="1" spc="5" dirty="0">
                <a:latin typeface="Times New Roman"/>
                <a:cs typeface="Times New Roman"/>
              </a:rPr>
              <a:t>Layer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1537157"/>
            <a:ext cx="7464425" cy="3104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10235">
              <a:lnSpc>
                <a:spcPct val="100000"/>
              </a:lnSpc>
              <a:spcBef>
                <a:spcPts val="95"/>
              </a:spcBef>
              <a:buChar char="•"/>
              <a:tabLst>
                <a:tab pos="622300" algn="l"/>
                <a:tab pos="622935" algn="l"/>
                <a:tab pos="3313429" algn="l"/>
              </a:tabLst>
            </a:pP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Line</a:t>
            </a:r>
            <a:r>
              <a:rPr sz="32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configuration: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physical</a:t>
            </a:r>
            <a:r>
              <a:rPr sz="3200" spc="6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layer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concerned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with	the connection of devices </a:t>
            </a:r>
            <a:r>
              <a:rPr sz="3200" spc="-7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medium.</a:t>
            </a:r>
            <a:endParaRPr sz="3200">
              <a:latin typeface="Times New Roman"/>
              <a:cs typeface="Times New Roman"/>
            </a:endParaRPr>
          </a:p>
          <a:p>
            <a:pPr marL="622300" indent="-610235">
              <a:lnSpc>
                <a:spcPct val="100000"/>
              </a:lnSpc>
              <a:spcBef>
                <a:spcPts val="605"/>
              </a:spcBef>
              <a:buChar char="•"/>
              <a:tabLst>
                <a:tab pos="622300" algn="l"/>
                <a:tab pos="622935" algn="l"/>
              </a:tabLst>
            </a:pPr>
            <a:r>
              <a:rPr sz="3200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Physical</a:t>
            </a:r>
            <a:r>
              <a:rPr sz="3200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topology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– </a:t>
            </a:r>
            <a:r>
              <a:rPr sz="3200" dirty="0">
                <a:latin typeface="Times New Roman"/>
                <a:cs typeface="Times New Roman"/>
              </a:rPr>
              <a:t>Ring,</a:t>
            </a:r>
            <a:r>
              <a:rPr sz="3200" spc="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star</a:t>
            </a:r>
            <a:endParaRPr sz="3200">
              <a:latin typeface="Times New Roman"/>
              <a:cs typeface="Times New Roman"/>
            </a:endParaRPr>
          </a:p>
          <a:p>
            <a:pPr marL="622300" marR="603250" indent="-610235">
              <a:lnSpc>
                <a:spcPct val="100000"/>
              </a:lnSpc>
              <a:spcBef>
                <a:spcPts val="600"/>
              </a:spcBef>
              <a:buChar char="•"/>
              <a:tabLst>
                <a:tab pos="622300" algn="l"/>
                <a:tab pos="622935" algn="l"/>
                <a:tab pos="4573905" algn="l"/>
              </a:tabLst>
            </a:pPr>
            <a:r>
              <a:rPr sz="3200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Transmission</a:t>
            </a:r>
            <a:r>
              <a:rPr sz="3200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Mode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-	</a:t>
            </a:r>
            <a:r>
              <a:rPr sz="3200" spc="-10" dirty="0">
                <a:latin typeface="Times New Roman"/>
                <a:cs typeface="Times New Roman"/>
              </a:rPr>
              <a:t>Simplex, </a:t>
            </a:r>
            <a:r>
              <a:rPr sz="3200" spc="-5" dirty="0">
                <a:latin typeface="Times New Roman"/>
                <a:cs typeface="Times New Roman"/>
              </a:rPr>
              <a:t>Half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duplex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Full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Duplex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0026" y="263093"/>
            <a:ext cx="37376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2.</a:t>
            </a:r>
            <a:r>
              <a:rPr sz="3600" b="1" spc="-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Data</a:t>
            </a:r>
            <a:r>
              <a:rPr sz="3600" b="1" spc="-5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Link</a:t>
            </a:r>
            <a:r>
              <a:rPr sz="3600" b="1" spc="-105" dirty="0">
                <a:latin typeface="Times New Roman"/>
                <a:cs typeface="Times New Roman"/>
              </a:rPr>
              <a:t> </a:t>
            </a:r>
            <a:r>
              <a:rPr sz="3600" b="1" spc="-15" dirty="0">
                <a:latin typeface="Times New Roman"/>
                <a:cs typeface="Times New Roman"/>
              </a:rPr>
              <a:t>Layer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853821"/>
            <a:ext cx="6553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30" dirty="0">
                <a:latin typeface="Times New Roman"/>
                <a:cs typeface="Times New Roman"/>
              </a:rPr>
              <a:t>It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responsible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node-to-node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delivery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data.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52" y="1374646"/>
            <a:ext cx="8458200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56" y="316179"/>
            <a:ext cx="59474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latin typeface="Times New Roman"/>
                <a:cs typeface="Times New Roman"/>
              </a:rPr>
              <a:t>Functions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of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the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Data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Link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25" dirty="0">
                <a:latin typeface="Times New Roman"/>
                <a:cs typeface="Times New Roman"/>
              </a:rPr>
              <a:t>Layer: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056" y="880618"/>
            <a:ext cx="8616315" cy="5576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0" marR="5080" indent="-6096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622300" algn="l"/>
              </a:tabLst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Framing</a:t>
            </a:r>
            <a:r>
              <a:rPr sz="2800" spc="-5" dirty="0">
                <a:latin typeface="Times New Roman"/>
                <a:cs typeface="Times New Roman"/>
              </a:rPr>
              <a:t>.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data </a:t>
            </a:r>
            <a:r>
              <a:rPr sz="2800" spc="-5" dirty="0">
                <a:latin typeface="Times New Roman"/>
                <a:cs typeface="Times New Roman"/>
              </a:rPr>
              <a:t>link </a:t>
            </a:r>
            <a:r>
              <a:rPr sz="2800" spc="-10" dirty="0">
                <a:latin typeface="Times New Roman"/>
                <a:cs typeface="Times New Roman"/>
              </a:rPr>
              <a:t>layer divides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b="1" spc="-15" dirty="0">
                <a:latin typeface="Times New Roman"/>
                <a:cs typeface="Times New Roman"/>
              </a:rPr>
              <a:t>stream </a:t>
            </a:r>
            <a:r>
              <a:rPr sz="2800" b="1" spc="5" dirty="0">
                <a:latin typeface="Times New Roman"/>
                <a:cs typeface="Times New Roman"/>
              </a:rPr>
              <a:t>of </a:t>
            </a:r>
            <a:r>
              <a:rPr sz="2800" b="1" spc="-5" dirty="0">
                <a:latin typeface="Times New Roman"/>
                <a:cs typeface="Times New Roman"/>
              </a:rPr>
              <a:t>bits 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received </a:t>
            </a:r>
            <a:r>
              <a:rPr sz="2800" dirty="0">
                <a:latin typeface="Times New Roman"/>
                <a:cs typeface="Times New Roman"/>
              </a:rPr>
              <a:t>from the </a:t>
            </a:r>
            <a:r>
              <a:rPr sz="2800" spc="-5" dirty="0">
                <a:latin typeface="Times New Roman"/>
                <a:cs typeface="Times New Roman"/>
              </a:rPr>
              <a:t>network layer into data units </a:t>
            </a:r>
            <a:r>
              <a:rPr sz="2800" spc="-10" dirty="0">
                <a:latin typeface="Times New Roman"/>
                <a:cs typeface="Times New Roman"/>
              </a:rPr>
              <a:t>called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frames</a:t>
            </a:r>
            <a:r>
              <a:rPr sz="280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622300" marR="6350" indent="-609600" algn="just">
              <a:lnSpc>
                <a:spcPct val="100000"/>
              </a:lnSpc>
              <a:buChar char="•"/>
              <a:tabLst>
                <a:tab pos="622300" algn="l"/>
              </a:tabLst>
            </a:pP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Physical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addressing</a:t>
            </a:r>
            <a:r>
              <a:rPr sz="2800" spc="-10" dirty="0">
                <a:latin typeface="Times New Roman"/>
                <a:cs typeface="Times New Roman"/>
              </a:rPr>
              <a:t>. If frames </a:t>
            </a:r>
            <a:r>
              <a:rPr sz="2800" dirty="0">
                <a:latin typeface="Times New Roman"/>
                <a:cs typeface="Times New Roman"/>
              </a:rPr>
              <a:t>are </a:t>
            </a:r>
            <a:r>
              <a:rPr sz="2800" spc="-5" dirty="0">
                <a:latin typeface="Times New Roman"/>
                <a:cs typeface="Times New Roman"/>
              </a:rPr>
              <a:t>to be distributed </a:t>
            </a:r>
            <a:r>
              <a:rPr sz="2800" spc="-15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different systems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on the </a:t>
            </a:r>
            <a:r>
              <a:rPr sz="2800" spc="-10" dirty="0">
                <a:latin typeface="Times New Roman"/>
                <a:cs typeface="Times New Roman"/>
              </a:rPr>
              <a:t>network, </a:t>
            </a:r>
            <a:r>
              <a:rPr sz="2800" spc="-5" dirty="0">
                <a:latin typeface="Times New Roman"/>
                <a:cs typeface="Times New Roman"/>
              </a:rPr>
              <a:t>the data link </a:t>
            </a:r>
            <a:r>
              <a:rPr sz="2800" spc="-10" dirty="0">
                <a:latin typeface="Times New Roman"/>
                <a:cs typeface="Times New Roman"/>
              </a:rPr>
              <a:t>layer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adds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header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frame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define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69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physical </a:t>
            </a:r>
            <a:r>
              <a:rPr sz="2800" spc="-10" dirty="0">
                <a:latin typeface="Times New Roman"/>
                <a:cs typeface="Times New Roman"/>
              </a:rPr>
              <a:t> address </a:t>
            </a:r>
            <a:r>
              <a:rPr sz="2800" spc="15" dirty="0">
                <a:latin typeface="Times New Roman"/>
                <a:cs typeface="Times New Roman"/>
              </a:rPr>
              <a:t>of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sender (source </a:t>
            </a:r>
            <a:r>
              <a:rPr sz="2800" spc="-5" dirty="0">
                <a:latin typeface="Times New Roman"/>
                <a:cs typeface="Times New Roman"/>
              </a:rPr>
              <a:t>address) </a:t>
            </a:r>
            <a:r>
              <a:rPr sz="2800" spc="-10" dirty="0">
                <a:latin typeface="Times New Roman"/>
                <a:cs typeface="Times New Roman"/>
              </a:rPr>
              <a:t>and/or receiver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(destination</a:t>
            </a:r>
            <a:r>
              <a:rPr sz="2800" spc="6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address)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frame.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imes New Roman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622300" marR="10160" indent="-609600" algn="just">
              <a:lnSpc>
                <a:spcPct val="100000"/>
              </a:lnSpc>
              <a:buChar char="•"/>
              <a:tabLst>
                <a:tab pos="622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If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frame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intended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for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system</a:t>
            </a:r>
            <a:r>
              <a:rPr sz="2800" spc="-5" dirty="0">
                <a:latin typeface="Times New Roman"/>
                <a:cs typeface="Times New Roman"/>
              </a:rPr>
              <a:t> outside</a:t>
            </a:r>
            <a:r>
              <a:rPr sz="2800" spc="6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sender’s</a:t>
            </a:r>
            <a:r>
              <a:rPr sz="2800" spc="-10" dirty="0">
                <a:latin typeface="Times New Roman"/>
                <a:cs typeface="Times New Roman"/>
              </a:rPr>
              <a:t> network,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receiver </a:t>
            </a:r>
            <a:r>
              <a:rPr sz="2800" spc="-5" dirty="0">
                <a:latin typeface="Times New Roman"/>
                <a:cs typeface="Times New Roman"/>
              </a:rPr>
              <a:t>address </a:t>
            </a:r>
            <a:r>
              <a:rPr sz="2800" spc="-10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address of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device</a:t>
            </a:r>
            <a:r>
              <a:rPr sz="2800" spc="6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that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connects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one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network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the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next.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</TotalTime>
  <Words>18349</Words>
  <Application>Microsoft Office PowerPoint</Application>
  <PresentationFormat>On-screen Show (4:3)</PresentationFormat>
  <Paragraphs>2232</Paragraphs>
  <Slides>509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509</vt:i4>
      </vt:variant>
    </vt:vector>
  </HeadingPairs>
  <TitlesOfParts>
    <vt:vector size="522" baseType="lpstr">
      <vt:lpstr>Arial</vt:lpstr>
      <vt:lpstr>Arial Black</vt:lpstr>
      <vt:lpstr>Arial MT</vt:lpstr>
      <vt:lpstr>Calibri</vt:lpstr>
      <vt:lpstr>Nunito</vt:lpstr>
      <vt:lpstr>Segoe UI Symbol</vt:lpstr>
      <vt:lpstr>source-sans-pro</vt:lpstr>
      <vt:lpstr>Tahoma</vt:lpstr>
      <vt:lpstr>Times New Roman</vt:lpstr>
      <vt:lpstr>Trebuchet MS</vt:lpstr>
      <vt:lpstr>Verdana</vt:lpstr>
      <vt:lpstr>Wingdings</vt:lpstr>
      <vt:lpstr>Office Theme</vt:lpstr>
      <vt:lpstr>COMPUTER NETWORKING  - NETWORK FUNDAMENTALS</vt:lpstr>
      <vt:lpstr>Network Infrastructure</vt:lpstr>
      <vt:lpstr>Introduction to Networks</vt:lpstr>
      <vt:lpstr>PowerPoint Presentation</vt:lpstr>
      <vt:lpstr>Example:</vt:lpstr>
      <vt:lpstr>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 to 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WWW</vt:lpstr>
      <vt:lpstr>Tim Berners-Lee</vt:lpstr>
      <vt:lpstr>Difference b/w the Web and Internet</vt:lpstr>
      <vt:lpstr>Web Page</vt:lpstr>
      <vt:lpstr>Web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Client Server  Architecture</vt:lpstr>
      <vt:lpstr>Components</vt:lpstr>
      <vt:lpstr>Clients</vt:lpstr>
      <vt:lpstr>Servers</vt:lpstr>
      <vt:lpstr>Communication Networks</vt:lpstr>
      <vt:lpstr>Client–Server Computing</vt:lpstr>
      <vt:lpstr>Application Functions</vt:lpstr>
      <vt:lpstr>Application Components</vt:lpstr>
      <vt:lpstr>Middleware</vt:lpstr>
      <vt:lpstr>Types of Servers</vt:lpstr>
      <vt:lpstr>Advantages</vt:lpstr>
      <vt:lpstr>Disadvantages</vt:lpstr>
      <vt:lpstr>What is Internet?</vt:lpstr>
      <vt:lpstr>What is Intranet?</vt:lpstr>
      <vt:lpstr>How it is different from Internet?</vt:lpstr>
      <vt:lpstr>Benefits of intranets</vt:lpstr>
      <vt:lpstr>PowerPoint Presentation</vt:lpstr>
      <vt:lpstr>PowerPoint Presentation</vt:lpstr>
      <vt:lpstr>What is Extranet?</vt:lpstr>
      <vt:lpstr>PowerPoint Presentation</vt:lpstr>
      <vt:lpstr>How it is different from Intranets?</vt:lpstr>
      <vt:lpstr>Types of Extranet</vt:lpstr>
      <vt:lpstr>PowerPoint Presentation</vt:lpstr>
      <vt:lpstr>Uses of Network</vt:lpstr>
      <vt:lpstr>Categories or Types of Network</vt:lpstr>
      <vt:lpstr>PowerPoint Presentation</vt:lpstr>
      <vt:lpstr>Advantages :</vt:lpstr>
      <vt:lpstr>2. MAN - Metropolitan Area Network</vt:lpstr>
      <vt:lpstr>PowerPoint Presentation</vt:lpstr>
      <vt:lpstr>Advantages :</vt:lpstr>
      <vt:lpstr>PowerPoint Presentation</vt:lpstr>
      <vt:lpstr>Components of Network</vt:lpstr>
      <vt:lpstr>Communication Model</vt:lpstr>
      <vt:lpstr>PowerPoint Presentation</vt:lpstr>
      <vt:lpstr>PowerPoint Presentation</vt:lpstr>
      <vt:lpstr> 5.  Protocol  Step : 1  Step :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is a link between  two or more devices. It is also known as Multi-  Point configuration. The networks having  multipoint configuration are called</vt:lpstr>
      <vt:lpstr>Transmission Mode</vt:lpstr>
      <vt:lpstr>PowerPoint Presentation</vt:lpstr>
      <vt:lpstr>Data Flow</vt:lpstr>
      <vt:lpstr>Protocol Architecture</vt:lpstr>
      <vt:lpstr>Protocol</vt:lpstr>
      <vt:lpstr>Syntax</vt:lpstr>
      <vt:lpstr>SEMANTICS</vt:lpstr>
      <vt:lpstr>PowerPoint Presentation</vt:lpstr>
      <vt:lpstr>PowerPoint Presentation</vt:lpstr>
      <vt:lpstr>De Facto standard</vt:lpstr>
      <vt:lpstr>De Jure Standard</vt:lpstr>
      <vt:lpstr>The OSI Model</vt:lpstr>
      <vt:lpstr>PowerPoint Presentation</vt:lpstr>
      <vt:lpstr>PowerPoint Presentation</vt:lpstr>
      <vt:lpstr>Peer-to-Peer Process</vt:lpstr>
      <vt:lpstr>Interfaces between Layers</vt:lpstr>
      <vt:lpstr>Functions of Layers</vt:lpstr>
      <vt:lpstr>Physical layer</vt:lpstr>
      <vt:lpstr>Physical Layer</vt:lpstr>
      <vt:lpstr>2. Data Link Layer</vt:lpstr>
      <vt:lpstr>Functions of the Data Link Layer:</vt:lpstr>
      <vt:lpstr>PowerPoint Presentation</vt:lpstr>
      <vt:lpstr>PowerPoint Presentation</vt:lpstr>
      <vt:lpstr>PowerPoint Presentation</vt:lpstr>
      <vt:lpstr>Network Layer</vt:lpstr>
      <vt:lpstr>4. Transport Layer</vt:lpstr>
      <vt:lpstr>Transport layer</vt:lpstr>
      <vt:lpstr>PowerPoint Presentation</vt:lpstr>
      <vt:lpstr>PowerPoint Presentation</vt:lpstr>
      <vt:lpstr>PowerPoint Presentation</vt:lpstr>
      <vt:lpstr>5. Session Layer</vt:lpstr>
      <vt:lpstr>Functions of Session Layer</vt:lpstr>
      <vt:lpstr>6. Presentation Layer</vt:lpstr>
      <vt:lpstr>Functions of Presentation Layer</vt:lpstr>
      <vt:lpstr>PowerPoint Presentation</vt:lpstr>
      <vt:lpstr>Functions of Application Layer</vt:lpstr>
      <vt:lpstr>PowerPoint Presentation</vt:lpstr>
      <vt:lpstr>TCP/IP protocol</vt:lpstr>
      <vt:lpstr>PowerPoint Presentation</vt:lpstr>
      <vt:lpstr>PowerPoint Presentation</vt:lpstr>
      <vt:lpstr>Types of Topology</vt:lpstr>
      <vt:lpstr>Types of Topology</vt:lpstr>
      <vt:lpstr>Mesh Topology</vt:lpstr>
      <vt:lpstr>Mesh Topology</vt:lpstr>
      <vt:lpstr>Mesh Topology</vt:lpstr>
      <vt:lpstr>Types of Topology</vt:lpstr>
      <vt:lpstr>Star Topology</vt:lpstr>
      <vt:lpstr>Star Topology</vt:lpstr>
      <vt:lpstr>Star Topology</vt:lpstr>
      <vt:lpstr>Types of Topology</vt:lpstr>
      <vt:lpstr>Tree Topology</vt:lpstr>
      <vt:lpstr>Tree Topology</vt:lpstr>
      <vt:lpstr>Tree Topology</vt:lpstr>
      <vt:lpstr>Types of Topology</vt:lpstr>
      <vt:lpstr>Bus Topology</vt:lpstr>
      <vt:lpstr>Bus Topology</vt:lpstr>
      <vt:lpstr>Bus Topology</vt:lpstr>
      <vt:lpstr>Types of Topology</vt:lpstr>
      <vt:lpstr>Ring Topology</vt:lpstr>
      <vt:lpstr>Ring Topology</vt:lpstr>
      <vt:lpstr>Ring Topology</vt:lpstr>
      <vt:lpstr>VI. Hybrid Topology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Twisted-pair cable</vt:lpstr>
      <vt:lpstr>UTP and STP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Coaxial Cable</vt:lpstr>
      <vt:lpstr>BNC connectors</vt:lpstr>
      <vt:lpstr>PowerPoint Presentation</vt:lpstr>
      <vt:lpstr>PowerPoint Presentation</vt:lpstr>
      <vt:lpstr>Optical fibers</vt:lpstr>
      <vt:lpstr>Propagation Modes (Types of Optical Fiber )</vt:lpstr>
      <vt:lpstr>Propagation 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UNIT II DATA LINK LAYER</vt:lpstr>
      <vt:lpstr>PowerPoint Presentation</vt:lpstr>
      <vt:lpstr>OVERVIEW</vt:lpstr>
      <vt:lpstr>Data Link Control Communication</vt:lpstr>
      <vt:lpstr>Line Discipline</vt:lpstr>
      <vt:lpstr>There are 2 categories in line  discipline</vt:lpstr>
      <vt:lpstr>ENQ /ACK Line Discipline</vt:lpstr>
      <vt:lpstr>Select</vt:lpstr>
      <vt:lpstr>Select</vt:lpstr>
      <vt:lpstr>Select</vt:lpstr>
      <vt:lpstr>Poll</vt:lpstr>
      <vt:lpstr>Poll</vt:lpstr>
      <vt:lpstr>Flow Control</vt:lpstr>
      <vt:lpstr>PowerPoint Presentation</vt:lpstr>
      <vt:lpstr>Stop-and-wait</vt:lpstr>
      <vt:lpstr>Stop-and-wait</vt:lpstr>
      <vt:lpstr>SlidingWindow</vt:lpstr>
      <vt:lpstr>Error Control</vt:lpstr>
      <vt:lpstr>PowerPoint Presentation</vt:lpstr>
      <vt:lpstr>Error Detection</vt:lpstr>
      <vt:lpstr>Error Detection</vt:lpstr>
      <vt:lpstr>PowerPoint Presentation</vt:lpstr>
      <vt:lpstr>PowerPoint Presentation</vt:lpstr>
      <vt:lpstr>PowerPoint Presentation</vt:lpstr>
      <vt:lpstr>PowerPoint Presentation</vt:lpstr>
      <vt:lpstr>You will experience a painful  sharpening from time to time, but  this is required if you are to become  a better pencil.</vt:lpstr>
      <vt:lpstr>Error Correction</vt:lpstr>
      <vt:lpstr>Redundancy Bits</vt:lpstr>
      <vt:lpstr>PowerPoint Presentation</vt:lpstr>
      <vt:lpstr>Hamming Codes-Error correction</vt:lpstr>
      <vt:lpstr>Calculating the Hamming Code</vt:lpstr>
      <vt:lpstr>Position of Redundancy bit in  Hamming code</vt:lpstr>
      <vt:lpstr>Error</vt:lpstr>
      <vt:lpstr>Error Control</vt:lpstr>
      <vt:lpstr>Stop-and-Wait A R Q</vt:lpstr>
      <vt:lpstr>Sliding window ARQ</vt:lpstr>
      <vt:lpstr>PowerPoint Presentation</vt:lpstr>
      <vt:lpstr>PowerPoint Presentation</vt:lpstr>
      <vt:lpstr>PowerPoint Presentation</vt:lpstr>
      <vt:lpstr>MAC</vt:lpstr>
      <vt:lpstr>PowerPoint Presentation</vt:lpstr>
      <vt:lpstr>Figure 13.1 IEEE standard for LANs</vt:lpstr>
      <vt:lpstr>MAC protocol are specific to LAN</vt:lpstr>
      <vt:lpstr>IEEE STANDARDS</vt:lpstr>
      <vt:lpstr>PowerPoint Presentation</vt:lpstr>
      <vt:lpstr>Access Method:CSMA/CD</vt:lpstr>
      <vt:lpstr>Figure 13.4 802.3 MAC frame</vt:lpstr>
      <vt:lpstr>IEEE Ethernet</vt:lpstr>
      <vt:lpstr>Ethernet Provides Unreliable, connectionless Service</vt:lpstr>
      <vt:lpstr>Ethernet</vt:lpstr>
      <vt:lpstr>Ethernet Frame</vt:lpstr>
      <vt:lpstr>Ethernet address</vt:lpstr>
      <vt:lpstr>Figure 13.3 Ethernet evolution through four generations</vt:lpstr>
      <vt:lpstr>Categories of traditional Ethernet</vt:lpstr>
      <vt:lpstr>IEEE 802.3 Cable Types</vt:lpstr>
      <vt:lpstr>Figure 13.10 10Base5 implementation</vt:lpstr>
      <vt:lpstr>PowerPoint Presentation</vt:lpstr>
      <vt:lpstr>10BaseT</vt:lpstr>
      <vt:lpstr>Figure 13.12 10Base-T implementation</vt:lpstr>
      <vt:lpstr>Figure 13.13 10Base-F implementation</vt:lpstr>
      <vt:lpstr>Fast Ethernet</vt:lpstr>
      <vt:lpstr>Figure 13.19 Fast Ethernet topology</vt:lpstr>
      <vt:lpstr>Figure 13.20 Fast Ethernet implementations</vt:lpstr>
      <vt:lpstr>Gigabit Ethernet</vt:lpstr>
      <vt:lpstr>PowerPoint Presentation</vt:lpstr>
      <vt:lpstr>Figure 13.23 Gigabit Ethernet implementations</vt:lpstr>
      <vt:lpstr>10Gbps Ethernet</vt:lpstr>
      <vt:lpstr>Token Ring</vt:lpstr>
      <vt:lpstr>Cont..,</vt:lpstr>
      <vt:lpstr>Token Ring</vt:lpstr>
      <vt:lpstr>PowerPoint Presentation</vt:lpstr>
      <vt:lpstr>FDDI</vt:lpstr>
      <vt:lpstr>FDDI Architecture</vt:lpstr>
      <vt:lpstr>Components of FDDI</vt:lpstr>
      <vt:lpstr>PowerPoint Presentation</vt:lpstr>
      <vt:lpstr>Networking and internetworking  devices:</vt:lpstr>
      <vt:lpstr>Why Interconnect?</vt:lpstr>
      <vt:lpstr>Connecting Devices</vt:lpstr>
      <vt:lpstr>Introduction</vt:lpstr>
      <vt:lpstr>Connecting Devices</vt:lpstr>
      <vt:lpstr>Repeater:</vt:lpstr>
      <vt:lpstr>Gateways:</vt:lpstr>
      <vt:lpstr>A gateway</vt:lpstr>
      <vt:lpstr>Bridges</vt:lpstr>
      <vt:lpstr>PowerPoint Presentation</vt:lpstr>
      <vt:lpstr>Bridge</vt:lpstr>
      <vt:lpstr>When aframe enters abridge ,itchecks the address of  the destination and forward the new copy only to the  segment to which the address which belongs</vt:lpstr>
      <vt:lpstr>Types</vt:lpstr>
      <vt:lpstr>Simple Bridge</vt:lpstr>
      <vt:lpstr>Multiport Bridge</vt:lpstr>
      <vt:lpstr>Multiport bridge</vt:lpstr>
      <vt:lpstr>Cont.,</vt:lpstr>
      <vt:lpstr>Function of a bridge</vt:lpstr>
      <vt:lpstr>Remote Bridges</vt:lpstr>
      <vt:lpstr>Switches</vt:lpstr>
      <vt:lpstr>Wireless LANs</vt:lpstr>
      <vt:lpstr>LAN/WLAN World</vt:lpstr>
      <vt:lpstr>Wireless LAN Applications</vt:lpstr>
      <vt:lpstr>IEEE 802.11 Wireless LAN  Standard</vt:lpstr>
      <vt:lpstr>Benefits of 802.11 Standard</vt:lpstr>
      <vt:lpstr>WLAN Topology Ad-Hoc Network</vt:lpstr>
      <vt:lpstr>WLAN Topology Infrastructure</vt:lpstr>
      <vt:lpstr>PowerPoint Presentation</vt:lpstr>
      <vt:lpstr>StationTypes</vt:lpstr>
      <vt:lpstr>collision avoidanceCSMAICA</vt:lpstr>
      <vt:lpstr>BLUETOOTH</vt:lpstr>
      <vt:lpstr>Piconet</vt:lpstr>
      <vt:lpstr>Scatternet</vt:lpstr>
      <vt:lpstr>Bluetooth layers</vt:lpstr>
      <vt:lpstr>Bluetooth layers</vt:lpstr>
      <vt:lpstr>Physical Links</vt:lpstr>
      <vt:lpstr>THANK YOU</vt:lpstr>
      <vt:lpstr>UNIT III  NETWORK LAYER</vt:lpstr>
      <vt:lpstr>PowerPoint Presentation</vt:lpstr>
      <vt:lpstr>PowerPoint Presentation</vt:lpstr>
      <vt:lpstr>Network Layer</vt:lpstr>
      <vt:lpstr>PowerPoint Presentation</vt:lpstr>
      <vt:lpstr>Network layer Duties</vt:lpstr>
      <vt:lpstr>Switching Concepts</vt:lpstr>
      <vt:lpstr>PowerPoint Presentation</vt:lpstr>
      <vt:lpstr>Circuit switching</vt:lpstr>
      <vt:lpstr>PowerPoint Presentation</vt:lpstr>
      <vt:lpstr>PowerPoint Presentation</vt:lpstr>
      <vt:lpstr>Space Division Switch</vt:lpstr>
      <vt:lpstr>Crossbar Switch:</vt:lpstr>
      <vt:lpstr>  Multistage switch Devices are linked to switches ,that are in turn  linked to another switches(Hierarchy of  switches)</vt:lpstr>
      <vt:lpstr>Blocking:</vt:lpstr>
      <vt:lpstr>Time Division Switches</vt:lpstr>
      <vt:lpstr>PowerPoint Presentation</vt:lpstr>
      <vt:lpstr>PowerPoint Presentation</vt:lpstr>
      <vt:lpstr>PowerPoint Presentation</vt:lpstr>
      <vt:lpstr>Limitations of Circuit Switching</vt:lpstr>
      <vt:lpstr>Packet switching</vt:lpstr>
      <vt:lpstr>PowerPoint Presentation</vt:lpstr>
      <vt:lpstr>DatagramApproach</vt:lpstr>
      <vt:lpstr>DatagramApproach</vt:lpstr>
      <vt:lpstr>Virtual Circuit approach</vt:lpstr>
      <vt:lpstr>PowerPoint Presentation</vt:lpstr>
      <vt:lpstr>PVC</vt:lpstr>
      <vt:lpstr>PowerPoint Presentation</vt:lpstr>
      <vt:lpstr>PowerPoint Presentation</vt:lpstr>
      <vt:lpstr>Message Switching</vt:lpstr>
      <vt:lpstr>PowerPoint Presentation</vt:lpstr>
      <vt:lpstr>Routers</vt:lpstr>
      <vt:lpstr>Non - Adaptive Routing</vt:lpstr>
      <vt:lpstr>PowerPoint Presentation</vt:lpstr>
      <vt:lpstr>Distance vector Routing</vt:lpstr>
      <vt:lpstr>The Concept of Distance Vector Routing</vt:lpstr>
      <vt:lpstr>PowerPoint Presentation</vt:lpstr>
      <vt:lpstr>Routing Table Distribution</vt:lpstr>
      <vt:lpstr>Link State Routing</vt:lpstr>
      <vt:lpstr>Concept of Link State Routing</vt:lpstr>
      <vt:lpstr>Cost in Link State Routing</vt:lpstr>
      <vt:lpstr>PowerPoint Presentation</vt:lpstr>
      <vt:lpstr>Link State Database</vt:lpstr>
      <vt:lpstr>TCP/IP</vt:lpstr>
      <vt:lpstr>PowerPoint Presentation</vt:lpstr>
      <vt:lpstr>PowerPoint Presentation</vt:lpstr>
      <vt:lpstr>What is an IP address?</vt:lpstr>
      <vt:lpstr>IP (Internet Proocol)</vt:lpstr>
      <vt:lpstr>IP datagram</vt:lpstr>
      <vt:lpstr>C ont.,</vt:lpstr>
      <vt:lpstr>IP Addressing</vt:lpstr>
      <vt:lpstr>Example 1</vt:lpstr>
      <vt:lpstr>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IP address</vt:lpstr>
      <vt:lpstr>Types of IP address</vt:lpstr>
      <vt:lpstr>Subnetting</vt:lpstr>
      <vt:lpstr>Subnetting</vt:lpstr>
      <vt:lpstr>Masking.</vt:lpstr>
      <vt:lpstr>Supernetting:</vt:lpstr>
      <vt:lpstr>IP Network Addressing</vt:lpstr>
      <vt:lpstr>ClassfulAddressing</vt:lpstr>
      <vt:lpstr>Internet Protocol (IP)</vt:lpstr>
      <vt:lpstr>Internet Protocol (IP)</vt:lpstr>
      <vt:lpstr>Internet Protocol (IP)</vt:lpstr>
      <vt:lpstr>Internet Protocol (IP)</vt:lpstr>
      <vt:lpstr>128-bit IPv6 Address</vt:lpstr>
      <vt:lpstr>IPv4 vs. IPv6</vt:lpstr>
      <vt:lpstr>PowerPoint Presentation</vt:lpstr>
      <vt:lpstr>PowerPoint Presentation</vt:lpstr>
      <vt:lpstr>IPv4 companion protocols (1)</vt:lpstr>
      <vt:lpstr>IPv4 companion protocols (2)</vt:lpstr>
      <vt:lpstr>Why IPv6?</vt:lpstr>
      <vt:lpstr>Advantages of IPv6 over IPv4</vt:lpstr>
      <vt:lpstr>THANK YOU</vt:lpstr>
      <vt:lpstr>UNIT IV  TRANSPORT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Service: Primitives</vt:lpstr>
      <vt:lpstr>Berkeley service : Primitives</vt:lpstr>
      <vt:lpstr>Connection Establishment</vt:lpstr>
      <vt:lpstr>PowerPoint Presentation</vt:lpstr>
      <vt:lpstr>Releasing a connection</vt:lpstr>
      <vt:lpstr>Flow Control</vt:lpstr>
      <vt:lpstr>PowerPoint Presentation</vt:lpstr>
      <vt:lpstr>Stop-and-wait</vt:lpstr>
      <vt:lpstr>Stop-and-wait</vt:lpstr>
      <vt:lpstr>SlidingWindow</vt:lpstr>
      <vt:lpstr>Congestion Control and Avoidance</vt:lpstr>
      <vt:lpstr>Principles of Congestion Control</vt:lpstr>
      <vt:lpstr>Causes of Congestion</vt:lpstr>
      <vt:lpstr>Approaches towards congestion control</vt:lpstr>
      <vt:lpstr>Congestion Detection and Control</vt:lpstr>
      <vt:lpstr>Warning Bit</vt:lpstr>
      <vt:lpstr>PowerPoint Presentation</vt:lpstr>
      <vt:lpstr>Load Shedding</vt:lpstr>
      <vt:lpstr>Congestion Avoidance</vt:lpstr>
      <vt:lpstr>PowerPoint Presentation</vt:lpstr>
      <vt:lpstr>PowerPoint Presentation</vt:lpstr>
      <vt:lpstr>Traffic Shaping</vt:lpstr>
      <vt:lpstr>The Leaky Bucket Algorithm</vt:lpstr>
      <vt:lpstr>The Leaky Bucket Algorithm</vt:lpstr>
      <vt:lpstr>Token Bucket Algorithm</vt:lpstr>
      <vt:lpstr>PowerPoint Presentation</vt:lpstr>
      <vt:lpstr>Transmission Control Protocol</vt:lpstr>
      <vt:lpstr>Well-known ports used by TCP</vt:lpstr>
      <vt:lpstr>: TCP segment format</vt:lpstr>
      <vt:lpstr>TCP Header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Connection Management in TCP</vt:lpstr>
      <vt:lpstr>TCP Connection Establishment</vt:lpstr>
      <vt:lpstr>Figure : Connection establishment using three-way handshaking</vt:lpstr>
      <vt:lpstr>Figure : Connection termination using three-way handshaking</vt:lpstr>
      <vt:lpstr>PowerPoint Presentation</vt:lpstr>
      <vt:lpstr>Table : Well-known ports used with UDP</vt:lpstr>
      <vt:lpstr>Figure : User Datagram Format</vt:lpstr>
      <vt:lpstr>UDP Format</vt:lpstr>
      <vt:lpstr>UDP for Application</vt:lpstr>
      <vt:lpstr>Figure :Pseudo header for checksum calculation</vt:lpstr>
      <vt:lpstr>Figure : Queues in UDP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UNIT V</vt:lpstr>
      <vt:lpstr>UNIT – V  APPLICATIONS</vt:lpstr>
      <vt:lpstr>OVERVIEW</vt:lpstr>
      <vt:lpstr>PowerPoint Presentation</vt:lpstr>
      <vt:lpstr>Services of Application Layers</vt:lpstr>
      <vt:lpstr>PowerPoint Presentation</vt:lpstr>
      <vt:lpstr>A Hierarchy of Servers</vt:lpstr>
      <vt:lpstr>Structure of DNS</vt:lpstr>
      <vt:lpstr>1. DNS Name Space</vt:lpstr>
      <vt:lpstr>PowerPoint Presentation</vt:lpstr>
      <vt:lpstr>2. DNS Database</vt:lpstr>
      <vt:lpstr>3. Name Servers</vt:lpstr>
      <vt:lpstr>4. DNS Resolvers</vt:lpstr>
      <vt:lpstr>PowerPoint Presentation</vt:lpstr>
      <vt:lpstr>PowerPoint Presentation</vt:lpstr>
      <vt:lpstr>PowerPoint Presentation</vt:lpstr>
      <vt:lpstr>Components of Email System</vt:lpstr>
      <vt:lpstr>E-Mail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WWW</vt:lpstr>
      <vt:lpstr>Features of WWW</vt:lpstr>
      <vt:lpstr>Components of WWW</vt:lpstr>
      <vt:lpstr>Components of WWW</vt:lpstr>
      <vt:lpstr>WWW Architecture</vt:lpstr>
      <vt:lpstr>Working of WWW</vt:lpstr>
      <vt:lpstr>PowerPoint Presentation</vt:lpstr>
      <vt:lpstr>PowerPoint Presentation</vt:lpstr>
      <vt:lpstr>SNMP</vt:lpstr>
      <vt:lpstr>SNMP consists 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 of Network Security</vt:lpstr>
      <vt:lpstr>PowerPoint Presentation</vt:lpstr>
      <vt:lpstr>Security Services</vt:lpstr>
      <vt:lpstr>PowerPoint Presentation</vt:lpstr>
      <vt:lpstr>Threats and Services</vt:lpstr>
      <vt:lpstr>Types of Threats</vt:lpstr>
      <vt:lpstr>PowerPoint Presentation</vt:lpstr>
      <vt:lpstr>PowerPoint Presentation</vt:lpstr>
      <vt:lpstr>Cryptography</vt:lpstr>
      <vt:lpstr>Cryptography Techniques</vt:lpstr>
      <vt:lpstr>Cryptography Techniques</vt:lpstr>
      <vt:lpstr>PowerPoint Presentation</vt:lpstr>
      <vt:lpstr>PowerPoint Presentation</vt:lpstr>
      <vt:lpstr>1. Single-key or Symmetric-key Cryptography.</vt:lpstr>
      <vt:lpstr>Single-key or Symmetric-key  Cryptography</vt:lpstr>
      <vt:lpstr>Public-key or Asymmetric-key  Cryptography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:</vt:lpstr>
      <vt:lpstr>PowerPoint Presentation</vt:lpstr>
      <vt:lpstr>PowerPoint Presentation</vt:lpstr>
      <vt:lpstr>PowerPoint Presentation</vt:lpstr>
      <vt:lpstr>Private Key d is calculated from the numbers p, q  and e. The mathematical relationship between the  numbers is as follows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 NETWORK FUNDAMENTALS</dc:title>
  <cp:lastModifiedBy>ArChana Thapa</cp:lastModifiedBy>
  <cp:revision>8</cp:revision>
  <dcterms:created xsi:type="dcterms:W3CDTF">2023-11-26T13:12:48Z</dcterms:created>
  <dcterms:modified xsi:type="dcterms:W3CDTF">2024-05-07T16:04:00Z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2023-11-26T00:00:00Z</vt:filetime>
  </property>
</Properties>
</file>